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4" r:id="rId6"/>
    <p:sldId id="260" r:id="rId7"/>
    <p:sldId id="269" r:id="rId8"/>
    <p:sldId id="262" r:id="rId9"/>
    <p:sldId id="263" r:id="rId10"/>
    <p:sldId id="270" r:id="rId11"/>
    <p:sldId id="266" r:id="rId12"/>
    <p:sldId id="265" r:id="rId13"/>
    <p:sldId id="267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2932"/>
    <a:srgbClr val="C5F6A0"/>
    <a:srgbClr val="284BF8"/>
    <a:srgbClr val="1505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15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F6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759EBD-5FB3-433A-8C11-C80A4F48DB9C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DB0C47-2C1B-4049-8A0A-831876F1C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ru/imgres?imgurl=http://www.eso-online.ru/image/%7be8f680c1-e092-4529-89c2-9053a3e9e785%7d&amp;imgrefurl=http://www.eso-online.ru/kollekciya_reklamy/udachnye_primery_reklamy_skoro/reklamnye_personazhi/5_personazhi_multfilmov_personazhi_multikov_v_reklame/starye_dobrye_sovetskie_russkie_personazhi_multfilmov/&amp;usg=___Uxsw2FdTHVuCcTQxh0gV8Lmk1Y=&amp;h=468&amp;w=600&amp;sz=89&amp;hl=ru&amp;start=27&amp;zoom=1&amp;tbnid=WKD0ZkpLtk5RwM:&amp;tbnh=105&amp;tbnw=135&amp;ei=pK9AT-inI4vMtAbw8_TFBA&amp;prev=/images?q=%D0%BD%D0%B0+%D1%82%D0%B5%D0%BB%D0%B5%D0%B2%D0%B8%D0%B4%D0%B5%D0%BD%D0%B8%D0%B8+%D1%80%D0%B5%D0%BA%D0%BB%D0%B0%D0%BC%D0%B0+%D1%81%D1%82%D0%B8%D1%80%D0%B0%D0%BB%D1%8C%D0%BD%D1%8B%D1%85+%D0%BF%D0%BE%D1%80%D0%BE%D1%88%D0%BA%D0%BE%D0%B2&amp;start=21&amp;hl=ru&amp;newwindow=1&amp;sa=N&amp;rlz=1T4SKPB_ruRU387RU392&amp;tbm=isch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images.google.ru/imgres?imgurl=http://www.cosmomir.ru/img/trades/1185267587212.JPG&amp;imgrefurl=http://www.cosmomir.ru/?tvr_id=1716&amp;usg=__8j8fNplvtSE7QZJjE_cyXiYjNfw=&amp;h=364&amp;w=250&amp;sz=42&amp;hl=ru&amp;start=1&amp;zoom=1&amp;tbnid=LR-lPz6E4RVWsM:&amp;tbnh=121&amp;tbnw=83&amp;ei=BrNAT4jEDc3EtAaf-K3sBA&amp;prev=/images?q=%D0%B0%D0%B8%D1%81%D1%82%D1%91%D0%BD%D0%BE%D0%BA+%D0%BF%D0%BE%D1%80%D0%BE%D1%88%D0%BE%D0%BA&amp;hl=ru&amp;newwindow=1&amp;sa=N&amp;rlz=1T4SKPB_ruRU387RU392&amp;tbm=isch&amp;itbs=1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ru/imgres?imgurl=http://www.hoztovari.ru/generic/c_html_558.jpg&amp;imgrefurl=http://www.hoztovari.ru/text/persil&amp;usg=__gz6Ewa_56PjcXEYCNJtYf_Z1rBs=&amp;h=400&amp;w=400&amp;sz=53&amp;hl=ru&amp;start=18&amp;zoom=1&amp;tbnid=WXTUtsGvuPT1mM:&amp;tbnh=124&amp;tbnw=124&amp;ei=5q9AT_qnBMPdsgbf7rjQBA&amp;prev=/images?q=%D0%BD%D0%B0+%D1%82%D0%B5%D0%BB%D0%B5%D0%B2%D0%B8%D0%B4%D0%B5%D0%BD%D0%B8%D0%B8+%D1%80%D0%B5%D0%BA%D0%BB%D0%B0%D0%BC%D0%B0+%D1%81%D1%82%D0%B8%D1%80%D0%B0%D0%BB%D1%8C%D0%BD%D1%8B%D1%85+%D0%BF%D0%BE%D1%80%D0%BE%D1%88%D0%BA%D0%BE%D0%B2&amp;hl=ru&amp;newwindow=1&amp;sa=N&amp;rlz=1T4SKPB_ruRU387RU392&amp;tbm=isch&amp;itbs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imgres?imgurl=http://cv01.twirpx.net/248/248289.jpg&amp;imgrefurl=http://www.twirpx.com/file/248289/&amp;usg=__wulYKIqh7Z-xjGV8MF4kRN7nh_E=&amp;h=400&amp;w=259&amp;sz=13&amp;hl=ru&amp;start=32&amp;zoom=1&amp;tbnid=yZsr0XZS5fJw6M:&amp;tbnh=124&amp;tbnw=80&amp;ei=mnhHT7vAM4OD4gS16pzmDg&amp;prev=/search?q=%D1%81%D0%BB%D0%BE%D0%B2%D0%B0%D1%80%D1%8C+%D0%BF%D0%BE+%D1%85%D0%B8%D0%BC%D0%B8%D0%B8&amp;start=21&amp;um=1&amp;hl=ru&amp;newwindow=1&amp;sa=N&amp;gbv=2&amp;rlz=1W1SKPB_ruRU387&amp;tbm=isch&amp;um=1&amp;itbs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ru/imgres?imgurl=http://bio-x.ru/sites/default/files/styles/large/public/field/image/rhodococcus_erythropolis.jpg&amp;imgrefurl=http://bio-x.ru/articles/biosintez-poverhnostno-aktivnyh-veshchestv-rhodococcus-erythropolis-ek-1&amp;usg=__MpPkCBRWTYpThFwKdbriHnjdWtU=&amp;h=421&amp;w=480&amp;sz=30&amp;hl=ru&amp;start=11&amp;zoom=1&amp;tbnid=zNxZVL4n6wLBrM:&amp;tbnh=113&amp;tbnw=129&amp;ei=lbFAT5bTI5DGtAbP5tnyBA&amp;prev=/images?q=%D0%A5%D0%B8%D0%BC%D0%B8%D1%87%D0%B5%D1%81%D0%BA%D0%B8%D0%B5+%D0%B2%D0%B5%D1%89%D0%B5%D1%81%D1%82%D0%B2%D0%B0+%D0%9F%D0%90%D0%92&amp;hl=ru&amp;newwindow=1&amp;sa=N&amp;rlz=1T4SKPB_ruRU387RU392&amp;tbm=isch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google.ru/imgres?imgurl=http://nikor.com.ua/shop/images/feya2.jpg&amp;imgrefurl=http://nikor.com.ua/index.php?page=catalogue&amp;details=284&amp;level=nikor_com_ua_level2&amp;rubr_param=73&amp;btn=1&amp;usg=__42m3otPszRyM3Fops7jdAS3qWcA=&amp;h=250&amp;w=250&amp;sz=27&amp;hl=ru&amp;start=20&amp;zoom=1&amp;tbnid=s6KL5BN_X1l1YM:&amp;tbnh=111&amp;tbnw=111&amp;ei=QLJAT4SFFc-KswaM7eHXBA&amp;prev=/images?q=%D0%B0%D0%BA%D1%82%D0%B8%D0%B2%D0%B0%D1%82%D0%BE%D1%80%D1%8B+%D0%B2+%D0%BF%D0%BE%D1%80%D0%BE%D1%88%D0%BA%D0%B0%D1%85&amp;hl=ru&amp;newwindow=1&amp;sa=N&amp;rlz=1T4SKPB_ruRU387RU392&amp;tbm=isch&amp;itbs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imgres?imgurl=http://www.fashiontime.ru/upload/iblock/1ff/1ffffe40084d4904142a9064924fe8f2.png&amp;imgrefurl=http://www.fashiontime.ru/fashion/reviews/835514/picture/835517.html&amp;usg=__wVdj460GTEEPFWE1SuvfnnPzMpY=&amp;h=202&amp;w=312&amp;sz=33&amp;hl=ru&amp;start=17&amp;zoom=1&amp;tbnid=QmV-zcecYVmbbM:&amp;tbnh=76&amp;tbnw=117&amp;ei=q1hCT4q4Fe3Q4QT7_6SNCA&amp;prev=/search?q=%D1%80%D1%83%D1%87%D0%BD%D0%B0%D1%8F+%D1%81%D1%82%D0%B8%D1%80%D0%BA%D0%B0&amp;um=1&amp;hl=ru&amp;newwindow=1&amp;sa=N&amp;gbv=2&amp;rlz=1W1SKPB_ruRU387&amp;tbm=isch&amp;um=1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ru/imgres?imgurl=http://image.uakiev.net/images/a6Dw3GDr.jpg&amp;imgrefurl=http://remont.uakiev.net/&amp;usg=__PM0kiUrbqux-hx7jhMPvBdFNPR0=&amp;h=400&amp;w=302&amp;sz=30&amp;hl=ru&amp;start=88&amp;zoom=1&amp;tbnid=tIi9CEP8EL9bwM:&amp;tbnh=124&amp;tbnw=94&amp;ei=UFhCT-OWKen14QSt-LiDCA&amp;prev=/search?q=%D1%81%D1%82%D0%B8%D1%80%D0%B0%D0%BB%D1%8C%D0%BD%D0%B0%D1%8F+%D0%BC%D0%B0%D1%88%D0%B8%D0%BD%D0%B0&amp;start=84&amp;um=1&amp;hl=ru&amp;newwindow=1&amp;sa=N&amp;gbv=2&amp;rlz=1W1SKPB_ruRU387&amp;tbm=isch&amp;um=1&amp;itbs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google.ru/imgres?imgurl=http://www.mk.ru/upload/iblock_mk/475/d1/a4/44/DETAIL_PICTURE_531743.jpg&amp;imgrefurl=http://www.mk.ru/social/article/2010/09/23/531743-proizvoditeli-stiralnogo-poroshka-pochuvstvuyut-raznitsu-na-svoem-koshelke-.html&amp;usg=__pgThALAMYqttWJr78hqPqN7LzR8=&amp;h=356&amp;w=475&amp;sz=125&amp;hl=ru&amp;start=63&amp;zoom=1&amp;tbnid=fYvQ1VkXeUSMDM:&amp;tbnh=97&amp;tbnw=129&amp;ei=ArBAT8q4FcrFswa7_MTfBA&amp;prev=/images?q=%D0%BD%D0%B0+%D1%82%D0%B5%D0%BB%D0%B5%D0%B2%D0%B8%D0%B4%D0%B5%D0%BD%D0%B8%D0%B8+%D1%80%D0%B5%D0%BA%D0%BB%D0%B0%D0%BC%D0%B0+%D1%81%D1%82%D0%B8%D1%80%D0%B0%D0%BB%D1%8C%D0%BD%D1%8B%D1%85+%D0%BF%D0%BE%D1%80%D0%BE%D1%88%D0%BA%D0%BE%D0%B2&amp;start=42&amp;hl=ru&amp;newwindow=1&amp;sa=N&amp;rlz=1T4SKPB_ruRU387RU39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www.cosmomir.ru/img/trades/1185267587212.JPG&amp;imgrefurl=http://www.cosmomir.ru/?tvr_id=1716&amp;usg=__8j8fNplvtSE7QZJjE_cyXiYjNfw=&amp;h=364&amp;w=250&amp;sz=42&amp;hl=ru&amp;start=1&amp;zoom=1&amp;tbnid=LR-lPz6E4RVWsM:&amp;tbnh=121&amp;tbnw=83&amp;ei=-rBAT8P6PMvEsgbRxMG9BA&amp;prev=/images?q=%D0%BF%D0%BE%D1%80%D0%BE%D1%88%D0%BE%D0%BA+%D0%B0%D0%B8%D1%81%D1%82%D1%91%D0%BD%D0%BE%D0%BA&amp;hl=ru&amp;newwindow=1&amp;sa=N&amp;rlz=1T4SKPB_ruRU387RU392&amp;tbm=isch&amp;itbs=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google.ru/imgres?imgurl=http://www.shoppy.ru/files/o/b/2009/07/1248050481.jpg&amp;imgrefurl=http://www.shoppy.ru/offer/319/&amp;usg=__9ns9sUlJ4wSbaQrJm6kMut82j9E=&amp;h=480&amp;w=309&amp;sz=99&amp;hl=ru&amp;start=1&amp;zoom=1&amp;tbnid=7bOScfkukbQWWM:&amp;tbnh=129&amp;tbnw=83&amp;ei=2LBAT52aEYjhtQb2p_ToBA&amp;prev=/images?q=%D0%BF%D0%BE%D1%80%D0%BE%D1%88%D0%BE%D0%BA+%D0%BC%D0%B8%D1%84&amp;hl=ru&amp;newwindow=1&amp;sa=N&amp;rlz=1T4SKPB_ruRU387RU392&amp;tbm=isch&amp;itbs=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0"/>
            <a:ext cx="6743704" cy="71435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ГБОУ гимназия № 157 Санкт-Петербурга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имени принцессы Е.М. </a:t>
            </a:r>
            <a:r>
              <a:rPr lang="ru-RU" sz="1800" dirty="0" err="1" smtClean="0">
                <a:solidFill>
                  <a:srgbClr val="002060"/>
                </a:solidFill>
              </a:rPr>
              <a:t>Ольденбургской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785794"/>
            <a:ext cx="7029456" cy="578647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7000" dirty="0" smtClean="0">
                <a:solidFill>
                  <a:srgbClr val="002060"/>
                </a:solidFill>
              </a:rPr>
              <a:t>Большая стирка</a:t>
            </a:r>
            <a:endParaRPr lang="en-US" sz="7000" dirty="0" smtClean="0">
              <a:solidFill>
                <a:srgbClr val="002060"/>
              </a:solidFill>
            </a:endParaRPr>
          </a:p>
          <a:p>
            <a:pPr algn="ctr"/>
            <a:r>
              <a:rPr lang="en-US" sz="5200" dirty="0" smtClean="0">
                <a:solidFill>
                  <a:srgbClr val="002060"/>
                </a:solidFill>
              </a:rPr>
              <a:t>(</a:t>
            </a:r>
            <a:r>
              <a:rPr lang="ru-RU" sz="3400" dirty="0" smtClean="0">
                <a:solidFill>
                  <a:srgbClr val="002060"/>
                </a:solidFill>
              </a:rPr>
              <a:t>исследование эффективности некоторых стиральных </a:t>
            </a:r>
            <a:r>
              <a:rPr lang="ru-RU" sz="3400" dirty="0" smtClean="0">
                <a:solidFill>
                  <a:srgbClr val="002060"/>
                </a:solidFill>
              </a:rPr>
              <a:t>порошков)</a:t>
            </a:r>
            <a:endParaRPr lang="ru-RU" sz="3400" dirty="0" smtClean="0">
              <a:solidFill>
                <a:srgbClr val="002060"/>
              </a:solidFill>
            </a:endParaRPr>
          </a:p>
          <a:p>
            <a:endParaRPr lang="ru-RU" sz="3400" dirty="0" smtClean="0"/>
          </a:p>
          <a:p>
            <a:endParaRPr lang="ru-RU" sz="3400" dirty="0" smtClean="0"/>
          </a:p>
          <a:p>
            <a:endParaRPr lang="ru-RU" sz="3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                     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Проект   </a:t>
            </a:r>
            <a:r>
              <a:rPr lang="ru-RU" sz="2900" dirty="0" smtClean="0">
                <a:solidFill>
                  <a:srgbClr val="002060"/>
                </a:solidFill>
              </a:rPr>
              <a:t>4</a:t>
            </a:r>
            <a:r>
              <a:rPr lang="ru-RU" sz="2900" dirty="0" smtClean="0">
                <a:solidFill>
                  <a:srgbClr val="002060"/>
                </a:solidFill>
              </a:rPr>
              <a:t>- Б </a:t>
            </a:r>
            <a:r>
              <a:rPr lang="ru-RU" sz="2900" dirty="0" smtClean="0">
                <a:solidFill>
                  <a:srgbClr val="002060"/>
                </a:solidFill>
              </a:rPr>
              <a:t>класса     </a:t>
            </a:r>
          </a:p>
          <a:p>
            <a:r>
              <a:rPr lang="ru-RU" sz="2900" dirty="0" smtClean="0">
                <a:solidFill>
                  <a:srgbClr val="002060"/>
                </a:solidFill>
              </a:rPr>
              <a:t>                                                                               Руководитель</a:t>
            </a:r>
            <a:r>
              <a:rPr lang="ru-RU" sz="2900" dirty="0" smtClean="0">
                <a:solidFill>
                  <a:srgbClr val="002060"/>
                </a:solidFill>
              </a:rPr>
              <a:t>: Щукина Н.В.,</a:t>
            </a:r>
            <a:endParaRPr lang="ru-RU" sz="2900" dirty="0" smtClean="0">
              <a:solidFill>
                <a:srgbClr val="002060"/>
              </a:solidFill>
            </a:endParaRPr>
          </a:p>
          <a:p>
            <a:r>
              <a:rPr lang="ru-RU" sz="2900" dirty="0" smtClean="0">
                <a:solidFill>
                  <a:srgbClr val="002060"/>
                </a:solidFill>
              </a:rPr>
              <a:t>                                                                              учитель  начальных </a:t>
            </a:r>
            <a:r>
              <a:rPr lang="en-US" sz="2900" dirty="0" smtClean="0">
                <a:solidFill>
                  <a:srgbClr val="002060"/>
                </a:solidFill>
              </a:rPr>
              <a:t> </a:t>
            </a:r>
            <a:r>
              <a:rPr lang="ru-RU" sz="2900" dirty="0" smtClean="0">
                <a:solidFill>
                  <a:srgbClr val="002060"/>
                </a:solidFill>
              </a:rPr>
              <a:t>классов</a:t>
            </a:r>
          </a:p>
          <a:p>
            <a:endParaRPr lang="ru-RU" sz="2900" dirty="0" smtClean="0">
              <a:solidFill>
                <a:srgbClr val="002060"/>
              </a:solidFill>
            </a:endParaRPr>
          </a:p>
          <a:p>
            <a:pPr algn="ctr"/>
            <a:r>
              <a:rPr lang="ru-RU" sz="2900" dirty="0" smtClean="0">
                <a:solidFill>
                  <a:srgbClr val="002060"/>
                </a:solidFill>
              </a:rPr>
              <a:t>2017г</a:t>
            </a:r>
            <a:r>
              <a:rPr lang="ru-RU" sz="2900" dirty="0" smtClean="0">
                <a:solidFill>
                  <a:srgbClr val="002060"/>
                </a:solidFill>
              </a:rPr>
              <a:t>.</a:t>
            </a:r>
          </a:p>
          <a:p>
            <a:endParaRPr lang="ru-RU" sz="2900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1" name="Picture 1" descr="C:\Documents and Settings\учитель\Рабочий стол\ФОТО\DSC013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57364"/>
            <a:ext cx="3778248" cy="2833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000108"/>
            <a:ext cx="6996138" cy="100013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A32932"/>
                </a:solidFill>
              </a:rPr>
              <a:t>Влияние рекламы на выбор стиральных порошков?</a:t>
            </a:r>
            <a:endParaRPr lang="ru-RU" b="1" dirty="0">
              <a:solidFill>
                <a:srgbClr val="A32932"/>
              </a:solidFill>
            </a:endParaRPr>
          </a:p>
        </p:txBody>
      </p:sp>
      <p:graphicFrame>
        <p:nvGraphicFramePr>
          <p:cNvPr id="1027" name="Object 9"/>
          <p:cNvGraphicFramePr>
            <a:graphicFrameLocks noChangeAspect="1"/>
          </p:cNvGraphicFramePr>
          <p:nvPr/>
        </p:nvGraphicFramePr>
        <p:xfrm>
          <a:off x="571472" y="2500306"/>
          <a:ext cx="8035953" cy="4100523"/>
        </p:xfrm>
        <a:graphic>
          <a:graphicData uri="http://schemas.openxmlformats.org/presentationml/2006/ole">
            <p:oleObj spid="_x0000_s1029" name="Диаграмма" r:id="rId3" imgW="4572000" imgH="3038551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00108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A32932"/>
                </a:solidFill>
              </a:rPr>
              <a:t>Условия и ход опытной проверки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«Аистёнок» 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Дося</a:t>
            </a:r>
            <a:r>
              <a:rPr lang="ru-RU" b="1" dirty="0" smtClean="0">
                <a:solidFill>
                  <a:srgbClr val="002060"/>
                </a:solidFill>
              </a:rPr>
              <a:t>»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«Миф»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Женя\Desktop\Маша конференция\СТИРКА\аист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3643306" y="1857364"/>
            <a:ext cx="15001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Женя\Desktop\Маша конференция\СТИРКА\аист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857364"/>
            <a:ext cx="150019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Женя\Desktop\Маша конференция\СТИРКА\аист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857364"/>
            <a:ext cx="1500198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Женя\Desktop\Маша конференция\СТИРКА\дося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357562"/>
            <a:ext cx="15716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Женя\Desktop\Маша конференция\СТИРКА\дося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286124"/>
            <a:ext cx="15716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Женя\Desktop\Маша конференция\СТИРКА\дося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3357562"/>
            <a:ext cx="150019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Женя\Desktop\Маша конференция\СТИРКА\миф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5143512"/>
            <a:ext cx="157163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Женя\Desktop\Маша конференция\СТИРКА\миф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5286388"/>
            <a:ext cx="164307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Женя\Desktop\Маша конференция\СТИРКА\миф4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5786" y="5286388"/>
            <a:ext cx="1549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857232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A32932"/>
                </a:solidFill>
              </a:rPr>
              <a:t>Опытная проверка эффективности некоторых порошков</a:t>
            </a:r>
          </a:p>
          <a:p>
            <a:pPr algn="ctr"/>
            <a:endParaRPr lang="ru-RU" b="1" dirty="0">
              <a:solidFill>
                <a:srgbClr val="A32932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2" y="2071678"/>
          <a:ext cx="7572429" cy="4357717"/>
        </p:xfrm>
        <a:graphic>
          <a:graphicData uri="http://schemas.openxmlformats.org/drawingml/2006/table">
            <a:tbl>
              <a:tblPr/>
              <a:tblGrid>
                <a:gridCol w="1892514"/>
                <a:gridCol w="1893305"/>
                <a:gridCol w="1893305"/>
                <a:gridCol w="1893305"/>
              </a:tblGrid>
              <a:tr h="4053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Дося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Аистенок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1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10-кратном увеличении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Загрязняющих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элементов </a:t>
                      </a:r>
                      <a:r>
                        <a:rPr lang="ru-RU" sz="1800" dirty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наблюдается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Загрязняющих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элементов </a:t>
                      </a:r>
                      <a:r>
                        <a:rPr lang="ru-RU" sz="1800" dirty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наблюдается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Видны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остатки пятен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01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60-кратном увеличении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Загрязняющих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элементов </a:t>
                      </a:r>
                      <a:r>
                        <a:rPr lang="ru-RU" sz="1800" dirty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наблюдается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Видны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остатки пятен. От чего - не ясно.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Видны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остатки кофе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1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200-кратном увеличении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Загрязняющих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элементов </a:t>
                      </a:r>
                      <a:r>
                        <a:rPr lang="ru-RU" sz="1800" dirty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наблюдается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Видны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остатки кофе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A3293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Видны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остатки кофе, его частицы.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142984"/>
            <a:ext cx="7467600" cy="48737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Порошок </a:t>
            </a:r>
            <a:r>
              <a:rPr lang="ru-RU" b="1" dirty="0" smtClean="0">
                <a:solidFill>
                  <a:srgbClr val="002060"/>
                </a:solidFill>
              </a:rPr>
              <a:t>«Аистёнок» </a:t>
            </a:r>
            <a:r>
              <a:rPr lang="ru-RU" dirty="0" smtClean="0">
                <a:solidFill>
                  <a:srgbClr val="002060"/>
                </a:solidFill>
              </a:rPr>
              <a:t>- щадящий порошок, не содержит химических элементов (для стирки вещей самых маленьких детей)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Лучший результат  показал порошок </a:t>
            </a:r>
            <a:r>
              <a:rPr lang="ru-RU" b="1" dirty="0" smtClean="0">
                <a:solidFill>
                  <a:srgbClr val="002060"/>
                </a:solidFill>
              </a:rPr>
              <a:t>«Миф» </a:t>
            </a:r>
            <a:r>
              <a:rPr lang="ru-RU" dirty="0" smtClean="0">
                <a:solidFill>
                  <a:srgbClr val="002060"/>
                </a:solidFill>
              </a:rPr>
              <a:t>(содержит множество химических составляющих)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t0.gstatic.com/images?q=tbn:ANd9GcQhaVkUV8dW4FDIbY0BlKypXH9xf25QWyd8c_WggTCmKvDRUMC_7a4ORao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4857760"/>
            <a:ext cx="17859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t1.gstatic.com/images?q=tbn:ANd9GcQx8XbGCaltIXEsQVDAFrjMZDrTMeY-qSPtw0bGqXgGQQm2FWnI-4mZGX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000240"/>
            <a:ext cx="128588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Решив поставленные задачи: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выявив, какими стиральными порошками пользуются в моей семье и семьях одноклассников;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собрав образцы некоторых стиральных порошков;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проведя опытную проверку влияния их на очищение загрязнённой материи;</a:t>
            </a:r>
          </a:p>
          <a:p>
            <a:pPr algn="just">
              <a:buNone/>
            </a:pPr>
            <a:r>
              <a:rPr lang="ru-RU" u="sng" dirty="0" smtClean="0">
                <a:solidFill>
                  <a:srgbClr val="A32932"/>
                </a:solidFill>
              </a:rPr>
              <a:t>Достигли цели :</a:t>
            </a:r>
            <a:r>
              <a:rPr lang="ru-RU" dirty="0" smtClean="0">
                <a:solidFill>
                  <a:srgbClr val="002060"/>
                </a:solidFill>
              </a:rPr>
              <a:t> выявили, что при ручной стирке наиболее эффективен  </a:t>
            </a:r>
            <a:r>
              <a:rPr lang="ru-RU" dirty="0" smtClean="0">
                <a:solidFill>
                  <a:srgbClr val="002060"/>
                </a:solidFill>
              </a:rPr>
              <a:t>порошок </a:t>
            </a:r>
            <a:r>
              <a:rPr lang="ru-RU" dirty="0" smtClean="0">
                <a:solidFill>
                  <a:srgbClr val="002060"/>
                </a:solidFill>
              </a:rPr>
              <a:t>«Миф».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7467600" cy="53023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A32932"/>
                </a:solidFill>
              </a:rPr>
              <a:t>Спасибо за внимание!</a:t>
            </a:r>
            <a:endParaRPr lang="ru-RU" sz="3600" b="1" dirty="0">
              <a:solidFill>
                <a:srgbClr val="A32932"/>
              </a:solidFill>
            </a:endParaRPr>
          </a:p>
        </p:txBody>
      </p:sp>
      <p:pic>
        <p:nvPicPr>
          <p:cNvPr id="24578" name="Picture 2" descr="C:\Documents and Settings\учитель\Рабочий стол\ФОТО\DSC013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71678"/>
            <a:ext cx="5286412" cy="3964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A32932"/>
                </a:solidFill>
              </a:rPr>
              <a:t>Актуальность исследования</a:t>
            </a:r>
          </a:p>
          <a:p>
            <a:pPr algn="ctr">
              <a:buNone/>
            </a:pPr>
            <a:endParaRPr lang="ru-RU" sz="3600" dirty="0" smtClean="0">
              <a:solidFill>
                <a:srgbClr val="A32932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Вся реклама даётся без учёта условий,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 smtClean="0">
                <a:solidFill>
                  <a:srgbClr val="002060"/>
                </a:solidFill>
              </a:rPr>
              <a:t>которых проживает человек.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ttp://t0.gstatic.com/images?q=tbn:ANd9GcS1yh9LutWIHJD4TcEgkqOPAhWOXhVScNZBSM_WTfTc_Ed6z30AdYjJnwU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29132"/>
            <a:ext cx="250033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Цель исследования</a:t>
            </a:r>
            <a:r>
              <a:rPr lang="ru-RU" b="1" dirty="0" smtClean="0">
                <a:solidFill>
                  <a:srgbClr val="A32932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определить какой стиральный порошок наиболее эффективен для стирки в условиях города Всеволожска(Южный микрорайон)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выявить, какими стиральными порошками пользуются в моей семье и семьях одноклассников;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собрать образцы некоторых стиральных порошков;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Провести опытную проверку влияния их на очищение загрязнённой материи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Гипотеза</a:t>
            </a:r>
            <a:r>
              <a:rPr lang="ru-RU" b="1" dirty="0" smtClean="0">
                <a:solidFill>
                  <a:srgbClr val="A32932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если при равных условия стирки образцы получаются разного качества чистоты, то стиральный порошок, давший лучший результат, наиболее эффективен для стирки в условиях </a:t>
            </a:r>
            <a:r>
              <a:rPr lang="ru-RU" dirty="0" smtClean="0">
                <a:solidFill>
                  <a:srgbClr val="002060"/>
                </a:solidFill>
              </a:rPr>
              <a:t>города Санкт-Петербурга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Объект исследования</a:t>
            </a:r>
            <a:r>
              <a:rPr lang="ru-RU" b="1" dirty="0" smtClean="0">
                <a:solidFill>
                  <a:srgbClr val="A32932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стиральные порошки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Предмет исследования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эффективность стиральных порошков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Методы исследования</a:t>
            </a:r>
            <a:r>
              <a:rPr lang="ru-RU" b="1" dirty="0" smtClean="0">
                <a:solidFill>
                  <a:srgbClr val="A32932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анализ,  опытная проверка, статистическая обработка результатов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A32932"/>
                </a:solidFill>
              </a:rPr>
              <a:t>Новизна исследования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исследование проведено в </a:t>
            </a:r>
            <a:r>
              <a:rPr lang="ru-RU" dirty="0" smtClean="0">
                <a:solidFill>
                  <a:srgbClr val="002060"/>
                </a:solidFill>
              </a:rPr>
              <a:t>Санкт-Петербурге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928670"/>
            <a:ext cx="7467600" cy="5516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A32932"/>
                </a:solidFill>
              </a:rPr>
              <a:t>Хозяйке на заметку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Словарь терминов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Активаторы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– дополнительные вещества, действующие на определённые виды    загрязнения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err="1" smtClean="0">
                <a:solidFill>
                  <a:srgbClr val="002060"/>
                </a:solidFill>
              </a:rPr>
              <a:t>Ароматизаторы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– вещества, придающие запах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Биодобавки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– вещества, избирательно  действующие на те или иные загрязнения. Разлагаются в горячей воде.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Кислородные отбеливатели </a:t>
            </a:r>
            <a:r>
              <a:rPr lang="ru-RU" sz="1400" dirty="0" smtClean="0">
                <a:solidFill>
                  <a:srgbClr val="002060"/>
                </a:solidFill>
              </a:rPr>
              <a:t>– вещества, придающие белизну материи. Два вида: химические и кислородные.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Оптические отбеливатели </a:t>
            </a:r>
            <a:r>
              <a:rPr lang="ru-RU" sz="1400" dirty="0" smtClean="0">
                <a:solidFill>
                  <a:srgbClr val="002060"/>
                </a:solidFill>
              </a:rPr>
              <a:t>– вещества, создающие видимость отбеливания.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ПАВ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– поверхностно-активные вещества, гарантирующие высокую эффективность стирки.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err="1" smtClean="0">
                <a:solidFill>
                  <a:srgbClr val="002060"/>
                </a:solidFill>
              </a:rPr>
              <a:t>Пербораты</a:t>
            </a:r>
            <a:r>
              <a:rPr lang="ru-RU" sz="1400" b="1" u="sng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– вещества для отбеливания.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Полифосфаты </a:t>
            </a:r>
            <a:r>
              <a:rPr lang="ru-RU" sz="1400" dirty="0" smtClean="0">
                <a:solidFill>
                  <a:srgbClr val="002060"/>
                </a:solidFill>
              </a:rPr>
              <a:t>– вещества, применяемые для смягчения воды.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Ферменты</a:t>
            </a:r>
            <a:r>
              <a:rPr lang="ru-RU" sz="1400" dirty="0" smtClean="0">
                <a:solidFill>
                  <a:srgbClr val="002060"/>
                </a:solidFill>
              </a:rPr>
              <a:t> – дополнительные вещества, отстирывающие белковую и органическую грязь.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u="sng" dirty="0" smtClean="0">
                <a:solidFill>
                  <a:srgbClr val="002060"/>
                </a:solidFill>
              </a:rPr>
              <a:t>Энзимы</a:t>
            </a:r>
            <a:r>
              <a:rPr lang="ru-RU" sz="1400" u="sng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– то же. Что и биодобавки.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6148" name="Picture 4" descr="http://t3.gstatic.com/images?q=tbn:ANd9GcSozhqQPr0Uw0pwR_XwMhWBhnw3tHup81kHTQrWpWiI5hnt5S75EcPdCLk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714884"/>
            <a:ext cx="107157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Большая стирка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7467600" cy="442915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A32932"/>
                </a:solidFill>
              </a:rPr>
              <a:t>Основные группы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поверхностно активные вещества (ПАВ) ;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</a:t>
            </a:r>
            <a:r>
              <a:rPr lang="ru-RU" i="1" dirty="0" smtClean="0">
                <a:solidFill>
                  <a:srgbClr val="002060"/>
                </a:solidFill>
              </a:rPr>
              <a:t>(высокая эффективность)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  дополнительные вещества или активаторы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(воздействуют на определённые загрязнения)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t1.gstatic.com/images?q=tbn:ANd9GcRRJRa-AQCuBRw3Gljzc4f8fkfmXLGSGQizBZaIoPzkKEBth4bM3khnFLU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429132"/>
            <a:ext cx="1714512" cy="1501861"/>
          </a:xfrm>
          <a:prstGeom prst="rect">
            <a:avLst/>
          </a:prstGeom>
          <a:noFill/>
        </p:spPr>
      </p:pic>
      <p:pic>
        <p:nvPicPr>
          <p:cNvPr id="10242" name="Picture 2" descr="http://t3.gstatic.com/images?q=tbn:ANd9GcT2reB0GcM2Ii61BgpxZ4IXFkOKm6ukwnvadOD9adWkf2WX7e9D619MF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214818"/>
            <a:ext cx="1643074" cy="16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00200"/>
            <a:ext cx="7424766" cy="4543444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A32932"/>
                </a:solidFill>
              </a:rPr>
              <a:t>Стиральные порошки</a:t>
            </a:r>
          </a:p>
          <a:p>
            <a:pPr algn="ctr">
              <a:buNone/>
            </a:pPr>
            <a:endParaRPr lang="ru-RU" sz="2800" dirty="0" smtClean="0">
              <a:solidFill>
                <a:srgbClr val="A32932"/>
              </a:solidFill>
            </a:endParaRPr>
          </a:p>
          <a:p>
            <a:pPr algn="ctr">
              <a:buNone/>
            </a:pPr>
            <a:endParaRPr lang="ru-RU" sz="2800" dirty="0" smtClean="0">
              <a:solidFill>
                <a:srgbClr val="A32932"/>
              </a:solidFill>
            </a:endParaRP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3200" dirty="0" smtClean="0">
                <a:solidFill>
                  <a:srgbClr val="002060"/>
                </a:solidFill>
              </a:rPr>
              <a:t>ручная стирка      машинная стирка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2571283">
            <a:off x="2615893" y="2037605"/>
            <a:ext cx="331596" cy="1100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273335">
            <a:off x="5728964" y="2059449"/>
            <a:ext cx="339876" cy="1076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t2.gstatic.com/images?q=tbn:ANd9GcTfQjtogMRpw9DPoq-EuRgWxyqcElEV00vZ4e53FksJrUimL75_jysuF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071942"/>
            <a:ext cx="2643206" cy="1716954"/>
          </a:xfrm>
          <a:prstGeom prst="rect">
            <a:avLst/>
          </a:prstGeom>
          <a:noFill/>
        </p:spPr>
      </p:pic>
      <p:pic>
        <p:nvPicPr>
          <p:cNvPr id="8" name="Рисунок 7" descr="http://t1.gstatic.com/images?q=tbn:ANd9GcQxkoK_XGZKSB948gQuIXZHisHO2kBedy4HazW-60ll2lxDEVKjWfRrqjs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929066"/>
            <a:ext cx="1609730" cy="210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Большая стирка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u="sng" dirty="0" smtClean="0">
                <a:solidFill>
                  <a:srgbClr val="A32932"/>
                </a:solidFill>
              </a:rPr>
              <a:t>Социологические исследования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Какими стиральными порошками пользуются ваши мамы?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Повлияла ли реклама на  их выбор? (да, нет – подчеркните нужное)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Всего опрошено 25 человек.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t0.gstatic.com/images?q=tbn:ANd9GcR-dPi2RO_PbllGuCMj-Qt767zCJ3KrNbaHmT5TP0qH5dE6r6-KpsT96OI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000636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t2.gstatic.com/images?q=tbn:ANd9GcTcYBwQoYYC1fFLaTkj1qteBSILRtOQR_Fzm3-kWZlu4byaxoPT96cTgMd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643446"/>
            <a:ext cx="1290641" cy="2005938"/>
          </a:xfrm>
          <a:prstGeom prst="rect">
            <a:avLst/>
          </a:prstGeom>
          <a:noFill/>
        </p:spPr>
      </p:pic>
      <p:pic>
        <p:nvPicPr>
          <p:cNvPr id="8196" name="Picture 4" descr="http://t1.gstatic.com/images?q=tbn:ANd9GcQx8XbGCaltIXEsQVDAFrjMZDrTMeY-qSPtw0bGqXgGQQm2FWnI-4mZGX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3786190"/>
            <a:ext cx="1357322" cy="1978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Большая стирка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A32932"/>
                </a:solidFill>
              </a:rPr>
              <a:t>Какими стиральными порошками </a:t>
            </a:r>
            <a:endParaRPr lang="ru-RU" dirty="0" smtClean="0">
              <a:solidFill>
                <a:srgbClr val="A32932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A32932"/>
                </a:solidFill>
              </a:rPr>
              <a:t>пользуются </a:t>
            </a:r>
            <a:r>
              <a:rPr lang="ru-RU" dirty="0" smtClean="0">
                <a:solidFill>
                  <a:srgbClr val="A32932"/>
                </a:solidFill>
              </a:rPr>
              <a:t>в семьях одноклассников?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43042" y="2000240"/>
          <a:ext cx="5500726" cy="4038600"/>
        </p:xfrm>
        <a:graphic>
          <a:graphicData uri="http://schemas.openxmlformats.org/drawingml/2006/table">
            <a:tbl>
              <a:tblPr/>
              <a:tblGrid>
                <a:gridCol w="2786081"/>
                <a:gridCol w="27146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br>
                        <a:rPr lang="ru-RU" sz="2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порошка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Сколько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семей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b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используют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Миф</a:t>
                      </a:r>
                      <a:endParaRPr lang="ru-RU" sz="2000" u="sng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Дося</a:t>
                      </a:r>
                      <a:endParaRPr lang="ru-RU" sz="2000" u="sng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Аистёнок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Ариэль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Тайд</a:t>
                      </a:r>
                      <a:endParaRPr lang="ru-RU" sz="2000" u="none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Ариэль</a:t>
                      </a:r>
                      <a:endParaRPr lang="ru-RU" sz="2000" u="none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465</TotalTime>
  <Words>540</Words>
  <Application>Microsoft Office PowerPoint</Application>
  <PresentationFormat>Экран (4:3)</PresentationFormat>
  <Paragraphs>151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Эркер</vt:lpstr>
      <vt:lpstr>Диаграмма</vt:lpstr>
      <vt:lpstr>ГБОУ гимназия № 157 Санкт-Петербурга  имени принцессы Е.М. Ольденбургской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  <vt:lpstr>Большая стирка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№49</dc:title>
  <dc:creator>Женя</dc:creator>
  <cp:lastModifiedBy>Наталья</cp:lastModifiedBy>
  <cp:revision>61</cp:revision>
  <dcterms:created xsi:type="dcterms:W3CDTF">2012-02-19T06:04:37Z</dcterms:created>
  <dcterms:modified xsi:type="dcterms:W3CDTF">2019-09-28T18:00:34Z</dcterms:modified>
</cp:coreProperties>
</file>