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83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4" r:id="rId28"/>
    <p:sldId id="28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8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DD864-B12E-43DE-AE1B-5CF2A5099486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6944-8B93-43B9-A6A2-898D11D72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DD864-B12E-43DE-AE1B-5CF2A5099486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6944-8B93-43B9-A6A2-898D11D72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DD864-B12E-43DE-AE1B-5CF2A5099486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6944-8B93-43B9-A6A2-898D11D72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DD864-B12E-43DE-AE1B-5CF2A5099486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6944-8B93-43B9-A6A2-898D11D72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DD864-B12E-43DE-AE1B-5CF2A5099486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6944-8B93-43B9-A6A2-898D11D72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DD864-B12E-43DE-AE1B-5CF2A5099486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6944-8B93-43B9-A6A2-898D11D72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DD864-B12E-43DE-AE1B-5CF2A5099486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6944-8B93-43B9-A6A2-898D11D72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DD864-B12E-43DE-AE1B-5CF2A5099486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6944-8B93-43B9-A6A2-898D11D72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DD864-B12E-43DE-AE1B-5CF2A5099486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6944-8B93-43B9-A6A2-898D11D72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DD864-B12E-43DE-AE1B-5CF2A5099486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6944-8B93-43B9-A6A2-898D11D72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DD864-B12E-43DE-AE1B-5CF2A5099486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F6944-8B93-43B9-A6A2-898D11D72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7000">
              <a:srgbClr val="92D050">
                <a:alpha val="55000"/>
              </a:srgbClr>
            </a:gs>
            <a:gs pos="50000">
              <a:srgbClr val="9CB86E"/>
            </a:gs>
            <a:gs pos="100000">
              <a:srgbClr val="156B13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DD864-B12E-43DE-AE1B-5CF2A5099486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FF6944-8B93-43B9-A6A2-898D11D722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27.xml"/><Relationship Id="rId18" Type="http://schemas.openxmlformats.org/officeDocument/2006/relationships/slide" Target="slide19.xml"/><Relationship Id="rId26" Type="http://schemas.openxmlformats.org/officeDocument/2006/relationships/slide" Target="slide23.xml"/><Relationship Id="rId3" Type="http://schemas.openxmlformats.org/officeDocument/2006/relationships/image" Target="../media/image2.gif"/><Relationship Id="rId21" Type="http://schemas.openxmlformats.org/officeDocument/2006/relationships/slide" Target="slide18.xml"/><Relationship Id="rId34" Type="http://schemas.openxmlformats.org/officeDocument/2006/relationships/image" Target="../media/image9.gif"/><Relationship Id="rId7" Type="http://schemas.openxmlformats.org/officeDocument/2006/relationships/slide" Target="slide15.xml"/><Relationship Id="rId12" Type="http://schemas.openxmlformats.org/officeDocument/2006/relationships/slide" Target="slide20.xml"/><Relationship Id="rId17" Type="http://schemas.openxmlformats.org/officeDocument/2006/relationships/slide" Target="slide25.xml"/><Relationship Id="rId25" Type="http://schemas.openxmlformats.org/officeDocument/2006/relationships/slide" Target="slide17.xml"/><Relationship Id="rId33" Type="http://schemas.openxmlformats.org/officeDocument/2006/relationships/image" Target="../media/image8.gif"/><Relationship Id="rId2" Type="http://schemas.openxmlformats.org/officeDocument/2006/relationships/slide" Target="slide3.xml"/><Relationship Id="rId16" Type="http://schemas.openxmlformats.org/officeDocument/2006/relationships/slide" Target="slide22.xml"/><Relationship Id="rId20" Type="http://schemas.openxmlformats.org/officeDocument/2006/relationships/slide" Target="slide11.xml"/><Relationship Id="rId29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11" Type="http://schemas.openxmlformats.org/officeDocument/2006/relationships/slide" Target="slide9.xml"/><Relationship Id="rId24" Type="http://schemas.openxmlformats.org/officeDocument/2006/relationships/slide" Target="slide10.xml"/><Relationship Id="rId32" Type="http://schemas.openxmlformats.org/officeDocument/2006/relationships/image" Target="../media/image7.gif"/><Relationship Id="rId37" Type="http://schemas.openxmlformats.org/officeDocument/2006/relationships/image" Target="../media/image12.gif"/><Relationship Id="rId5" Type="http://schemas.openxmlformats.org/officeDocument/2006/relationships/slide" Target="slide13.xml"/><Relationship Id="rId15" Type="http://schemas.openxmlformats.org/officeDocument/2006/relationships/slide" Target="slide28.xml"/><Relationship Id="rId23" Type="http://schemas.openxmlformats.org/officeDocument/2006/relationships/slide" Target="slide4.xml"/><Relationship Id="rId28" Type="http://schemas.openxmlformats.org/officeDocument/2006/relationships/image" Target="../media/image4.gif"/><Relationship Id="rId36" Type="http://schemas.openxmlformats.org/officeDocument/2006/relationships/image" Target="../media/image11.gif"/><Relationship Id="rId10" Type="http://schemas.openxmlformats.org/officeDocument/2006/relationships/slide" Target="slide8.xml"/><Relationship Id="rId19" Type="http://schemas.openxmlformats.org/officeDocument/2006/relationships/slide" Target="slide26.xml"/><Relationship Id="rId31" Type="http://schemas.openxmlformats.org/officeDocument/2006/relationships/slide" Target="slide7.xml"/><Relationship Id="rId4" Type="http://schemas.openxmlformats.org/officeDocument/2006/relationships/slide" Target="slide12.xml"/><Relationship Id="rId9" Type="http://schemas.openxmlformats.org/officeDocument/2006/relationships/slide" Target="slide6.xml"/><Relationship Id="rId14" Type="http://schemas.openxmlformats.org/officeDocument/2006/relationships/slide" Target="slide21.xml"/><Relationship Id="rId22" Type="http://schemas.openxmlformats.org/officeDocument/2006/relationships/slide" Target="slide24.xml"/><Relationship Id="rId27" Type="http://schemas.openxmlformats.org/officeDocument/2006/relationships/image" Target="../media/image3.gif"/><Relationship Id="rId30" Type="http://schemas.openxmlformats.org/officeDocument/2006/relationships/image" Target="../media/image6.gif"/><Relationship Id="rId35" Type="http://schemas.openxmlformats.org/officeDocument/2006/relationships/image" Target="../media/image10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cuments and Settings\муртаза\Рабочий стол\булач\animacija4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35798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1285860"/>
            <a:ext cx="5929354" cy="38164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ПРОВЕРЬ СВОЮ</a:t>
            </a:r>
            <a:br>
              <a:rPr lang="ru-RU" sz="4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sz="4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ЭРУДИЦИЮ</a:t>
            </a:r>
          </a:p>
          <a:p>
            <a:pPr algn="ctr"/>
            <a:r>
              <a:rPr lang="ru-RU" sz="4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Викторина по комедии</a:t>
            </a:r>
          </a:p>
          <a:p>
            <a:pPr algn="ctr"/>
            <a:r>
              <a:rPr lang="ru-RU" sz="4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Д.И.Фонвизина</a:t>
            </a:r>
          </a:p>
          <a:p>
            <a:pPr algn="ctr"/>
            <a:r>
              <a:rPr lang="ru-RU" sz="6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«НЕДОРОСЛЬ»</a:t>
            </a:r>
            <a:endParaRPr lang="ru-RU" sz="4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428596" y="3000372"/>
            <a:ext cx="8358246" cy="2643206"/>
          </a:xfrm>
          <a:prstGeom prst="fram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/>
              <a:t>Кто из персонажей не является учителем </a:t>
            </a:r>
            <a:r>
              <a:rPr lang="ru-RU" sz="2400" b="1" dirty="0" err="1" smtClean="0"/>
              <a:t>Митрофана</a:t>
            </a:r>
            <a:endParaRPr lang="ru-RU" sz="2400" b="1" dirty="0" smtClean="0"/>
          </a:p>
          <a:p>
            <a:pPr lvl="1" algn="ctr"/>
            <a:r>
              <a:rPr lang="ru-RU" sz="2400" b="1" i="1" dirty="0" smtClean="0">
                <a:solidFill>
                  <a:srgbClr val="FF0000"/>
                </a:solidFill>
              </a:rPr>
              <a:t>А)Кутейкин;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lvl="1" algn="ctr"/>
            <a:r>
              <a:rPr lang="ru-RU" sz="2400" b="1" i="1" dirty="0" smtClean="0">
                <a:solidFill>
                  <a:srgbClr val="FF0000"/>
                </a:solidFill>
              </a:rPr>
              <a:t>Б)Правдин;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lvl="1" algn="ctr"/>
            <a:r>
              <a:rPr lang="ru-RU" sz="2400" b="1" i="1" dirty="0" smtClean="0">
                <a:solidFill>
                  <a:srgbClr val="FF0000"/>
                </a:solidFill>
              </a:rPr>
              <a:t>В)</a:t>
            </a:r>
            <a:r>
              <a:rPr lang="ru-RU" sz="2400" b="1" i="1" dirty="0" err="1" smtClean="0">
                <a:solidFill>
                  <a:srgbClr val="FF0000"/>
                </a:solidFill>
              </a:rPr>
              <a:t>Цифиркин</a:t>
            </a:r>
            <a:r>
              <a:rPr lang="ru-RU" sz="2400" b="1" i="1" dirty="0" smtClean="0">
                <a:solidFill>
                  <a:srgbClr val="FF0000"/>
                </a:solidFill>
              </a:rPr>
              <a:t>;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lvl="1" algn="ctr"/>
            <a:r>
              <a:rPr lang="ru-RU" sz="2400" b="1" i="1" dirty="0" smtClean="0">
                <a:solidFill>
                  <a:srgbClr val="FF0000"/>
                </a:solidFill>
              </a:rPr>
              <a:t>Г)Вральман.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ая выноска 2"/>
          <p:cNvSpPr/>
          <p:nvPr/>
        </p:nvSpPr>
        <p:spPr>
          <a:xfrm>
            <a:off x="428596" y="428604"/>
            <a:ext cx="8286808" cy="2071702"/>
          </a:xfrm>
          <a:prstGeom prst="wedgeRectCallou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ru-RU" sz="11500" b="1" i="1" dirty="0" smtClean="0">
                <a:solidFill>
                  <a:srgbClr val="FFFF00"/>
                </a:solidFill>
              </a:rPr>
              <a:t>Вральман</a:t>
            </a:r>
            <a:endParaRPr lang="ru-RU" sz="11500" b="1" dirty="0" smtClean="0">
              <a:solidFill>
                <a:srgbClr val="FFFF0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4143372" y="5786454"/>
            <a:ext cx="914400" cy="9144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428596" y="3000372"/>
            <a:ext cx="8358246" cy="2643206"/>
          </a:xfrm>
          <a:prstGeom prst="fram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 smtClean="0"/>
              <a:t>Кем на самом деле был Вральман?</a:t>
            </a:r>
          </a:p>
          <a:p>
            <a:pPr lvl="1" algn="ctr"/>
            <a:r>
              <a:rPr lang="ru-RU" sz="2400" b="1" i="1" dirty="0" smtClean="0">
                <a:solidFill>
                  <a:srgbClr val="FF0000"/>
                </a:solidFill>
              </a:rPr>
              <a:t>А)Профессором европейского университета;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lvl="1" algn="ctr"/>
            <a:r>
              <a:rPr lang="ru-RU" sz="2400" b="1" i="1" dirty="0" smtClean="0">
                <a:solidFill>
                  <a:srgbClr val="FF0000"/>
                </a:solidFill>
              </a:rPr>
              <a:t>Б)Эмигрантом из Германии;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lvl="1" algn="ctr"/>
            <a:r>
              <a:rPr lang="ru-RU" sz="2400" b="1" i="1" dirty="0" smtClean="0">
                <a:solidFill>
                  <a:srgbClr val="FF0000"/>
                </a:solidFill>
              </a:rPr>
              <a:t>В)Кучером Стародума;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lvl="1" algn="ctr"/>
            <a:r>
              <a:rPr lang="ru-RU" sz="2400" b="1" i="1" dirty="0" smtClean="0">
                <a:solidFill>
                  <a:srgbClr val="FF0000"/>
                </a:solidFill>
              </a:rPr>
              <a:t>Г)Кандидатом наук.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ая выноска 2"/>
          <p:cNvSpPr/>
          <p:nvPr/>
        </p:nvSpPr>
        <p:spPr>
          <a:xfrm>
            <a:off x="428596" y="428604"/>
            <a:ext cx="8286808" cy="2071702"/>
          </a:xfrm>
          <a:prstGeom prst="wedgeRectCallou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ru-RU" sz="6600" b="1" i="1" dirty="0" smtClean="0">
                <a:solidFill>
                  <a:srgbClr val="FFFF00"/>
                </a:solidFill>
              </a:rPr>
              <a:t>Кучером Стародума</a:t>
            </a:r>
            <a:endParaRPr lang="ru-RU" sz="6600" b="1" dirty="0" smtClean="0">
              <a:solidFill>
                <a:srgbClr val="FFFF0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4143372" y="5786454"/>
            <a:ext cx="914400" cy="9144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428596" y="3000372"/>
            <a:ext cx="8358246" cy="2643206"/>
          </a:xfrm>
          <a:prstGeom prst="fram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/>
              <a:t>Основной конфликт основан на противоречиях </a:t>
            </a:r>
          </a:p>
          <a:p>
            <a:pPr lvl="0" algn="ctr"/>
            <a:r>
              <a:rPr lang="ru-RU" sz="2000" b="1" i="1" dirty="0" smtClean="0">
                <a:solidFill>
                  <a:srgbClr val="FF0000"/>
                </a:solidFill>
              </a:rPr>
              <a:t>А)между крепостными крестьянами и помещиками- крепостниками; 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lvl="0" algn="ctr"/>
            <a:r>
              <a:rPr lang="ru-RU" sz="2000" b="1" i="1" dirty="0" smtClean="0">
                <a:solidFill>
                  <a:srgbClr val="FF0000"/>
                </a:solidFill>
              </a:rPr>
              <a:t>Б)между Софьей и </a:t>
            </a:r>
            <a:r>
              <a:rPr lang="ru-RU" sz="2000" b="1" i="1" dirty="0" err="1" smtClean="0">
                <a:solidFill>
                  <a:srgbClr val="FF0000"/>
                </a:solidFill>
              </a:rPr>
              <a:t>Простаковой</a:t>
            </a:r>
            <a:r>
              <a:rPr lang="ru-RU" sz="2000" b="1" i="1" dirty="0" smtClean="0">
                <a:solidFill>
                  <a:srgbClr val="FF0000"/>
                </a:solidFill>
              </a:rPr>
              <a:t>; 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lvl="0" algn="ctr"/>
            <a:r>
              <a:rPr lang="ru-RU" sz="2000" b="1" i="1" dirty="0" smtClean="0">
                <a:solidFill>
                  <a:srgbClr val="FF0000"/>
                </a:solidFill>
              </a:rPr>
              <a:t>В)между образованными и необразованными дворянами; 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lvl="0" algn="ctr"/>
            <a:r>
              <a:rPr lang="ru-RU" sz="2000" b="1" i="1" dirty="0" smtClean="0">
                <a:solidFill>
                  <a:srgbClr val="FF0000"/>
                </a:solidFill>
              </a:rPr>
              <a:t> Г)между Митрофанушкой и </a:t>
            </a:r>
            <a:r>
              <a:rPr lang="ru-RU" sz="2000" b="1" i="1" dirty="0" err="1" smtClean="0">
                <a:solidFill>
                  <a:srgbClr val="FF0000"/>
                </a:solidFill>
              </a:rPr>
              <a:t>Цифиркиным</a:t>
            </a:r>
            <a:r>
              <a:rPr lang="ru-RU" sz="2000" b="1" i="1" dirty="0" smtClean="0">
                <a:solidFill>
                  <a:srgbClr val="FF0000"/>
                </a:solidFill>
              </a:rPr>
              <a:t>. 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ая выноска 2"/>
          <p:cNvSpPr/>
          <p:nvPr/>
        </p:nvSpPr>
        <p:spPr>
          <a:xfrm>
            <a:off x="428596" y="428604"/>
            <a:ext cx="8286808" cy="2071702"/>
          </a:xfrm>
          <a:prstGeom prst="wedgeRectCallou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800" b="1" i="1" dirty="0" smtClean="0">
                <a:solidFill>
                  <a:srgbClr val="FFFF00"/>
                </a:solidFill>
              </a:rPr>
              <a:t>между образованными и необразованными дворянами </a:t>
            </a:r>
            <a:endParaRPr lang="ru-RU" sz="4800" b="1" dirty="0" smtClean="0">
              <a:solidFill>
                <a:srgbClr val="FFFF00"/>
              </a:solidFill>
            </a:endParaRPr>
          </a:p>
          <a:p>
            <a:pPr algn="ctr"/>
            <a:endParaRPr lang="ru-RU" sz="4800" b="1" dirty="0">
              <a:solidFill>
                <a:srgbClr val="FFFF00"/>
              </a:solidFill>
            </a:endParaRPr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4143372" y="5786454"/>
            <a:ext cx="914400" cy="9144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428596" y="3000372"/>
            <a:ext cx="8358246" cy="2643206"/>
          </a:xfrm>
          <a:prstGeom prst="fram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/>
              <a:t>Какому литературному направлению можно отнести «Недоросль»? </a:t>
            </a:r>
          </a:p>
          <a:p>
            <a:pPr lvl="0" algn="ctr"/>
            <a:r>
              <a:rPr lang="ru-RU" sz="2000" b="1" i="1" dirty="0" smtClean="0">
                <a:solidFill>
                  <a:srgbClr val="FF0000"/>
                </a:solidFill>
              </a:rPr>
              <a:t>А)сентиментализм; 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lvl="0" algn="ctr"/>
            <a:r>
              <a:rPr lang="ru-RU" sz="2000" b="1" i="1" dirty="0" smtClean="0">
                <a:solidFill>
                  <a:srgbClr val="FF0000"/>
                </a:solidFill>
              </a:rPr>
              <a:t>Б)классицизм;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lvl="0" algn="ctr"/>
            <a:r>
              <a:rPr lang="ru-RU" sz="2000" b="1" i="1" dirty="0" smtClean="0">
                <a:solidFill>
                  <a:srgbClr val="FF0000"/>
                </a:solidFill>
              </a:rPr>
              <a:t>В)романтизм; 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lvl="0" algn="ctr"/>
            <a:r>
              <a:rPr lang="ru-RU" sz="2000" b="1" i="1" dirty="0" smtClean="0">
                <a:solidFill>
                  <a:srgbClr val="FF0000"/>
                </a:solidFill>
              </a:rPr>
              <a:t>Г)реализм .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ая выноска 2"/>
          <p:cNvSpPr/>
          <p:nvPr/>
        </p:nvSpPr>
        <p:spPr>
          <a:xfrm>
            <a:off x="428596" y="428604"/>
            <a:ext cx="8286808" cy="2071702"/>
          </a:xfrm>
          <a:prstGeom prst="wedgeRectCallou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8000" b="1" i="1" dirty="0" smtClean="0">
                <a:solidFill>
                  <a:srgbClr val="FFFF00"/>
                </a:solidFill>
              </a:rPr>
              <a:t>классицизм</a:t>
            </a:r>
            <a:endParaRPr lang="ru-RU" sz="8000" b="1" dirty="0" smtClean="0">
              <a:solidFill>
                <a:srgbClr val="FFFF0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4143372" y="5786454"/>
            <a:ext cx="914400" cy="9144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428596" y="3000372"/>
            <a:ext cx="8358246" cy="2643206"/>
          </a:xfrm>
          <a:prstGeom prst="fram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smtClean="0"/>
              <a:t>Определите жанр произведения «Недоросль» </a:t>
            </a:r>
          </a:p>
          <a:p>
            <a:pPr lvl="0" algn="ctr"/>
            <a:r>
              <a:rPr lang="ru-RU" sz="2400" b="1" i="1" dirty="0" smtClean="0">
                <a:solidFill>
                  <a:srgbClr val="FF0000"/>
                </a:solidFill>
              </a:rPr>
              <a:t>А)драма; 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lvl="0" algn="ctr"/>
            <a:r>
              <a:rPr lang="ru-RU" sz="2400" b="1" i="1" dirty="0" smtClean="0">
                <a:solidFill>
                  <a:srgbClr val="FF0000"/>
                </a:solidFill>
              </a:rPr>
              <a:t>Б)трагедия ;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lvl="0" algn="ctr"/>
            <a:r>
              <a:rPr lang="ru-RU" sz="2400" b="1" i="1" dirty="0" smtClean="0">
                <a:solidFill>
                  <a:srgbClr val="FF0000"/>
                </a:solidFill>
              </a:rPr>
              <a:t>В)комедия; 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lvl="0" algn="ctr"/>
            <a:r>
              <a:rPr lang="ru-RU" sz="2400" b="1" i="1" dirty="0" smtClean="0">
                <a:solidFill>
                  <a:srgbClr val="FF0000"/>
                </a:solidFill>
              </a:rPr>
              <a:t>Г)сатира. 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ая выноска 2"/>
          <p:cNvSpPr/>
          <p:nvPr/>
        </p:nvSpPr>
        <p:spPr>
          <a:xfrm>
            <a:off x="428596" y="428604"/>
            <a:ext cx="8286808" cy="2071702"/>
          </a:xfrm>
          <a:prstGeom prst="wedgeRectCallou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1500" b="1" i="1" dirty="0" smtClean="0">
                <a:solidFill>
                  <a:srgbClr val="FFFF00"/>
                </a:solidFill>
              </a:rPr>
              <a:t>комедия </a:t>
            </a:r>
            <a:endParaRPr lang="ru-RU" sz="11500" b="1" dirty="0" smtClean="0">
              <a:solidFill>
                <a:srgbClr val="FFFF0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4143372" y="5786454"/>
            <a:ext cx="914400" cy="9144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428596" y="3000372"/>
            <a:ext cx="8358246" cy="2643206"/>
          </a:xfrm>
          <a:prstGeom prst="fram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smtClean="0"/>
              <a:t>Какова тема «Недоросля»? </a:t>
            </a:r>
          </a:p>
          <a:p>
            <a:pPr lvl="0" algn="ctr"/>
            <a:r>
              <a:rPr lang="ru-RU" sz="2000" b="1" i="1" dirty="0" smtClean="0">
                <a:solidFill>
                  <a:srgbClr val="FF0000"/>
                </a:solidFill>
              </a:rPr>
              <a:t>А)воспитание молодого поколения; 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lvl="0" algn="ctr"/>
            <a:r>
              <a:rPr lang="ru-RU" sz="2000" b="1" i="1" dirty="0" smtClean="0">
                <a:solidFill>
                  <a:srgbClr val="FF0000"/>
                </a:solidFill>
              </a:rPr>
              <a:t> Б)борьба передовых людей с самодержавием ;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lvl="0" algn="ctr"/>
            <a:r>
              <a:rPr lang="ru-RU" sz="2000" b="1" i="1" dirty="0" smtClean="0">
                <a:solidFill>
                  <a:srgbClr val="FF0000"/>
                </a:solidFill>
              </a:rPr>
              <a:t> В)изображение жестокого отношения к крепостным; 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lvl="0" algn="ctr"/>
            <a:r>
              <a:rPr lang="ru-RU" sz="2000" b="1" i="1" dirty="0" smtClean="0">
                <a:solidFill>
                  <a:srgbClr val="FF0000"/>
                </a:solidFill>
              </a:rPr>
              <a:t>все ответы верны. 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ая выноска 2"/>
          <p:cNvSpPr/>
          <p:nvPr/>
        </p:nvSpPr>
        <p:spPr>
          <a:xfrm>
            <a:off x="428596" y="428604"/>
            <a:ext cx="8286808" cy="2071702"/>
          </a:xfrm>
          <a:prstGeom prst="wedgeRectCallou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6600" b="1" i="1" dirty="0" smtClean="0">
                <a:solidFill>
                  <a:srgbClr val="FFFF00"/>
                </a:solidFill>
              </a:rPr>
              <a:t>все ответы верны </a:t>
            </a:r>
            <a:endParaRPr lang="ru-RU" sz="6600" b="1" dirty="0" smtClean="0">
              <a:solidFill>
                <a:srgbClr val="FFFF00"/>
              </a:solidFill>
            </a:endParaRPr>
          </a:p>
          <a:p>
            <a:pPr algn="ctr"/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4143372" y="5786454"/>
            <a:ext cx="914400" cy="9144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428604"/>
            <a:ext cx="7839261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ВОПРОСЫ  НА  ЗНАНИЕ  ТЕКСТА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500174"/>
            <a:ext cx="8001056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80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Кто из героев </a:t>
            </a:r>
          </a:p>
          <a:p>
            <a:pPr algn="ctr"/>
            <a:r>
              <a:rPr lang="ru-RU" sz="80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произведения </a:t>
            </a:r>
          </a:p>
          <a:p>
            <a:pPr algn="ctr"/>
            <a:r>
              <a:rPr lang="ru-RU" sz="80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произносит </a:t>
            </a:r>
          </a:p>
          <a:p>
            <a:pPr algn="ctr"/>
            <a:r>
              <a:rPr lang="ru-RU" sz="80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эти фразы?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428596" y="3000372"/>
            <a:ext cx="8358246" cy="2643206"/>
          </a:xfrm>
          <a:prstGeom prst="fram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smtClean="0">
                <a:solidFill>
                  <a:srgbClr val="FF0000"/>
                </a:solidFill>
              </a:rPr>
              <a:t>«Издохну на месте, а дитя не выдам. Сунься, сударь, только изволь сунуться. Я те </a:t>
            </a:r>
            <a:r>
              <a:rPr lang="ru-RU" sz="2800" b="1" dirty="0" err="1" smtClean="0">
                <a:solidFill>
                  <a:srgbClr val="FF0000"/>
                </a:solidFill>
              </a:rPr>
              <a:t>бельмы-то</a:t>
            </a:r>
            <a:r>
              <a:rPr lang="ru-RU" sz="2800" b="1" dirty="0" smtClean="0">
                <a:solidFill>
                  <a:srgbClr val="FF0000"/>
                </a:solidFill>
              </a:rPr>
              <a:t> выцарапаю» 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 lvl="0" algn="ctr"/>
            <a:r>
              <a:rPr lang="ru-RU" sz="3200" b="1" dirty="0" smtClean="0"/>
              <a:t>Простаков</a:t>
            </a:r>
            <a:r>
              <a:rPr lang="ru-RU" sz="3200" b="1" dirty="0" smtClean="0"/>
              <a:t>, </a:t>
            </a:r>
            <a:r>
              <a:rPr lang="ru-RU" sz="3200" b="1" dirty="0" err="1" smtClean="0"/>
              <a:t>Простакова</a:t>
            </a:r>
            <a:r>
              <a:rPr lang="ru-RU" sz="3200" b="1" dirty="0" smtClean="0"/>
              <a:t>, </a:t>
            </a:r>
            <a:r>
              <a:rPr lang="ru-RU" sz="3200" b="1" dirty="0" err="1" smtClean="0"/>
              <a:t>Еремеевна</a:t>
            </a:r>
            <a:endParaRPr lang="ru-RU" sz="3200" b="1" dirty="0" smtClean="0"/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ая выноска 2"/>
          <p:cNvSpPr/>
          <p:nvPr/>
        </p:nvSpPr>
        <p:spPr>
          <a:xfrm>
            <a:off x="428596" y="428604"/>
            <a:ext cx="8286808" cy="2071702"/>
          </a:xfrm>
          <a:prstGeom prst="wedgeRectCallou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9600" b="1" dirty="0" err="1" smtClean="0"/>
              <a:t>Еремеевна</a:t>
            </a:r>
            <a:endParaRPr lang="ru-RU" sz="9600" b="1" dirty="0" smtClean="0"/>
          </a:p>
          <a:p>
            <a:pPr algn="ctr"/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4143372" y="5786454"/>
            <a:ext cx="914400" cy="9144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428596" y="3000372"/>
            <a:ext cx="8358246" cy="2643206"/>
          </a:xfrm>
          <a:prstGeom prst="fram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200" b="1" dirty="0" smtClean="0">
                <a:solidFill>
                  <a:srgbClr val="FF0000"/>
                </a:solidFill>
              </a:rPr>
              <a:t>«По пяти рублей на год, да по пяти пощёчин на день</a:t>
            </a:r>
            <a:r>
              <a:rPr lang="ru-RU" sz="3200" b="1" dirty="0" smtClean="0">
                <a:solidFill>
                  <a:srgbClr val="FF0000"/>
                </a:solidFill>
              </a:rPr>
              <a:t>»</a:t>
            </a:r>
          </a:p>
          <a:p>
            <a:pPr lvl="0" algn="ctr"/>
            <a:r>
              <a:rPr lang="ru-RU" dirty="0" smtClean="0"/>
              <a:t> </a:t>
            </a:r>
            <a:r>
              <a:rPr lang="ru-RU" sz="4000" b="1" dirty="0" err="1" smtClean="0"/>
              <a:t>Еремеевна</a:t>
            </a:r>
            <a:r>
              <a:rPr lang="ru-RU" sz="4000" b="1" dirty="0" smtClean="0"/>
              <a:t>, </a:t>
            </a:r>
            <a:r>
              <a:rPr lang="ru-RU" sz="4000" b="1" dirty="0" err="1" smtClean="0"/>
              <a:t>Цифиркин</a:t>
            </a:r>
            <a:r>
              <a:rPr lang="ru-RU" sz="4000" b="1" dirty="0" smtClean="0"/>
              <a:t>, </a:t>
            </a:r>
            <a:r>
              <a:rPr lang="ru-RU" sz="4000" b="1" dirty="0" smtClean="0"/>
              <a:t>Кутейкин</a:t>
            </a:r>
            <a:endParaRPr lang="ru-RU" b="1" dirty="0" smtClean="0"/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ая выноска 2"/>
          <p:cNvSpPr/>
          <p:nvPr/>
        </p:nvSpPr>
        <p:spPr>
          <a:xfrm>
            <a:off x="428596" y="428604"/>
            <a:ext cx="8286808" cy="2071702"/>
          </a:xfrm>
          <a:prstGeom prst="wedgeRectCallou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1500" b="1" dirty="0" err="1" smtClean="0"/>
              <a:t>Еремеевна</a:t>
            </a:r>
            <a:endParaRPr lang="ru-RU" sz="11500" b="1" dirty="0" smtClean="0"/>
          </a:p>
          <a:p>
            <a:pPr algn="ctr"/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4143372" y="5786454"/>
            <a:ext cx="914400" cy="9144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428596" y="3000372"/>
            <a:ext cx="8358246" cy="2643206"/>
          </a:xfrm>
          <a:prstGeom prst="fram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smtClean="0">
                <a:solidFill>
                  <a:srgbClr val="FF0000"/>
                </a:solidFill>
              </a:rPr>
              <a:t>«</a:t>
            </a:r>
            <a:r>
              <a:rPr lang="ru-RU" sz="2800" b="1" dirty="0" err="1" smtClean="0">
                <a:solidFill>
                  <a:srgbClr val="FF0000"/>
                </a:solidFill>
              </a:rPr>
              <a:t>Это-таки</a:t>
            </a:r>
            <a:r>
              <a:rPr lang="ru-RU" sz="2800" b="1" dirty="0" smtClean="0">
                <a:solidFill>
                  <a:srgbClr val="FF0000"/>
                </a:solidFill>
              </a:rPr>
              <a:t> и наука-то не дворянская. Дворянин только скажи: повези меня туда, свезут, куда изволишь» 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 lvl="0" algn="ctr"/>
            <a:r>
              <a:rPr lang="ru-RU" sz="3600" b="1" dirty="0" err="1" smtClean="0"/>
              <a:t>Простакова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Еремеевна</a:t>
            </a:r>
            <a:r>
              <a:rPr lang="ru-RU" sz="3600" b="1" dirty="0" smtClean="0"/>
              <a:t>, </a:t>
            </a:r>
            <a:r>
              <a:rPr lang="ru-RU" sz="3600" b="1" dirty="0" smtClean="0"/>
              <a:t>Вральман</a:t>
            </a:r>
            <a:endParaRPr lang="ru-RU" sz="3600" b="1" dirty="0" smtClean="0"/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ая выноска 2"/>
          <p:cNvSpPr/>
          <p:nvPr/>
        </p:nvSpPr>
        <p:spPr>
          <a:xfrm>
            <a:off x="428596" y="428604"/>
            <a:ext cx="8286808" cy="2071702"/>
          </a:xfrm>
          <a:prstGeom prst="wedgeRectCallou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8800" b="1" dirty="0" err="1" smtClean="0"/>
              <a:t>Простакова</a:t>
            </a:r>
            <a:endParaRPr lang="ru-RU" sz="8800" b="1" dirty="0" smtClean="0"/>
          </a:p>
          <a:p>
            <a:pPr algn="ctr"/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4143372" y="5786454"/>
            <a:ext cx="914400" cy="9144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ocuments and Settings\муртаза\Рабочий стол\булач\fon-94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00042"/>
            <a:ext cx="1219200" cy="1219200"/>
          </a:xfrm>
          <a:prstGeom prst="rect">
            <a:avLst/>
          </a:prstGeom>
          <a:noFill/>
        </p:spPr>
      </p:pic>
      <p:pic>
        <p:nvPicPr>
          <p:cNvPr id="3" name="Picture 2" descr="D:\Documents and Settings\муртаза\Рабочий стол\булач\fon-94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2000240"/>
            <a:ext cx="1219200" cy="1219200"/>
          </a:xfrm>
          <a:prstGeom prst="rect">
            <a:avLst/>
          </a:prstGeom>
          <a:noFill/>
        </p:spPr>
      </p:pic>
      <p:pic>
        <p:nvPicPr>
          <p:cNvPr id="4" name="Picture 2" descr="D:\Documents and Settings\муртаза\Рабочий стол\булач\fon-94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000240"/>
            <a:ext cx="1219200" cy="1219200"/>
          </a:xfrm>
          <a:prstGeom prst="rect">
            <a:avLst/>
          </a:prstGeom>
          <a:noFill/>
        </p:spPr>
      </p:pic>
      <p:pic>
        <p:nvPicPr>
          <p:cNvPr id="5" name="Picture 2" descr="D:\Documents and Settings\муртаза\Рабочий стол\булач\fon-94.gif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2000240"/>
            <a:ext cx="1219200" cy="1219200"/>
          </a:xfrm>
          <a:prstGeom prst="rect">
            <a:avLst/>
          </a:prstGeom>
          <a:noFill/>
        </p:spPr>
      </p:pic>
      <p:pic>
        <p:nvPicPr>
          <p:cNvPr id="6" name="Picture 2" descr="D:\Documents and Settings\муртаза\Рабочий стол\булач\fon-94.gif">
            <a:hlinkClick r:id="rId7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72" y="2000240"/>
            <a:ext cx="1219200" cy="1219200"/>
          </a:xfrm>
          <a:prstGeom prst="rect">
            <a:avLst/>
          </a:prstGeom>
          <a:noFill/>
        </p:spPr>
      </p:pic>
      <p:pic>
        <p:nvPicPr>
          <p:cNvPr id="7" name="Picture 2" descr="D:\Documents and Settings\муртаза\Рабочий стол\булач\fon-94.gif">
            <a:hlinkClick r:id="rId8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500042"/>
            <a:ext cx="1219200" cy="1219200"/>
          </a:xfrm>
          <a:prstGeom prst="rect">
            <a:avLst/>
          </a:prstGeom>
          <a:noFill/>
        </p:spPr>
      </p:pic>
      <p:pic>
        <p:nvPicPr>
          <p:cNvPr id="8" name="Picture 2" descr="D:\Documents and Settings\муртаза\Рабочий стол\булач\fon-94.gif">
            <a:hlinkClick r:id="rId9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500042"/>
            <a:ext cx="1219200" cy="1219200"/>
          </a:xfrm>
          <a:prstGeom prst="rect">
            <a:avLst/>
          </a:prstGeom>
          <a:noFill/>
        </p:spPr>
      </p:pic>
      <p:pic>
        <p:nvPicPr>
          <p:cNvPr id="9" name="Picture 2" descr="D:\Documents and Settings\муртаза\Рабочий стол\булач\fon-94.gif">
            <a:hlinkClick r:id="rId10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500042"/>
            <a:ext cx="1219200" cy="1219200"/>
          </a:xfrm>
          <a:prstGeom prst="rect">
            <a:avLst/>
          </a:prstGeom>
          <a:noFill/>
        </p:spPr>
      </p:pic>
      <p:pic>
        <p:nvPicPr>
          <p:cNvPr id="10" name="Picture 2" descr="D:\Documents and Settings\муртаза\Рабочий стол\булач\fon-94.gif">
            <a:hlinkClick r:id="rId11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72" y="500042"/>
            <a:ext cx="1219200" cy="1219200"/>
          </a:xfrm>
          <a:prstGeom prst="rect">
            <a:avLst/>
          </a:prstGeom>
          <a:noFill/>
        </p:spPr>
      </p:pic>
      <p:pic>
        <p:nvPicPr>
          <p:cNvPr id="11" name="Picture 2" descr="D:\Documents and Settings\муртаза\Рабочий стол\булач\fon-94.gif">
            <a:hlinkClick r:id="rId12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429000"/>
            <a:ext cx="1219200" cy="1219200"/>
          </a:xfrm>
          <a:prstGeom prst="rect">
            <a:avLst/>
          </a:prstGeom>
          <a:noFill/>
        </p:spPr>
      </p:pic>
      <p:pic>
        <p:nvPicPr>
          <p:cNvPr id="12" name="Picture 2" descr="D:\Documents and Settings\муртаза\Рабочий стол\булач\fon-94.gif">
            <a:hlinkClick r:id="rId13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4857760"/>
            <a:ext cx="1219200" cy="1219200"/>
          </a:xfrm>
          <a:prstGeom prst="rect">
            <a:avLst/>
          </a:prstGeom>
          <a:noFill/>
        </p:spPr>
      </p:pic>
      <p:pic>
        <p:nvPicPr>
          <p:cNvPr id="13" name="Picture 2" descr="D:\Documents and Settings\муртаза\Рабочий стол\булач\fon-94.gif">
            <a:hlinkClick r:id="rId14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3429000"/>
            <a:ext cx="1219200" cy="1219200"/>
          </a:xfrm>
          <a:prstGeom prst="rect">
            <a:avLst/>
          </a:prstGeom>
          <a:noFill/>
        </p:spPr>
      </p:pic>
      <p:pic>
        <p:nvPicPr>
          <p:cNvPr id="14" name="Picture 2" descr="D:\Documents and Settings\муртаза\Рабочий стол\булач\fon-94.gif">
            <a:hlinkClick r:id="rId15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72" y="4857760"/>
            <a:ext cx="1219200" cy="1219200"/>
          </a:xfrm>
          <a:prstGeom prst="rect">
            <a:avLst/>
          </a:prstGeom>
          <a:noFill/>
        </p:spPr>
      </p:pic>
      <p:pic>
        <p:nvPicPr>
          <p:cNvPr id="15" name="Picture 2" descr="D:\Documents and Settings\муртаза\Рабочий стол\булач\fon-94.gif">
            <a:hlinkClick r:id="rId16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72" y="3429000"/>
            <a:ext cx="1219200" cy="1219200"/>
          </a:xfrm>
          <a:prstGeom prst="rect">
            <a:avLst/>
          </a:prstGeom>
          <a:noFill/>
        </p:spPr>
      </p:pic>
      <p:pic>
        <p:nvPicPr>
          <p:cNvPr id="16" name="Picture 2" descr="D:\Documents and Settings\муртаза\Рабочий стол\булач\fon-94.gif">
            <a:hlinkClick r:id="rId17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4857760"/>
            <a:ext cx="1219200" cy="1219200"/>
          </a:xfrm>
          <a:prstGeom prst="rect">
            <a:avLst/>
          </a:prstGeom>
          <a:noFill/>
        </p:spPr>
      </p:pic>
      <p:pic>
        <p:nvPicPr>
          <p:cNvPr id="17" name="Picture 2" descr="D:\Documents and Settings\муртаза\Рабочий стол\булач\fon-94.gif">
            <a:hlinkClick r:id="rId18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429000"/>
            <a:ext cx="1219200" cy="1219200"/>
          </a:xfrm>
          <a:prstGeom prst="rect">
            <a:avLst/>
          </a:prstGeom>
          <a:noFill/>
        </p:spPr>
      </p:pic>
      <p:pic>
        <p:nvPicPr>
          <p:cNvPr id="18" name="Picture 2" descr="D:\Documents and Settings\муртаза\Рабочий стол\булач\fon-94.gif">
            <a:hlinkClick r:id="rId19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857760"/>
            <a:ext cx="1219200" cy="1219200"/>
          </a:xfrm>
          <a:prstGeom prst="rect">
            <a:avLst/>
          </a:prstGeom>
          <a:noFill/>
        </p:spPr>
      </p:pic>
      <p:pic>
        <p:nvPicPr>
          <p:cNvPr id="19" name="Picture 2" descr="D:\Documents and Settings\муртаза\Рабочий стол\булач\fon-94.gif">
            <a:hlinkClick r:id="rId20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000240"/>
            <a:ext cx="1219200" cy="1219200"/>
          </a:xfrm>
          <a:prstGeom prst="rect">
            <a:avLst/>
          </a:prstGeom>
          <a:noFill/>
        </p:spPr>
      </p:pic>
      <p:pic>
        <p:nvPicPr>
          <p:cNvPr id="20" name="Picture 2" descr="D:\Documents and Settings\муртаза\Рабочий стол\булач\fon-94.gif">
            <a:hlinkClick r:id="rId21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3429000"/>
            <a:ext cx="1219200" cy="1219200"/>
          </a:xfrm>
          <a:prstGeom prst="rect">
            <a:avLst/>
          </a:prstGeom>
          <a:noFill/>
        </p:spPr>
      </p:pic>
      <p:pic>
        <p:nvPicPr>
          <p:cNvPr id="21" name="Picture 2" descr="D:\Documents and Settings\муртаза\Рабочий стол\булач\fon-94.gif">
            <a:hlinkClick r:id="rId22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4857760"/>
            <a:ext cx="1219200" cy="1219200"/>
          </a:xfrm>
          <a:prstGeom prst="rect">
            <a:avLst/>
          </a:prstGeom>
          <a:noFill/>
        </p:spPr>
      </p:pic>
      <p:pic>
        <p:nvPicPr>
          <p:cNvPr id="22" name="Picture 2" descr="D:\Documents and Settings\муртаза\Рабочий стол\булач\fon-94.gif">
            <a:hlinkClick r:id="rId23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500042"/>
            <a:ext cx="1219200" cy="1219200"/>
          </a:xfrm>
          <a:prstGeom prst="rect">
            <a:avLst/>
          </a:prstGeom>
          <a:noFill/>
        </p:spPr>
      </p:pic>
      <p:pic>
        <p:nvPicPr>
          <p:cNvPr id="23" name="Picture 2" descr="D:\Documents and Settings\муртаза\Рабочий стол\булач\fon-94.gif">
            <a:hlinkClick r:id="rId24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000240"/>
            <a:ext cx="1219200" cy="1219200"/>
          </a:xfrm>
          <a:prstGeom prst="rect">
            <a:avLst/>
          </a:prstGeom>
          <a:noFill/>
        </p:spPr>
      </p:pic>
      <p:pic>
        <p:nvPicPr>
          <p:cNvPr id="24" name="Picture 2" descr="D:\Documents and Settings\муртаза\Рабочий стол\булач\fon-94.gif">
            <a:hlinkClick r:id="rId25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429000"/>
            <a:ext cx="1219200" cy="1219200"/>
          </a:xfrm>
          <a:prstGeom prst="rect">
            <a:avLst/>
          </a:prstGeom>
          <a:noFill/>
        </p:spPr>
      </p:pic>
      <p:pic>
        <p:nvPicPr>
          <p:cNvPr id="25" name="Picture 2" descr="D:\Documents and Settings\муртаза\Рабочий стол\булач\fon-94.gif">
            <a:hlinkClick r:id="rId26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857760"/>
            <a:ext cx="1219200" cy="1219200"/>
          </a:xfrm>
          <a:prstGeom prst="rect">
            <a:avLst/>
          </a:prstGeom>
          <a:noFill/>
        </p:spPr>
      </p:pic>
      <p:pic>
        <p:nvPicPr>
          <p:cNvPr id="2051" name="Picture 3" descr="D:\Documents and Settings\муртаза\Мои документы\Downloads\Буквы и цифры\цифры 3\1_clr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857224" y="857232"/>
            <a:ext cx="285752" cy="785794"/>
          </a:xfrm>
          <a:prstGeom prst="rect">
            <a:avLst/>
          </a:prstGeom>
          <a:noFill/>
        </p:spPr>
      </p:pic>
      <p:pic>
        <p:nvPicPr>
          <p:cNvPr id="2052" name="Picture 4" descr="D:\Documents and Settings\муртаза\Мои документы\Downloads\Буквы и цифры\цифры 3\2_clr.gif">
            <a:hlinkClick r:id="rId23" action="ppaction://hlinksldjump"/>
          </p:cNvPr>
          <p:cNvPicPr>
            <a:picLocks noChangeAspect="1" noChangeArrowheads="1" noCrop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2428860" y="857232"/>
            <a:ext cx="323850" cy="785818"/>
          </a:xfrm>
          <a:prstGeom prst="rect">
            <a:avLst/>
          </a:prstGeom>
          <a:noFill/>
        </p:spPr>
      </p:pic>
      <p:pic>
        <p:nvPicPr>
          <p:cNvPr id="2053" name="Picture 5" descr="D:\Documents and Settings\муртаза\Мои документы\Downloads\Буквы и цифры\цифры 3\3_clr.gif">
            <a:hlinkClick r:id="rId8" action="ppaction://hlinksldjump"/>
          </p:cNvPr>
          <p:cNvPicPr>
            <a:picLocks noChangeAspect="1" noChangeArrowheads="1" noCrop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>
            <a:off x="3786182" y="857232"/>
            <a:ext cx="285750" cy="714380"/>
          </a:xfrm>
          <a:prstGeom prst="rect">
            <a:avLst/>
          </a:prstGeom>
          <a:noFill/>
        </p:spPr>
      </p:pic>
      <p:pic>
        <p:nvPicPr>
          <p:cNvPr id="2054" name="Picture 6" descr="D:\Documents and Settings\муртаза\Мои документы\Downloads\Буквы и цифры\цифры 3\4_clr.gif">
            <a:hlinkClick r:id="rId9" action="ppaction://hlinksldjump"/>
          </p:cNvPr>
          <p:cNvPicPr>
            <a:picLocks noChangeAspect="1" noChangeArrowheads="1" noCrop="1"/>
          </p:cNvPicPr>
          <p:nvPr/>
        </p:nvPicPr>
        <p:blipFill>
          <a:blip r:embed="rId30"/>
          <a:srcRect/>
          <a:stretch>
            <a:fillRect/>
          </a:stretch>
        </p:blipFill>
        <p:spPr bwMode="auto">
          <a:xfrm>
            <a:off x="5286380" y="857232"/>
            <a:ext cx="323850" cy="647700"/>
          </a:xfrm>
          <a:prstGeom prst="rect">
            <a:avLst/>
          </a:prstGeom>
          <a:noFill/>
        </p:spPr>
      </p:pic>
      <p:pic>
        <p:nvPicPr>
          <p:cNvPr id="2055" name="Picture 7" descr="D:\Documents and Settings\муртаза\Мои документы\Downloads\Буквы и цифры\цифры 3\5_clr.gif">
            <a:hlinkClick r:id="rId31" action="ppaction://hlinksldjump"/>
          </p:cNvPr>
          <p:cNvPicPr>
            <a:picLocks noChangeAspect="1" noChangeArrowheads="1" noCrop="1"/>
          </p:cNvPicPr>
          <p:nvPr/>
        </p:nvPicPr>
        <p:blipFill>
          <a:blip r:embed="rId32"/>
          <a:srcRect/>
          <a:stretch>
            <a:fillRect/>
          </a:stretch>
        </p:blipFill>
        <p:spPr bwMode="auto">
          <a:xfrm>
            <a:off x="6786578" y="857232"/>
            <a:ext cx="323850" cy="647700"/>
          </a:xfrm>
          <a:prstGeom prst="rect">
            <a:avLst/>
          </a:prstGeom>
          <a:noFill/>
        </p:spPr>
      </p:pic>
      <p:pic>
        <p:nvPicPr>
          <p:cNvPr id="2056" name="Picture 8" descr="D:\Documents and Settings\муртаза\Мои документы\Downloads\Буквы и цифры\цифры 3\6_clr.gif">
            <a:hlinkClick r:id="rId10" action="ppaction://hlinksldjump"/>
          </p:cNvPr>
          <p:cNvPicPr>
            <a:picLocks noChangeAspect="1" noChangeArrowheads="1" noCrop="1"/>
          </p:cNvPicPr>
          <p:nvPr/>
        </p:nvPicPr>
        <p:blipFill>
          <a:blip r:embed="rId33"/>
          <a:srcRect/>
          <a:stretch>
            <a:fillRect/>
          </a:stretch>
        </p:blipFill>
        <p:spPr bwMode="auto">
          <a:xfrm>
            <a:off x="8072462" y="857232"/>
            <a:ext cx="323850" cy="647700"/>
          </a:xfrm>
          <a:prstGeom prst="rect">
            <a:avLst/>
          </a:prstGeom>
          <a:noFill/>
        </p:spPr>
      </p:pic>
      <p:pic>
        <p:nvPicPr>
          <p:cNvPr id="1026" name="Picture 2" descr="D:\Documents and Settings\муртаза\Мои документы\Downloads\Буквы и цифры\цифры 3\7_clr.gif">
            <a:hlinkClick r:id="rId11" action="ppaction://hlinksldjump"/>
          </p:cNvPr>
          <p:cNvPicPr>
            <a:picLocks noChangeAspect="1" noChangeArrowheads="1" noCrop="1"/>
          </p:cNvPicPr>
          <p:nvPr/>
        </p:nvPicPr>
        <p:blipFill>
          <a:blip r:embed="rId34"/>
          <a:srcRect/>
          <a:stretch>
            <a:fillRect/>
          </a:stretch>
        </p:blipFill>
        <p:spPr bwMode="auto">
          <a:xfrm>
            <a:off x="928662" y="2285992"/>
            <a:ext cx="323850" cy="647700"/>
          </a:xfrm>
          <a:prstGeom prst="rect">
            <a:avLst/>
          </a:prstGeom>
          <a:noFill/>
        </p:spPr>
      </p:pic>
      <p:pic>
        <p:nvPicPr>
          <p:cNvPr id="1027" name="Picture 3" descr="D:\Documents and Settings\муртаза\Мои документы\Downloads\Буквы и цифры\цифры 3\8_clr.gif">
            <a:hlinkClick r:id="rId24" action="ppaction://hlinksldjump"/>
          </p:cNvPr>
          <p:cNvPicPr>
            <a:picLocks noChangeAspect="1" noChangeArrowheads="1" noCrop="1"/>
          </p:cNvPicPr>
          <p:nvPr/>
        </p:nvPicPr>
        <p:blipFill>
          <a:blip r:embed="rId35"/>
          <a:srcRect/>
          <a:stretch>
            <a:fillRect/>
          </a:stretch>
        </p:blipFill>
        <p:spPr bwMode="auto">
          <a:xfrm>
            <a:off x="2500298" y="2285992"/>
            <a:ext cx="304800" cy="647700"/>
          </a:xfrm>
          <a:prstGeom prst="rect">
            <a:avLst/>
          </a:prstGeom>
          <a:noFill/>
        </p:spPr>
      </p:pic>
      <p:pic>
        <p:nvPicPr>
          <p:cNvPr id="1028" name="Picture 4" descr="D:\Documents and Settings\муртаза\Мои документы\Downloads\Буквы и цифры\цифры 3\9_clr.gif">
            <a:hlinkClick r:id="rId20" action="ppaction://hlinksldjump"/>
          </p:cNvPr>
          <p:cNvPicPr>
            <a:picLocks noChangeAspect="1" noChangeArrowheads="1" noCrop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3857620" y="2285992"/>
            <a:ext cx="304800" cy="647700"/>
          </a:xfrm>
          <a:prstGeom prst="rect">
            <a:avLst/>
          </a:prstGeom>
          <a:noFill/>
        </p:spPr>
      </p:pic>
      <p:pic>
        <p:nvPicPr>
          <p:cNvPr id="1029" name="Picture 5" descr="D:\Documents and Settings\муртаза\Мои документы\Downloads\Буквы и цифры\цифры 3\1_clr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5214942" y="2285992"/>
            <a:ext cx="190500" cy="647700"/>
          </a:xfrm>
          <a:prstGeom prst="rect">
            <a:avLst/>
          </a:prstGeom>
          <a:noFill/>
        </p:spPr>
      </p:pic>
      <p:pic>
        <p:nvPicPr>
          <p:cNvPr id="1030" name="Picture 6" descr="D:\Documents and Settings\муртаза\Мои документы\Downloads\Буквы и цифры\цифры 3\0_clr.gif"/>
          <p:cNvPicPr>
            <a:picLocks noChangeAspect="1" noChangeArrowheads="1" noCrop="1"/>
          </p:cNvPicPr>
          <p:nvPr/>
        </p:nvPicPr>
        <p:blipFill>
          <a:blip r:embed="rId37"/>
          <a:srcRect/>
          <a:stretch>
            <a:fillRect/>
          </a:stretch>
        </p:blipFill>
        <p:spPr bwMode="auto">
          <a:xfrm>
            <a:off x="5429256" y="2285992"/>
            <a:ext cx="342900" cy="647700"/>
          </a:xfrm>
          <a:prstGeom prst="rect">
            <a:avLst/>
          </a:prstGeom>
          <a:noFill/>
        </p:spPr>
      </p:pic>
      <p:pic>
        <p:nvPicPr>
          <p:cNvPr id="1031" name="Picture 7" descr="D:\Documents and Settings\муртаза\Мои документы\Downloads\Буквы и цифры\цифры 3\1_clr.gif"/>
          <p:cNvPicPr>
            <a:picLocks noChangeAspect="1" noChangeArrowheads="1" noCrop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6643702" y="2285992"/>
            <a:ext cx="190500" cy="647700"/>
          </a:xfrm>
          <a:prstGeom prst="rect">
            <a:avLst/>
          </a:prstGeom>
          <a:noFill/>
        </p:spPr>
      </p:pic>
      <p:pic>
        <p:nvPicPr>
          <p:cNvPr id="38" name="Picture 7" descr="D:\Documents and Settings\муртаза\Мои документы\Downloads\Буквы и цифры\цифры 3\1_clr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7000892" y="2285992"/>
            <a:ext cx="190500" cy="647700"/>
          </a:xfrm>
          <a:prstGeom prst="rect">
            <a:avLst/>
          </a:prstGeom>
          <a:noFill/>
        </p:spPr>
      </p:pic>
      <p:pic>
        <p:nvPicPr>
          <p:cNvPr id="39" name="Picture 7" descr="D:\Documents and Settings\муртаза\Мои документы\Downloads\Буквы и цифры\цифры 3\1_clr.gif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8001024" y="2285992"/>
            <a:ext cx="190500" cy="647700"/>
          </a:xfrm>
          <a:prstGeom prst="rect">
            <a:avLst/>
          </a:prstGeom>
          <a:noFill/>
        </p:spPr>
      </p:pic>
      <p:pic>
        <p:nvPicPr>
          <p:cNvPr id="40" name="Picture 7" descr="D:\Documents and Settings\муртаза\Мои документы\Downloads\Буквы и цифры\цифры 3\1_clr.gif"/>
          <p:cNvPicPr>
            <a:picLocks noChangeAspect="1" noChangeArrowheads="1" noCrop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785786" y="3714752"/>
            <a:ext cx="190500" cy="647700"/>
          </a:xfrm>
          <a:prstGeom prst="rect">
            <a:avLst/>
          </a:prstGeom>
          <a:noFill/>
        </p:spPr>
      </p:pic>
      <p:pic>
        <p:nvPicPr>
          <p:cNvPr id="41" name="Picture 7" descr="D:\Documents and Settings\муртаза\Мои документы\Downloads\Буквы и цифры\цифры 3\1_clr.gif"/>
          <p:cNvPicPr>
            <a:picLocks noChangeAspect="1" noChangeArrowheads="1" noCrop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2214546" y="3714752"/>
            <a:ext cx="190500" cy="647700"/>
          </a:xfrm>
          <a:prstGeom prst="rect">
            <a:avLst/>
          </a:prstGeom>
          <a:noFill/>
        </p:spPr>
      </p:pic>
      <p:pic>
        <p:nvPicPr>
          <p:cNvPr id="42" name="Picture 7" descr="D:\Documents and Settings\муртаза\Мои документы\Downloads\Буквы и цифры\цифры 3\1_clr.gif"/>
          <p:cNvPicPr>
            <a:picLocks noChangeAspect="1" noChangeArrowheads="1" noCrop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3714744" y="3714752"/>
            <a:ext cx="190500" cy="647700"/>
          </a:xfrm>
          <a:prstGeom prst="rect">
            <a:avLst/>
          </a:prstGeom>
          <a:noFill/>
        </p:spPr>
      </p:pic>
      <p:pic>
        <p:nvPicPr>
          <p:cNvPr id="43" name="Picture 7" descr="D:\Documents and Settings\муртаза\Мои документы\Downloads\Буквы и цифры\цифры 3\1_clr.gif"/>
          <p:cNvPicPr>
            <a:picLocks noChangeAspect="1" noChangeArrowheads="1" noCrop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5214942" y="3714752"/>
            <a:ext cx="190500" cy="647700"/>
          </a:xfrm>
          <a:prstGeom prst="rect">
            <a:avLst/>
          </a:prstGeom>
          <a:noFill/>
        </p:spPr>
      </p:pic>
      <p:pic>
        <p:nvPicPr>
          <p:cNvPr id="44" name="Picture 7" descr="D:\Documents and Settings\муртаза\Мои документы\Downloads\Буквы и цифры\цифры 3\1_clr.gif">
            <a:hlinkClick r:id="rId12" action="ppaction://hlinksldjump"/>
          </p:cNvPr>
          <p:cNvPicPr>
            <a:picLocks noChangeAspect="1" noChangeArrowheads="1" noCrop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6643702" y="3714752"/>
            <a:ext cx="190500" cy="647700"/>
          </a:xfrm>
          <a:prstGeom prst="rect">
            <a:avLst/>
          </a:prstGeom>
          <a:noFill/>
        </p:spPr>
      </p:pic>
      <p:pic>
        <p:nvPicPr>
          <p:cNvPr id="45" name="Picture 7" descr="D:\Documents and Settings\муртаза\Мои документы\Downloads\Буквы и цифры\цифры 3\1_clr.gif">
            <a:hlinkClick r:id="rId14" action="ppaction://hlinksldjump"/>
          </p:cNvPr>
          <p:cNvPicPr>
            <a:picLocks noChangeAspect="1" noChangeArrowheads="1" noCrop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8143900" y="3714752"/>
            <a:ext cx="190500" cy="647700"/>
          </a:xfrm>
          <a:prstGeom prst="rect">
            <a:avLst/>
          </a:prstGeom>
          <a:noFill/>
        </p:spPr>
      </p:pic>
      <p:pic>
        <p:nvPicPr>
          <p:cNvPr id="46" name="Picture 7" descr="D:\Documents and Settings\муртаза\Мои документы\Downloads\Буквы и цифры\цифры 3\1_clr.gif">
            <a:hlinkClick r:id="rId16" action="ppaction://hlinksldjump"/>
          </p:cNvPr>
          <p:cNvPicPr>
            <a:picLocks noChangeAspect="1" noChangeArrowheads="1" noCrop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857224" y="5143512"/>
            <a:ext cx="190500" cy="647700"/>
          </a:xfrm>
          <a:prstGeom prst="rect">
            <a:avLst/>
          </a:prstGeom>
          <a:noFill/>
        </p:spPr>
      </p:pic>
      <p:pic>
        <p:nvPicPr>
          <p:cNvPr id="1032" name="Picture 8" descr="D:\Documents and Settings\муртаза\Мои документы\Downloads\Буквы и цифры\цифры 3\2_clr.gif">
            <a:hlinkClick r:id="rId26" action="ppaction://hlinksldjump"/>
          </p:cNvPr>
          <p:cNvPicPr>
            <a:picLocks noChangeAspect="1" noChangeArrowheads="1" noCrop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2214546" y="5143512"/>
            <a:ext cx="323850" cy="647700"/>
          </a:xfrm>
          <a:prstGeom prst="rect">
            <a:avLst/>
          </a:prstGeom>
          <a:noFill/>
        </p:spPr>
      </p:pic>
      <p:pic>
        <p:nvPicPr>
          <p:cNvPr id="48" name="Picture 8" descr="D:\Documents and Settings\муртаза\Мои документы\Downloads\Буквы и цифры\цифры 3\2_clr.gif"/>
          <p:cNvPicPr>
            <a:picLocks noChangeAspect="1" noChangeArrowheads="1" noCrop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8286776" y="2285992"/>
            <a:ext cx="323850" cy="647700"/>
          </a:xfrm>
          <a:prstGeom prst="rect">
            <a:avLst/>
          </a:prstGeom>
          <a:noFill/>
        </p:spPr>
      </p:pic>
      <p:pic>
        <p:nvPicPr>
          <p:cNvPr id="49" name="Picture 6" descr="D:\Documents and Settings\муртаза\Мои документы\Downloads\Буквы и цифры\цифры 3\0_clr.gif"/>
          <p:cNvPicPr>
            <a:picLocks noChangeAspect="1" noChangeArrowheads="1" noCrop="1"/>
          </p:cNvPicPr>
          <p:nvPr/>
        </p:nvPicPr>
        <p:blipFill>
          <a:blip r:embed="rId37"/>
          <a:srcRect/>
          <a:stretch>
            <a:fillRect/>
          </a:stretch>
        </p:blipFill>
        <p:spPr bwMode="auto">
          <a:xfrm>
            <a:off x="2571736" y="5143512"/>
            <a:ext cx="342900" cy="647700"/>
          </a:xfrm>
          <a:prstGeom prst="rect">
            <a:avLst/>
          </a:prstGeom>
          <a:noFill/>
        </p:spPr>
      </p:pic>
      <p:pic>
        <p:nvPicPr>
          <p:cNvPr id="50" name="Picture 8" descr="D:\Documents and Settings\муртаза\Мои документы\Downloads\Буквы и цифры\цифры 3\2_clr.gif">
            <a:hlinkClick r:id="rId22" action="ppaction://hlinksldjump"/>
          </p:cNvPr>
          <p:cNvPicPr>
            <a:picLocks noChangeAspect="1" noChangeArrowheads="1" noCrop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3571868" y="5143512"/>
            <a:ext cx="323850" cy="647700"/>
          </a:xfrm>
          <a:prstGeom prst="rect">
            <a:avLst/>
          </a:prstGeom>
          <a:noFill/>
        </p:spPr>
      </p:pic>
      <p:pic>
        <p:nvPicPr>
          <p:cNvPr id="51" name="Picture 7" descr="D:\Documents and Settings\муртаза\Мои документы\Downloads\Буквы и цифры\цифры 3\1_clr.gif"/>
          <p:cNvPicPr>
            <a:picLocks noChangeAspect="1" noChangeArrowheads="1" noCrop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4000496" y="5143512"/>
            <a:ext cx="190500" cy="647700"/>
          </a:xfrm>
          <a:prstGeom prst="rect">
            <a:avLst/>
          </a:prstGeom>
          <a:noFill/>
        </p:spPr>
      </p:pic>
      <p:pic>
        <p:nvPicPr>
          <p:cNvPr id="52" name="Picture 8" descr="D:\Documents and Settings\муртаза\Мои документы\Downloads\Буквы и цифры\цифры 3\2_clr.gif"/>
          <p:cNvPicPr>
            <a:picLocks noChangeAspect="1" noChangeArrowheads="1" noCrop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5429256" y="5143512"/>
            <a:ext cx="323850" cy="647700"/>
          </a:xfrm>
          <a:prstGeom prst="rect">
            <a:avLst/>
          </a:prstGeom>
          <a:noFill/>
        </p:spPr>
      </p:pic>
      <p:pic>
        <p:nvPicPr>
          <p:cNvPr id="53" name="Picture 8" descr="D:\Documents and Settings\муртаза\Мои документы\Downloads\Буквы и цифры\цифры 3\2_clr.gif">
            <a:hlinkClick r:id="rId17" action="ppaction://hlinksldjump"/>
          </p:cNvPr>
          <p:cNvPicPr>
            <a:picLocks noChangeAspect="1" noChangeArrowheads="1" noCrop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5072066" y="5143512"/>
            <a:ext cx="323850" cy="647700"/>
          </a:xfrm>
          <a:prstGeom prst="rect">
            <a:avLst/>
          </a:prstGeom>
          <a:noFill/>
        </p:spPr>
      </p:pic>
      <p:pic>
        <p:nvPicPr>
          <p:cNvPr id="54" name="Picture 8" descr="D:\Documents and Settings\муртаза\Мои документы\Downloads\Буквы и цифры\цифры 3\2_clr.gif">
            <a:hlinkClick r:id="rId19" action="ppaction://hlinksldjump"/>
          </p:cNvPr>
          <p:cNvPicPr>
            <a:picLocks noChangeAspect="1" noChangeArrowheads="1" noCrop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6429388" y="5143512"/>
            <a:ext cx="323850" cy="647700"/>
          </a:xfrm>
          <a:prstGeom prst="rect">
            <a:avLst/>
          </a:prstGeom>
          <a:noFill/>
        </p:spPr>
      </p:pic>
      <p:pic>
        <p:nvPicPr>
          <p:cNvPr id="55" name="Picture 8" descr="D:\Documents and Settings\муртаза\Мои документы\Downloads\Буквы и цифры\цифры 3\2_clr.gif">
            <a:hlinkClick r:id="rId13" action="ppaction://hlinksldjump"/>
          </p:cNvPr>
          <p:cNvPicPr>
            <a:picLocks noChangeAspect="1" noChangeArrowheads="1" noCrop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8001024" y="5143512"/>
            <a:ext cx="323850" cy="647700"/>
          </a:xfrm>
          <a:prstGeom prst="rect">
            <a:avLst/>
          </a:prstGeom>
          <a:noFill/>
        </p:spPr>
      </p:pic>
      <p:pic>
        <p:nvPicPr>
          <p:cNvPr id="1033" name="Picture 9" descr="D:\Documents and Settings\муртаза\Мои документы\Downloads\Буквы и цифры\цифры 3\3_clr.gif"/>
          <p:cNvPicPr>
            <a:picLocks noChangeAspect="1" noChangeArrowheads="1" noCrop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>
            <a:off x="6786578" y="5143512"/>
            <a:ext cx="285750" cy="647700"/>
          </a:xfrm>
          <a:prstGeom prst="rect">
            <a:avLst/>
          </a:prstGeom>
          <a:noFill/>
        </p:spPr>
      </p:pic>
      <p:pic>
        <p:nvPicPr>
          <p:cNvPr id="57" name="Picture 9" descr="D:\Documents and Settings\муртаза\Мои документы\Downloads\Буквы и цифры\цифры 3\3_clr.gif">
            <a:hlinkClick r:id="rId7" action="ppaction://hlinksldjump"/>
          </p:cNvPr>
          <p:cNvPicPr>
            <a:picLocks noChangeAspect="1" noChangeArrowheads="1" noCrop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>
            <a:off x="1142976" y="3714752"/>
            <a:ext cx="285750" cy="647700"/>
          </a:xfrm>
          <a:prstGeom prst="rect">
            <a:avLst/>
          </a:prstGeom>
          <a:noFill/>
        </p:spPr>
      </p:pic>
      <p:pic>
        <p:nvPicPr>
          <p:cNvPr id="1034" name="Picture 10" descr="D:\Documents and Settings\муртаза\Мои документы\Downloads\Буквы и цифры\цифры 3\4_clr.gif">
            <a:hlinkClick r:id="rId25" action="ppaction://hlinksldjump"/>
          </p:cNvPr>
          <p:cNvPicPr>
            <a:picLocks noChangeAspect="1" noChangeArrowheads="1" noCrop="1"/>
          </p:cNvPicPr>
          <p:nvPr/>
        </p:nvPicPr>
        <p:blipFill>
          <a:blip r:embed="rId30"/>
          <a:srcRect/>
          <a:stretch>
            <a:fillRect/>
          </a:stretch>
        </p:blipFill>
        <p:spPr bwMode="auto">
          <a:xfrm>
            <a:off x="2571736" y="3714752"/>
            <a:ext cx="323850" cy="647700"/>
          </a:xfrm>
          <a:prstGeom prst="rect">
            <a:avLst/>
          </a:prstGeom>
          <a:noFill/>
        </p:spPr>
      </p:pic>
      <p:pic>
        <p:nvPicPr>
          <p:cNvPr id="59" name="Picture 10" descr="D:\Documents and Settings\муртаза\Мои документы\Downloads\Буквы и цифры\цифры 3\4_clr.gif"/>
          <p:cNvPicPr>
            <a:picLocks noChangeAspect="1" noChangeArrowheads="1" noCrop="1"/>
          </p:cNvPicPr>
          <p:nvPr/>
        </p:nvPicPr>
        <p:blipFill>
          <a:blip r:embed="rId30"/>
          <a:srcRect/>
          <a:stretch>
            <a:fillRect/>
          </a:stretch>
        </p:blipFill>
        <p:spPr bwMode="auto">
          <a:xfrm>
            <a:off x="8358214" y="5143512"/>
            <a:ext cx="323850" cy="647700"/>
          </a:xfrm>
          <a:prstGeom prst="rect">
            <a:avLst/>
          </a:prstGeom>
          <a:noFill/>
        </p:spPr>
      </p:pic>
      <p:pic>
        <p:nvPicPr>
          <p:cNvPr id="1035" name="Picture 11" descr="D:\Documents and Settings\муртаза\Мои документы\Downloads\Буквы и цифры\цифры 3\5_clr.gif">
            <a:hlinkClick r:id="rId21" action="ppaction://hlinksldjump"/>
          </p:cNvPr>
          <p:cNvPicPr>
            <a:picLocks noChangeAspect="1" noChangeArrowheads="1" noCrop="1"/>
          </p:cNvPicPr>
          <p:nvPr/>
        </p:nvPicPr>
        <p:blipFill>
          <a:blip r:embed="rId32"/>
          <a:srcRect/>
          <a:stretch>
            <a:fillRect/>
          </a:stretch>
        </p:blipFill>
        <p:spPr bwMode="auto">
          <a:xfrm>
            <a:off x="3929058" y="3714752"/>
            <a:ext cx="323850" cy="647700"/>
          </a:xfrm>
          <a:prstGeom prst="rect">
            <a:avLst/>
          </a:prstGeom>
          <a:noFill/>
        </p:spPr>
      </p:pic>
      <p:pic>
        <p:nvPicPr>
          <p:cNvPr id="61" name="Picture 8" descr="D:\Documents and Settings\муртаза\Мои документы\Downloads\Буквы и цифры\цифры 3\6_clr.gif">
            <a:hlinkClick r:id="rId18" action="ppaction://hlinksldjump"/>
          </p:cNvPr>
          <p:cNvPicPr>
            <a:picLocks noChangeAspect="1" noChangeArrowheads="1" noCrop="1"/>
          </p:cNvPicPr>
          <p:nvPr/>
        </p:nvPicPr>
        <p:blipFill>
          <a:blip r:embed="rId33"/>
          <a:srcRect/>
          <a:stretch>
            <a:fillRect/>
          </a:stretch>
        </p:blipFill>
        <p:spPr bwMode="auto">
          <a:xfrm>
            <a:off x="5429256" y="3714752"/>
            <a:ext cx="323850" cy="647700"/>
          </a:xfrm>
          <a:prstGeom prst="rect">
            <a:avLst/>
          </a:prstGeom>
          <a:noFill/>
        </p:spPr>
      </p:pic>
      <p:pic>
        <p:nvPicPr>
          <p:cNvPr id="63" name="Picture 2" descr="D:\Documents and Settings\муртаза\Мои документы\Downloads\Буквы и цифры\цифры 3\7_clr.gif"/>
          <p:cNvPicPr>
            <a:picLocks noChangeAspect="1" noChangeArrowheads="1" noCrop="1"/>
          </p:cNvPicPr>
          <p:nvPr/>
        </p:nvPicPr>
        <p:blipFill>
          <a:blip r:embed="rId34"/>
          <a:srcRect/>
          <a:stretch>
            <a:fillRect/>
          </a:stretch>
        </p:blipFill>
        <p:spPr bwMode="auto">
          <a:xfrm>
            <a:off x="6858016" y="3714752"/>
            <a:ext cx="323850" cy="647700"/>
          </a:xfrm>
          <a:prstGeom prst="rect">
            <a:avLst/>
          </a:prstGeom>
          <a:noFill/>
        </p:spPr>
      </p:pic>
      <p:pic>
        <p:nvPicPr>
          <p:cNvPr id="64" name="Picture 3" descr="D:\Documents and Settings\муртаза\Мои документы\Downloads\Буквы и цифры\цифры 3\8_clr.gif"/>
          <p:cNvPicPr>
            <a:picLocks noChangeAspect="1" noChangeArrowheads="1" noCrop="1"/>
          </p:cNvPicPr>
          <p:nvPr/>
        </p:nvPicPr>
        <p:blipFill>
          <a:blip r:embed="rId35"/>
          <a:srcRect/>
          <a:stretch>
            <a:fillRect/>
          </a:stretch>
        </p:blipFill>
        <p:spPr bwMode="auto">
          <a:xfrm>
            <a:off x="8358214" y="3714752"/>
            <a:ext cx="304800" cy="647700"/>
          </a:xfrm>
          <a:prstGeom prst="rect">
            <a:avLst/>
          </a:prstGeom>
          <a:noFill/>
        </p:spPr>
      </p:pic>
      <p:pic>
        <p:nvPicPr>
          <p:cNvPr id="65" name="Picture 4" descr="D:\Documents and Settings\муртаза\Мои документы\Downloads\Буквы и цифры\цифры 3\9_clr.gif"/>
          <p:cNvPicPr>
            <a:picLocks noChangeAspect="1" noChangeArrowheads="1" noCrop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1142976" y="5143512"/>
            <a:ext cx="304800" cy="64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428596" y="3000372"/>
            <a:ext cx="8358246" cy="2643206"/>
          </a:xfrm>
          <a:prstGeom prst="fram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smtClean="0">
                <a:solidFill>
                  <a:srgbClr val="FF0000"/>
                </a:solidFill>
              </a:rPr>
              <a:t>«Люди передо мной умничают, а между свиньями я сам всех умнее» 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 lvl="0" algn="ctr"/>
            <a:r>
              <a:rPr lang="ru-RU" sz="4000" b="1" dirty="0" err="1" smtClean="0"/>
              <a:t>Митрофан</a:t>
            </a:r>
            <a:r>
              <a:rPr lang="ru-RU" sz="4000" b="1" dirty="0" smtClean="0"/>
              <a:t>, Скотинин, </a:t>
            </a:r>
            <a:r>
              <a:rPr lang="ru-RU" sz="4000" b="1" dirty="0" smtClean="0"/>
              <a:t>Правдин</a:t>
            </a:r>
            <a:endParaRPr lang="ru-RU" sz="4000" b="1" dirty="0" smtClean="0"/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ая выноска 2"/>
          <p:cNvSpPr/>
          <p:nvPr/>
        </p:nvSpPr>
        <p:spPr>
          <a:xfrm>
            <a:off x="428596" y="428604"/>
            <a:ext cx="8286808" cy="2071702"/>
          </a:xfrm>
          <a:prstGeom prst="wedgeRectCallou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1500" b="1" dirty="0" smtClean="0"/>
              <a:t>Скотинин</a:t>
            </a:r>
          </a:p>
          <a:p>
            <a:pPr algn="ctr"/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4143372" y="5786454"/>
            <a:ext cx="914400" cy="9144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428596" y="3000372"/>
            <a:ext cx="8358246" cy="2643206"/>
          </a:xfrm>
          <a:prstGeom prst="fram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smtClean="0">
                <a:solidFill>
                  <a:srgbClr val="FF0000"/>
                </a:solidFill>
              </a:rPr>
              <a:t>«Последуй природе, никогда не будешь беден. Последуй людским мнениям, никогда богат не будешь.» 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 lvl="0" algn="ctr"/>
            <a:r>
              <a:rPr lang="ru-RU" sz="3600" b="1" dirty="0" err="1" smtClean="0"/>
              <a:t>Простакова</a:t>
            </a:r>
            <a:r>
              <a:rPr lang="ru-RU" sz="3600" b="1" dirty="0" smtClean="0"/>
              <a:t>, Правдин, </a:t>
            </a:r>
            <a:r>
              <a:rPr lang="ru-RU" sz="3600" b="1" dirty="0" smtClean="0"/>
              <a:t>Стародум</a:t>
            </a:r>
            <a:endParaRPr lang="ru-RU" sz="3600" b="1" dirty="0" smtClean="0"/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ая выноска 2"/>
          <p:cNvSpPr/>
          <p:nvPr/>
        </p:nvSpPr>
        <p:spPr>
          <a:xfrm>
            <a:off x="428596" y="428604"/>
            <a:ext cx="8286808" cy="2071702"/>
          </a:xfrm>
          <a:prstGeom prst="wedgeRectCallou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3800" b="1" dirty="0" smtClean="0"/>
              <a:t>Стародум</a:t>
            </a:r>
          </a:p>
          <a:p>
            <a:pPr algn="ctr"/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4143372" y="5786454"/>
            <a:ext cx="914400" cy="9144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428596" y="3000372"/>
            <a:ext cx="8358246" cy="2643206"/>
          </a:xfrm>
          <a:prstGeom prst="fram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000" b="1" dirty="0" smtClean="0">
                <a:solidFill>
                  <a:srgbClr val="FF0000"/>
                </a:solidFill>
              </a:rPr>
              <a:t>«Невежда без души – зверь» 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 lvl="0" algn="ctr"/>
            <a:r>
              <a:rPr lang="ru-RU" sz="4000" b="1" dirty="0" err="1" smtClean="0"/>
              <a:t>Простакова</a:t>
            </a:r>
            <a:r>
              <a:rPr lang="ru-RU" sz="4000" b="1" dirty="0" smtClean="0"/>
              <a:t>, Правдин, </a:t>
            </a:r>
            <a:r>
              <a:rPr lang="ru-RU" sz="4000" b="1" dirty="0" smtClean="0"/>
              <a:t>Стародум</a:t>
            </a:r>
            <a:endParaRPr lang="ru-RU" b="1" dirty="0" smtClean="0"/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ая выноска 2"/>
          <p:cNvSpPr/>
          <p:nvPr/>
        </p:nvSpPr>
        <p:spPr>
          <a:xfrm>
            <a:off x="428596" y="428604"/>
            <a:ext cx="8286808" cy="2071702"/>
          </a:xfrm>
          <a:prstGeom prst="wedgeRectCallou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1500" b="1" dirty="0" smtClean="0"/>
              <a:t>Стародум</a:t>
            </a:r>
          </a:p>
          <a:p>
            <a:pPr algn="ctr"/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4143372" y="5786454"/>
            <a:ext cx="914400" cy="9144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428596" y="3000372"/>
            <a:ext cx="8358246" cy="2643206"/>
          </a:xfrm>
          <a:prstGeom prst="fram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«Начинаются чины – перестает искренность</a:t>
            </a:r>
            <a:r>
              <a:rPr lang="ru-RU" sz="3600" b="1" dirty="0" smtClean="0">
                <a:solidFill>
                  <a:srgbClr val="FF0000"/>
                </a:solidFill>
              </a:rPr>
              <a:t>»</a:t>
            </a:r>
          </a:p>
          <a:p>
            <a:pPr algn="ctr"/>
            <a:r>
              <a:rPr lang="ru-RU" dirty="0" smtClean="0"/>
              <a:t> </a:t>
            </a:r>
            <a:r>
              <a:rPr lang="ru-RU" sz="4400" b="1" dirty="0" smtClean="0"/>
              <a:t>Правдин</a:t>
            </a:r>
            <a:r>
              <a:rPr lang="ru-RU" sz="4400" b="1" dirty="0" smtClean="0"/>
              <a:t>, Скотинин, </a:t>
            </a:r>
            <a:r>
              <a:rPr lang="ru-RU" sz="4400" b="1" dirty="0" smtClean="0"/>
              <a:t>Стародум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ая выноска 2"/>
          <p:cNvSpPr/>
          <p:nvPr/>
        </p:nvSpPr>
        <p:spPr>
          <a:xfrm>
            <a:off x="428596" y="428604"/>
            <a:ext cx="8286808" cy="2071702"/>
          </a:xfrm>
          <a:prstGeom prst="wedgeRectCallou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3800" b="1" dirty="0" smtClean="0"/>
              <a:t>Стародум</a:t>
            </a:r>
          </a:p>
          <a:p>
            <a:pPr algn="ctr"/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4143372" y="5786454"/>
            <a:ext cx="914400" cy="9144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428596" y="3000372"/>
            <a:ext cx="8358246" cy="2643206"/>
          </a:xfrm>
          <a:prstGeom prst="fram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000" b="1" dirty="0" smtClean="0">
                <a:solidFill>
                  <a:srgbClr val="FF0000"/>
                </a:solidFill>
              </a:rPr>
              <a:t>«Вот злонравия достойные плоды!» 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 lvl="0" algn="ctr"/>
            <a:r>
              <a:rPr lang="ru-RU" sz="4400" b="1" dirty="0" smtClean="0"/>
              <a:t>Стародум</a:t>
            </a:r>
            <a:r>
              <a:rPr lang="ru-RU" sz="4400" b="1" dirty="0" smtClean="0"/>
              <a:t>, Милон, </a:t>
            </a:r>
            <a:r>
              <a:rPr lang="ru-RU" sz="4400" b="1" dirty="0" smtClean="0"/>
              <a:t>Правдин</a:t>
            </a:r>
            <a:endParaRPr lang="ru-RU" sz="4400" b="1" dirty="0" smtClean="0"/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ая выноска 2"/>
          <p:cNvSpPr/>
          <p:nvPr/>
        </p:nvSpPr>
        <p:spPr>
          <a:xfrm>
            <a:off x="428596" y="428604"/>
            <a:ext cx="8286808" cy="2071702"/>
          </a:xfrm>
          <a:prstGeom prst="wedgeRectCallou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3800" b="1" dirty="0" smtClean="0"/>
              <a:t>Стародум</a:t>
            </a:r>
          </a:p>
          <a:p>
            <a:pPr algn="ctr"/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4143372" y="5786454"/>
            <a:ext cx="914400" cy="9144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428596" y="3000372"/>
            <a:ext cx="8358246" cy="2643206"/>
          </a:xfrm>
          <a:prstGeom prst="fram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000" b="1" dirty="0" smtClean="0">
                <a:solidFill>
                  <a:srgbClr val="FF0000"/>
                </a:solidFill>
              </a:rPr>
              <a:t>«При твоих глазах мои ничего не видят»  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 lvl="0" algn="ctr"/>
            <a:r>
              <a:rPr lang="ru-RU" sz="4400" b="1" dirty="0" smtClean="0"/>
              <a:t>Простаков</a:t>
            </a:r>
            <a:r>
              <a:rPr lang="ru-RU" sz="4400" b="1" dirty="0" smtClean="0"/>
              <a:t>, </a:t>
            </a:r>
            <a:r>
              <a:rPr lang="ru-RU" sz="4400" b="1" dirty="0" err="1" smtClean="0"/>
              <a:t>Митрофан</a:t>
            </a:r>
            <a:r>
              <a:rPr lang="ru-RU" sz="4400" b="1" dirty="0" smtClean="0"/>
              <a:t>, </a:t>
            </a:r>
            <a:r>
              <a:rPr lang="ru-RU" sz="4400" b="1" dirty="0" smtClean="0"/>
              <a:t>Софья</a:t>
            </a:r>
            <a:endParaRPr lang="ru-RU" sz="4400" b="1" dirty="0" smtClean="0"/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ая выноска 2"/>
          <p:cNvSpPr/>
          <p:nvPr/>
        </p:nvSpPr>
        <p:spPr>
          <a:xfrm>
            <a:off x="428596" y="428604"/>
            <a:ext cx="8286808" cy="2071702"/>
          </a:xfrm>
          <a:prstGeom prst="wedgeRectCallou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1500" b="1" dirty="0" smtClean="0"/>
              <a:t>Простаков</a:t>
            </a:r>
          </a:p>
          <a:p>
            <a:pPr algn="ctr"/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4143372" y="5786454"/>
            <a:ext cx="914400" cy="9144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428596" y="3000372"/>
            <a:ext cx="8358246" cy="2643206"/>
          </a:xfrm>
          <a:prstGeom prst="fram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 smtClean="0">
                <a:solidFill>
                  <a:srgbClr val="FF0000"/>
                </a:solidFill>
              </a:rPr>
              <a:t>«Имей сердце, имей душу, и будешь человек во всякое время</a:t>
            </a:r>
            <a:r>
              <a:rPr lang="ru-RU" sz="3600" b="1" dirty="0" smtClean="0">
                <a:solidFill>
                  <a:srgbClr val="FF0000"/>
                </a:solidFill>
              </a:rPr>
              <a:t>»</a:t>
            </a:r>
          </a:p>
          <a:p>
            <a:pPr lvl="0" algn="ctr"/>
            <a:r>
              <a:rPr lang="ru-RU" dirty="0" smtClean="0"/>
              <a:t> </a:t>
            </a:r>
            <a:r>
              <a:rPr lang="ru-RU" sz="3600" b="1" dirty="0" err="1" smtClean="0"/>
              <a:t>Простакова</a:t>
            </a:r>
            <a:r>
              <a:rPr lang="ru-RU" sz="3600" b="1" dirty="0" smtClean="0"/>
              <a:t>, Простаков, </a:t>
            </a:r>
            <a:r>
              <a:rPr lang="ru-RU" sz="3600" b="1" dirty="0" smtClean="0"/>
              <a:t>Стародум</a:t>
            </a:r>
            <a:r>
              <a:rPr lang="ru-RU" sz="3600" b="1" dirty="0" smtClean="0"/>
              <a:t>	</a:t>
            </a:r>
            <a:endParaRPr lang="ru-RU" b="1" dirty="0" smtClean="0"/>
          </a:p>
          <a:p>
            <a:r>
              <a:rPr lang="ru-RU" dirty="0" smtClean="0"/>
              <a:t> 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ая выноска 2"/>
          <p:cNvSpPr/>
          <p:nvPr/>
        </p:nvSpPr>
        <p:spPr>
          <a:xfrm>
            <a:off x="428596" y="428604"/>
            <a:ext cx="8286808" cy="2071702"/>
          </a:xfrm>
          <a:prstGeom prst="wedgeRectCallou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3800" b="1" dirty="0" smtClean="0"/>
              <a:t>Стародум</a:t>
            </a:r>
          </a:p>
          <a:p>
            <a:pPr algn="ctr"/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4143372" y="5786454"/>
            <a:ext cx="914400" cy="9144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428596" y="3000372"/>
            <a:ext cx="8358246" cy="2643206"/>
          </a:xfrm>
          <a:prstGeom prst="fram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smtClean="0">
                <a:solidFill>
                  <a:srgbClr val="FF0000"/>
                </a:solidFill>
              </a:rPr>
              <a:t>«Последуй природе, никогда не будешь беден. Последуй людским мнениям, никогда богат не будешь.» </a:t>
            </a:r>
            <a:endParaRPr lang="ru-RU" b="1" dirty="0" smtClean="0">
              <a:solidFill>
                <a:srgbClr val="FF0000"/>
              </a:solidFill>
            </a:endParaRPr>
          </a:p>
          <a:p>
            <a:pPr lvl="0" algn="ctr"/>
            <a:r>
              <a:rPr lang="ru-RU" sz="3200" b="1" dirty="0" err="1" smtClean="0"/>
              <a:t>Простакова</a:t>
            </a:r>
            <a:r>
              <a:rPr lang="ru-RU" sz="3200" b="1" dirty="0" smtClean="0"/>
              <a:t>, Правдин, </a:t>
            </a:r>
            <a:r>
              <a:rPr lang="ru-RU" sz="3200" b="1" dirty="0" smtClean="0"/>
              <a:t>Стародум</a:t>
            </a:r>
            <a:endParaRPr lang="ru-RU" sz="3200" b="1" dirty="0" smtClean="0"/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ая выноска 2"/>
          <p:cNvSpPr/>
          <p:nvPr/>
        </p:nvSpPr>
        <p:spPr>
          <a:xfrm>
            <a:off x="428596" y="428604"/>
            <a:ext cx="8286808" cy="2071702"/>
          </a:xfrm>
          <a:prstGeom prst="wedgeRectCallou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3800" b="1" dirty="0" smtClean="0"/>
              <a:t>Стародум</a:t>
            </a:r>
          </a:p>
          <a:p>
            <a:pPr algn="ctr"/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4143372" y="5786454"/>
            <a:ext cx="914400" cy="9144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cuments and Settings\муртаза\Рабочий стол\булач\spasibo-2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428604"/>
            <a:ext cx="3810000" cy="35814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4000504"/>
            <a:ext cx="7786742" cy="1938992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АВТОР ПРЕЗЕНТАЦИИ-ЭФЕНДИЕВ М.М.</a:t>
            </a:r>
          </a:p>
          <a:p>
            <a:pPr algn="ctr"/>
            <a:endParaRPr lang="ru-RU" sz="20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ru-RU" sz="20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ru-RU" sz="20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ru-RU" sz="20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2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2019 год</a:t>
            </a:r>
            <a:endParaRPr lang="ru-RU" sz="2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27" name="Picture 3" descr="D:\Documents and Settings\муртаза\Рабочий стол\булач\fon-13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4357694"/>
            <a:ext cx="7358114" cy="1214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428596" y="3000372"/>
            <a:ext cx="8358246" cy="2643206"/>
          </a:xfrm>
          <a:prstGeom prst="fram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/>
              <a:t>Действие комедии Фонвизина Недоросль происходит в: </a:t>
            </a:r>
          </a:p>
          <a:p>
            <a:pPr lvl="1" algn="ctr"/>
            <a:r>
              <a:rPr lang="ru-RU" sz="2400" b="1" i="1" dirty="0" smtClean="0">
                <a:solidFill>
                  <a:srgbClr val="FF0000"/>
                </a:solidFill>
              </a:rPr>
              <a:t>А)Имении Стародума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lvl="1" algn="ctr"/>
            <a:r>
              <a:rPr lang="ru-RU" sz="2400" b="1" i="1" dirty="0" smtClean="0">
                <a:solidFill>
                  <a:srgbClr val="FF0000"/>
                </a:solidFill>
              </a:rPr>
              <a:t>Б)Деревне </a:t>
            </a:r>
            <a:r>
              <a:rPr lang="ru-RU" sz="2400" b="1" i="1" dirty="0" err="1" smtClean="0">
                <a:solidFill>
                  <a:srgbClr val="FF0000"/>
                </a:solidFill>
              </a:rPr>
              <a:t>Простаковой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lvl="1" algn="ctr"/>
            <a:r>
              <a:rPr lang="ru-RU" sz="2400" b="1" i="1" dirty="0" smtClean="0">
                <a:solidFill>
                  <a:srgbClr val="FF0000"/>
                </a:solidFill>
              </a:rPr>
              <a:t>В)Деревне Софьи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lvl="1" algn="ctr"/>
            <a:r>
              <a:rPr lang="ru-RU" sz="2400" b="1" i="1" dirty="0" smtClean="0">
                <a:solidFill>
                  <a:srgbClr val="FF0000"/>
                </a:solidFill>
              </a:rPr>
              <a:t>Г)Имении Скотинина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ая выноска 2"/>
          <p:cNvSpPr/>
          <p:nvPr/>
        </p:nvSpPr>
        <p:spPr>
          <a:xfrm>
            <a:off x="428596" y="428604"/>
            <a:ext cx="8286808" cy="2071702"/>
          </a:xfrm>
          <a:prstGeom prst="wedgeRectCallou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FF00"/>
                </a:solidFill>
              </a:rPr>
              <a:t>деревне </a:t>
            </a:r>
            <a:r>
              <a:rPr lang="ru-RU" sz="6000" b="1" dirty="0" err="1" smtClean="0">
                <a:solidFill>
                  <a:srgbClr val="FFFF00"/>
                </a:solidFill>
              </a:rPr>
              <a:t>Простаковой</a:t>
            </a:r>
            <a:endParaRPr lang="ru-RU" sz="6000" dirty="0">
              <a:solidFill>
                <a:srgbClr val="FFFF00"/>
              </a:solidFill>
            </a:endParaRPr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3500430" y="5786454"/>
            <a:ext cx="2214578" cy="9144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возврат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428596" y="3000372"/>
            <a:ext cx="8358246" cy="2643206"/>
          </a:xfrm>
          <a:prstGeom prst="fram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2400" b="1" dirty="0" smtClean="0"/>
          </a:p>
          <a:p>
            <a:pPr lvl="0" algn="ctr"/>
            <a:r>
              <a:rPr lang="ru-RU" sz="2000" b="1" dirty="0" smtClean="0"/>
              <a:t>Время, в течение которого развивается действие в комедии?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А)   Неделя; 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Б)Месяц;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В)Сутки;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Г) Год.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ая выноска 2"/>
          <p:cNvSpPr/>
          <p:nvPr/>
        </p:nvSpPr>
        <p:spPr>
          <a:xfrm>
            <a:off x="428596" y="428604"/>
            <a:ext cx="8286808" cy="2071702"/>
          </a:xfrm>
          <a:prstGeom prst="wedgeRectCallou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b="1" dirty="0" smtClean="0">
                <a:solidFill>
                  <a:srgbClr val="FFFF00"/>
                </a:solidFill>
              </a:rPr>
              <a:t>СУТКИ</a:t>
            </a:r>
            <a:endParaRPr lang="ru-RU" sz="11500" b="1" dirty="0">
              <a:solidFill>
                <a:srgbClr val="FFFF00"/>
              </a:solidFill>
            </a:endParaRPr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4143372" y="5786454"/>
            <a:ext cx="914400" cy="9144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428596" y="3000372"/>
            <a:ext cx="8358246" cy="2643206"/>
          </a:xfrm>
          <a:prstGeom prst="fram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/>
              <a:t>Чему учил </a:t>
            </a:r>
            <a:r>
              <a:rPr lang="ru-RU" sz="2400" b="1" dirty="0" err="1" smtClean="0"/>
              <a:t>Митрофана</a:t>
            </a:r>
            <a:r>
              <a:rPr lang="ru-RU" sz="2400" b="1" dirty="0" smtClean="0"/>
              <a:t> немец Вральман?</a:t>
            </a:r>
          </a:p>
          <a:p>
            <a:pPr lvl="1" algn="ctr"/>
            <a:r>
              <a:rPr lang="ru-RU" sz="2400" b="1" i="1" dirty="0" smtClean="0">
                <a:solidFill>
                  <a:srgbClr val="FF0000"/>
                </a:solidFill>
              </a:rPr>
              <a:t>А)«по-французски и всем наукам»;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lvl="1" algn="ctr"/>
            <a:r>
              <a:rPr lang="ru-RU" sz="2400" b="1" i="1" dirty="0" smtClean="0">
                <a:solidFill>
                  <a:srgbClr val="FF0000"/>
                </a:solidFill>
              </a:rPr>
              <a:t>Б)Математике;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lvl="1" algn="ctr"/>
            <a:r>
              <a:rPr lang="ru-RU" sz="2400" b="1" i="1" dirty="0" smtClean="0">
                <a:solidFill>
                  <a:srgbClr val="FF0000"/>
                </a:solidFill>
              </a:rPr>
              <a:t>В)Немецкому языку;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lvl="1" algn="ctr"/>
            <a:r>
              <a:rPr lang="ru-RU" sz="2400" b="1" i="1" dirty="0" smtClean="0">
                <a:solidFill>
                  <a:srgbClr val="FF0000"/>
                </a:solidFill>
              </a:rPr>
              <a:t>Г)Этикету.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ая выноска 2"/>
          <p:cNvSpPr/>
          <p:nvPr/>
        </p:nvSpPr>
        <p:spPr>
          <a:xfrm>
            <a:off x="428596" y="428604"/>
            <a:ext cx="8286808" cy="2071702"/>
          </a:xfrm>
          <a:prstGeom prst="wedgeRectCallou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ru-RU" sz="4400" b="1" i="1" dirty="0" smtClean="0">
                <a:solidFill>
                  <a:srgbClr val="FFFF00"/>
                </a:solidFill>
              </a:rPr>
              <a:t>«по-французски и всем наукам»</a:t>
            </a:r>
            <a:endParaRPr lang="ru-RU" sz="4400" b="1" dirty="0" smtClean="0">
              <a:solidFill>
                <a:srgbClr val="FFFF0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4143372" y="5786454"/>
            <a:ext cx="914400" cy="9144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428596" y="3000372"/>
            <a:ext cx="8358246" cy="2643206"/>
          </a:xfrm>
          <a:prstGeom prst="fram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/>
              <a:t>Просветительские идеи в комедии выражает:</a:t>
            </a:r>
          </a:p>
          <a:p>
            <a:pPr lvl="1" algn="ctr"/>
            <a:r>
              <a:rPr lang="ru-RU" sz="2400" b="1" i="1" dirty="0" smtClean="0">
                <a:solidFill>
                  <a:srgbClr val="FF0000"/>
                </a:solidFill>
              </a:rPr>
              <a:t>А)</a:t>
            </a:r>
            <a:r>
              <a:rPr lang="ru-RU" sz="2400" b="1" i="1" dirty="0" err="1" smtClean="0">
                <a:solidFill>
                  <a:srgbClr val="FF0000"/>
                </a:solidFill>
              </a:rPr>
              <a:t>Простакова</a:t>
            </a:r>
            <a:r>
              <a:rPr lang="ru-RU" sz="2400" b="1" i="1" dirty="0" smtClean="0">
                <a:solidFill>
                  <a:srgbClr val="FF0000"/>
                </a:solidFill>
              </a:rPr>
              <a:t>;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lvl="1" algn="ctr"/>
            <a:r>
              <a:rPr lang="ru-RU" sz="2400" b="1" i="1" dirty="0" smtClean="0">
                <a:solidFill>
                  <a:srgbClr val="FF0000"/>
                </a:solidFill>
              </a:rPr>
              <a:t>Б)Скотинин;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lvl="1" algn="ctr"/>
            <a:r>
              <a:rPr lang="ru-RU" sz="2400" b="1" i="1" dirty="0" smtClean="0">
                <a:solidFill>
                  <a:srgbClr val="FF0000"/>
                </a:solidFill>
              </a:rPr>
              <a:t>В)Вральман;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lvl="1" algn="ctr"/>
            <a:r>
              <a:rPr lang="ru-RU" sz="2400" b="1" i="1" dirty="0" smtClean="0">
                <a:solidFill>
                  <a:srgbClr val="FF0000"/>
                </a:solidFill>
              </a:rPr>
              <a:t>Г)Стародум.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ая выноска 2"/>
          <p:cNvSpPr/>
          <p:nvPr/>
        </p:nvSpPr>
        <p:spPr>
          <a:xfrm>
            <a:off x="428596" y="428604"/>
            <a:ext cx="8286808" cy="2071702"/>
          </a:xfrm>
          <a:prstGeom prst="wedgeRectCallou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ru-RU" sz="9600" b="1" i="1" dirty="0" smtClean="0">
                <a:solidFill>
                  <a:srgbClr val="FFFF00"/>
                </a:solidFill>
              </a:rPr>
              <a:t>Стародум</a:t>
            </a:r>
            <a:endParaRPr lang="ru-RU" sz="9600" b="1" dirty="0" smtClean="0">
              <a:solidFill>
                <a:srgbClr val="FFFF0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4143372" y="5786454"/>
            <a:ext cx="914400" cy="9144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428596" y="3000372"/>
            <a:ext cx="8358246" cy="2643206"/>
          </a:xfrm>
          <a:prstGeom prst="fram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/>
              <a:t>Какую роль играют говорящие фамилии? </a:t>
            </a:r>
          </a:p>
          <a:p>
            <a:pPr lvl="0" algn="ctr"/>
            <a:r>
              <a:rPr lang="ru-RU" sz="2000" b="1" i="1" dirty="0" smtClean="0">
                <a:solidFill>
                  <a:srgbClr val="FF0000"/>
                </a:solidFill>
              </a:rPr>
              <a:t>А)определяют характер персонажа; 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lvl="0" algn="ctr"/>
            <a:r>
              <a:rPr lang="ru-RU" sz="2000" b="1" i="1" dirty="0" smtClean="0">
                <a:solidFill>
                  <a:srgbClr val="FF0000"/>
                </a:solidFill>
              </a:rPr>
              <a:t>Б)являются способом типизации образов; 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lvl="0" algn="ctr"/>
            <a:r>
              <a:rPr lang="ru-RU" sz="2000" b="1" i="1" dirty="0" smtClean="0">
                <a:solidFill>
                  <a:srgbClr val="FF0000"/>
                </a:solidFill>
              </a:rPr>
              <a:t>В)являются средством создания комического эффекта; 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lvl="0" algn="ctr"/>
            <a:r>
              <a:rPr lang="ru-RU" sz="2000" b="1" i="1" dirty="0" smtClean="0">
                <a:solidFill>
                  <a:srgbClr val="FF0000"/>
                </a:solidFill>
              </a:rPr>
              <a:t>Г)Безосновательно введены автором .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ая выноска 2"/>
          <p:cNvSpPr/>
          <p:nvPr/>
        </p:nvSpPr>
        <p:spPr>
          <a:xfrm>
            <a:off x="428596" y="428604"/>
            <a:ext cx="8286808" cy="2071702"/>
          </a:xfrm>
          <a:prstGeom prst="wedgeRectCallou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6000" b="1" i="1" dirty="0" smtClean="0">
                <a:solidFill>
                  <a:srgbClr val="FFFF00"/>
                </a:solidFill>
              </a:rPr>
              <a:t>являются способом типизации образов </a:t>
            </a:r>
            <a:endParaRPr lang="ru-RU" sz="6000" b="1" dirty="0" smtClean="0">
              <a:solidFill>
                <a:srgbClr val="FFFF0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4143372" y="5786454"/>
            <a:ext cx="914400" cy="9144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428596" y="3000372"/>
            <a:ext cx="8358246" cy="2643206"/>
          </a:xfrm>
          <a:prstGeom prst="fram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/>
              <a:t>Как можно объяснить смысл названия комедии - «Недоросль»? </a:t>
            </a:r>
          </a:p>
          <a:p>
            <a:pPr lvl="0" algn="ctr"/>
            <a:r>
              <a:rPr lang="ru-RU" sz="2000" b="1" i="1" dirty="0" smtClean="0">
                <a:solidFill>
                  <a:srgbClr val="FF0000"/>
                </a:solidFill>
              </a:rPr>
              <a:t>А)ленивый, ограниченный, невежественный человек 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lvl="0" algn="ctr"/>
            <a:r>
              <a:rPr lang="ru-RU" sz="2000" b="1" i="1" dirty="0" smtClean="0">
                <a:solidFill>
                  <a:srgbClr val="FF0000"/>
                </a:solidFill>
              </a:rPr>
              <a:t>Б)главный герой комедии; 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lvl="0" algn="ctr"/>
            <a:r>
              <a:rPr lang="ru-RU" sz="2000" b="1" i="1" dirty="0" smtClean="0">
                <a:solidFill>
                  <a:srgbClr val="FF0000"/>
                </a:solidFill>
              </a:rPr>
              <a:t> В)дворянин, не получивший должного образования и поэтому не имеющий права вступать в службу и жениться ;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lvl="0" algn="ctr"/>
            <a:r>
              <a:rPr lang="ru-RU" sz="2000" b="1" i="1" dirty="0" smtClean="0">
                <a:solidFill>
                  <a:srgbClr val="FF0000"/>
                </a:solidFill>
              </a:rPr>
              <a:t>Г)подросток 15-17 лет .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ая выноска 2"/>
          <p:cNvSpPr/>
          <p:nvPr/>
        </p:nvSpPr>
        <p:spPr>
          <a:xfrm>
            <a:off x="428596" y="428604"/>
            <a:ext cx="8286808" cy="2071702"/>
          </a:xfrm>
          <a:prstGeom prst="wedgeRectCallou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i="1" dirty="0" smtClean="0">
                <a:solidFill>
                  <a:srgbClr val="FFFF00"/>
                </a:solidFill>
              </a:rPr>
              <a:t>ленивый, ограниченный, невежественный человек </a:t>
            </a:r>
            <a:endParaRPr lang="ru-RU" sz="4800" b="1" dirty="0">
              <a:solidFill>
                <a:srgbClr val="FFFF00"/>
              </a:solidFill>
            </a:endParaRPr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4143372" y="5786454"/>
            <a:ext cx="914400" cy="9144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428596" y="3000372"/>
            <a:ext cx="8358246" cy="2643206"/>
          </a:xfrm>
          <a:prstGeom prst="fram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 smtClean="0"/>
              <a:t>Недоросль – это</a:t>
            </a:r>
          </a:p>
          <a:p>
            <a:pPr lvl="1" algn="ctr"/>
            <a:r>
              <a:rPr lang="ru-RU" b="1" i="1" dirty="0" smtClean="0">
                <a:solidFill>
                  <a:srgbClr val="FF0000"/>
                </a:solidFill>
              </a:rPr>
              <a:t>А)Маленький ребенок, не доросший до стола;</a:t>
            </a:r>
            <a:endParaRPr lang="ru-RU" b="1" dirty="0" smtClean="0">
              <a:solidFill>
                <a:srgbClr val="FF0000"/>
              </a:solidFill>
            </a:endParaRPr>
          </a:p>
          <a:p>
            <a:pPr lvl="1" algn="ctr"/>
            <a:r>
              <a:rPr lang="ru-RU" b="1" i="1" dirty="0" smtClean="0">
                <a:solidFill>
                  <a:srgbClr val="FF0000"/>
                </a:solidFill>
              </a:rPr>
              <a:t>Б)Дворянский сын, обучающийся дома для поступления на государственную или военную службу;</a:t>
            </a:r>
            <a:endParaRPr lang="ru-RU" b="1" dirty="0" smtClean="0">
              <a:solidFill>
                <a:srgbClr val="FF0000"/>
              </a:solidFill>
            </a:endParaRPr>
          </a:p>
          <a:p>
            <a:pPr lvl="1" algn="ctr"/>
            <a:r>
              <a:rPr lang="ru-RU" b="1" i="1" dirty="0" smtClean="0">
                <a:solidFill>
                  <a:srgbClr val="FF0000"/>
                </a:solidFill>
              </a:rPr>
              <a:t>В)Презрительное наименование подростка из крестьянской семьи;</a:t>
            </a:r>
            <a:endParaRPr lang="ru-RU" b="1" dirty="0" smtClean="0">
              <a:solidFill>
                <a:srgbClr val="FF0000"/>
              </a:solidFill>
            </a:endParaRPr>
          </a:p>
          <a:p>
            <a:pPr lvl="1" algn="ctr"/>
            <a:r>
              <a:rPr lang="ru-RU" b="1" i="1" dirty="0" smtClean="0">
                <a:solidFill>
                  <a:srgbClr val="FF0000"/>
                </a:solidFill>
              </a:rPr>
              <a:t>Г)Человек, не достигший совершеннолетия.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ая выноска 2"/>
          <p:cNvSpPr/>
          <p:nvPr/>
        </p:nvSpPr>
        <p:spPr>
          <a:xfrm>
            <a:off x="428596" y="428604"/>
            <a:ext cx="8286808" cy="2071702"/>
          </a:xfrm>
          <a:prstGeom prst="wedgeRectCallou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ru-RU" sz="5400" b="1" i="1" dirty="0" smtClean="0">
                <a:solidFill>
                  <a:srgbClr val="FFFF00"/>
                </a:solidFill>
              </a:rPr>
              <a:t>Человек, не достигший совершеннолетия</a:t>
            </a:r>
            <a:endParaRPr lang="ru-RU" sz="5400" b="1" dirty="0" smtClean="0">
              <a:solidFill>
                <a:srgbClr val="FFFF0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4143372" y="5786454"/>
            <a:ext cx="914400" cy="9144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575</Words>
  <Application>Microsoft Office PowerPoint</Application>
  <PresentationFormat>Экран (4:3)</PresentationFormat>
  <Paragraphs>129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муртаза</dc:creator>
  <cp:lastModifiedBy>муртаза</cp:lastModifiedBy>
  <cp:revision>16</cp:revision>
  <dcterms:created xsi:type="dcterms:W3CDTF">2019-10-12T11:39:07Z</dcterms:created>
  <dcterms:modified xsi:type="dcterms:W3CDTF">2019-10-13T15:42:49Z</dcterms:modified>
</cp:coreProperties>
</file>