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8" r:id="rId3"/>
    <p:sldId id="260" r:id="rId4"/>
    <p:sldId id="273" r:id="rId5"/>
    <p:sldId id="279" r:id="rId6"/>
    <p:sldId id="262" r:id="rId7"/>
    <p:sldId id="263" r:id="rId8"/>
    <p:sldId id="271" r:id="rId9"/>
    <p:sldId id="276" r:id="rId10"/>
    <p:sldId id="274" r:id="rId11"/>
    <p:sldId id="27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78BFDD"/>
    <a:srgbClr val="7791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9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FB2B3B-79EA-4792-ABE5-2C5054458AB9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68758E36-E0A4-45ED-8DA2-82DB30BC1AFB}">
      <dgm:prSet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bg1"/>
          </a:solidFill>
        </a:ln>
      </dgm:spPr>
      <dgm:t>
        <a:bodyPr/>
        <a:lstStyle/>
        <a:p>
          <a:r>
            <a:rPr lang="ru-RU" sz="2600" u="sng" baseline="-25000" dirty="0">
              <a:solidFill>
                <a:schemeClr val="accent2">
                  <a:lumMod val="50000"/>
                </a:schemeClr>
              </a:solidFill>
              <a:latin typeface="+mj-lt"/>
              <a:ea typeface="+mj-ea"/>
              <a:cs typeface="+mj-cs"/>
            </a:rPr>
            <a:t/>
          </a:r>
          <a:br>
            <a:rPr lang="ru-RU" sz="2600" u="sng" baseline="-25000" dirty="0">
              <a:solidFill>
                <a:schemeClr val="accent2">
                  <a:lumMod val="50000"/>
                </a:schemeClr>
              </a:solidFill>
              <a:latin typeface="+mj-lt"/>
              <a:ea typeface="+mj-ea"/>
              <a:cs typeface="+mj-cs"/>
            </a:rPr>
          </a:br>
          <a:endParaRPr lang="ru-RU" sz="2600" u="sng" dirty="0">
            <a:solidFill>
              <a:schemeClr val="accent2">
                <a:lumMod val="50000"/>
              </a:schemeClr>
            </a:solidFill>
          </a:endParaRPr>
        </a:p>
      </dgm:t>
    </dgm:pt>
    <dgm:pt modelId="{51E524E3-9014-4E76-99FD-FC6E7E7071FF}" type="parTrans" cxnId="{440043E0-F7C4-44CE-908C-325DBDF54762}">
      <dgm:prSet/>
      <dgm:spPr/>
      <dgm:t>
        <a:bodyPr/>
        <a:lstStyle/>
        <a:p>
          <a:endParaRPr lang="ru-RU"/>
        </a:p>
      </dgm:t>
    </dgm:pt>
    <dgm:pt modelId="{37A845DC-8C47-41B9-B5F9-EB39A2405DE5}" type="sibTrans" cxnId="{440043E0-F7C4-44CE-908C-325DBDF54762}">
      <dgm:prSet/>
      <dgm:spPr>
        <a:solidFill>
          <a:schemeClr val="accent5"/>
        </a:solidFill>
        <a:ln>
          <a:solidFill>
            <a:schemeClr val="bg1"/>
          </a:solidFill>
        </a:ln>
      </dgm:spPr>
      <dgm:t>
        <a:bodyPr/>
        <a:lstStyle/>
        <a:p>
          <a:endParaRPr lang="ru-RU" dirty="0"/>
        </a:p>
      </dgm:t>
    </dgm:pt>
    <dgm:pt modelId="{39ECD6F9-E727-47AC-8A5E-D6AB601A437B}">
      <dgm:prSet/>
      <dgm:spPr>
        <a:solidFill>
          <a:schemeClr val="accent5"/>
        </a:solidFill>
        <a:ln>
          <a:solidFill>
            <a:schemeClr val="bg1"/>
          </a:solidFill>
        </a:ln>
      </dgm:spPr>
      <dgm:t>
        <a:bodyPr/>
        <a:lstStyle/>
        <a:p>
          <a:r>
            <a:rPr lang="ru-RU" b="1" i="1" u="none" baseline="-25000" dirty="0">
              <a:solidFill>
                <a:schemeClr val="bg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rPr>
            <a:t>Дошкольное</a:t>
          </a:r>
        </a:p>
        <a:p>
          <a:r>
            <a:rPr lang="ru-RU" b="1" i="1" u="none" baseline="-25000" dirty="0">
              <a:solidFill>
                <a:schemeClr val="bg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rPr>
            <a:t> </a:t>
          </a:r>
          <a:r>
            <a:rPr lang="ru-RU" b="1" i="1" u="none" baseline="30000" dirty="0">
              <a:solidFill>
                <a:schemeClr val="bg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rPr>
            <a:t>образование</a:t>
          </a:r>
          <a:r>
            <a:rPr lang="ru-RU" b="1" i="1" u="none" baseline="-25000" dirty="0">
              <a:solidFill>
                <a:schemeClr val="bg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rPr>
            <a:t> </a:t>
          </a:r>
          <a:endParaRPr lang="ru-RU" i="1" u="none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14A337-CC20-46B0-BC28-B85FC19C5026}" type="parTrans" cxnId="{D0A2A5A8-708B-4E02-BA1D-CD09F3E2622D}">
      <dgm:prSet/>
      <dgm:spPr/>
      <dgm:t>
        <a:bodyPr/>
        <a:lstStyle/>
        <a:p>
          <a:endParaRPr lang="ru-RU"/>
        </a:p>
      </dgm:t>
    </dgm:pt>
    <dgm:pt modelId="{485DEFE7-BDFF-4B54-A4AC-4750C28C481E}" type="sibTrans" cxnId="{D0A2A5A8-708B-4E02-BA1D-CD09F3E2622D}">
      <dgm:prSet/>
      <dgm:spPr>
        <a:solidFill>
          <a:schemeClr val="accent5"/>
        </a:solidFill>
        <a:ln>
          <a:solidFill>
            <a:schemeClr val="bg1"/>
          </a:solidFill>
        </a:ln>
      </dgm:spPr>
      <dgm:t>
        <a:bodyPr/>
        <a:lstStyle/>
        <a:p>
          <a:endParaRPr lang="ru-RU" dirty="0"/>
        </a:p>
      </dgm:t>
    </dgm:pt>
    <dgm:pt modelId="{0F9E3030-F036-48B9-BC6F-40D39C2A37AB}">
      <dgm:prSet/>
      <dgm:spPr>
        <a:solidFill>
          <a:schemeClr val="accent5"/>
        </a:solidFill>
        <a:ln>
          <a:solidFill>
            <a:schemeClr val="bg1"/>
          </a:solidFill>
        </a:ln>
      </dgm:spPr>
      <dgm:t>
        <a:bodyPr/>
        <a:lstStyle/>
        <a:p>
          <a:r>
            <a:rPr lang="ru-RU" b="1" i="1" u="none" spc="-100" baseline="30000" dirty="0">
              <a:solidFill>
                <a:schemeClr val="bg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rPr>
            <a:t>Уровень общего образования</a:t>
          </a:r>
          <a:endParaRPr lang="ru-RU" b="1" u="none" spc="-100" baseline="300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B038D25-DB80-4F35-BC78-E3DA28CFCB76}" type="parTrans" cxnId="{D687BC46-0974-41CF-AD7B-EC0DE8657DAD}">
      <dgm:prSet/>
      <dgm:spPr/>
      <dgm:t>
        <a:bodyPr/>
        <a:lstStyle/>
        <a:p>
          <a:endParaRPr lang="ru-RU"/>
        </a:p>
      </dgm:t>
    </dgm:pt>
    <dgm:pt modelId="{882E7407-9C0C-463D-9E85-69FABD2E7CE8}" type="sibTrans" cxnId="{D687BC46-0974-41CF-AD7B-EC0DE8657DAD}">
      <dgm:prSet/>
      <dgm:spPr/>
      <dgm:t>
        <a:bodyPr/>
        <a:lstStyle/>
        <a:p>
          <a:endParaRPr lang="ru-RU"/>
        </a:p>
      </dgm:t>
    </dgm:pt>
    <dgm:pt modelId="{FD617C67-E2C0-4A8B-8EB2-32E0F733E997}" type="pres">
      <dgm:prSet presAssocID="{45FB2B3B-79EA-4792-ABE5-2C5054458AB9}" presName="Name0" presStyleCnt="0">
        <dgm:presLayoutVars>
          <dgm:dir/>
          <dgm:resizeHandles val="exact"/>
        </dgm:presLayoutVars>
      </dgm:prSet>
      <dgm:spPr/>
    </dgm:pt>
    <dgm:pt modelId="{ED61FE29-1A1B-45D1-A8A7-B0ADFF749A8E}" type="pres">
      <dgm:prSet presAssocID="{68758E36-E0A4-45ED-8DA2-82DB30BC1AFB}" presName="node" presStyleLbl="node1" presStyleIdx="0" presStyleCnt="3" custScaleX="63007" custScaleY="114953" custLinFactNeighborX="1031" custLinFactNeighborY="152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656565-5F63-4471-829D-01A4B1E2A10D}" type="pres">
      <dgm:prSet presAssocID="{37A845DC-8C47-41B9-B5F9-EB39A2405DE5}" presName="sibTrans" presStyleLbl="sibTrans2D1" presStyleIdx="0" presStyleCnt="2"/>
      <dgm:spPr/>
      <dgm:t>
        <a:bodyPr/>
        <a:lstStyle/>
        <a:p>
          <a:endParaRPr lang="ru-RU"/>
        </a:p>
      </dgm:t>
    </dgm:pt>
    <dgm:pt modelId="{DF9240B1-0044-43A7-8E7E-4AC7B0E32773}" type="pres">
      <dgm:prSet presAssocID="{37A845DC-8C47-41B9-B5F9-EB39A2405DE5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F363CE77-2D13-4B48-9427-B3ED05EC75AD}" type="pres">
      <dgm:prSet presAssocID="{39ECD6F9-E727-47AC-8A5E-D6AB601A437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D3341B-F718-494A-AD7F-714C4159A908}" type="pres">
      <dgm:prSet presAssocID="{485DEFE7-BDFF-4B54-A4AC-4750C28C481E}" presName="sibTrans" presStyleLbl="sibTrans2D1" presStyleIdx="1" presStyleCnt="2"/>
      <dgm:spPr/>
      <dgm:t>
        <a:bodyPr/>
        <a:lstStyle/>
        <a:p>
          <a:endParaRPr lang="ru-RU"/>
        </a:p>
      </dgm:t>
    </dgm:pt>
    <dgm:pt modelId="{2F11BE55-48BD-4B4F-9DFE-7A008F1E442C}" type="pres">
      <dgm:prSet presAssocID="{485DEFE7-BDFF-4B54-A4AC-4750C28C481E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597D75BE-C707-4E8F-B986-FF5A43FE2F94}" type="pres">
      <dgm:prSet presAssocID="{0F9E3030-F036-48B9-BC6F-40D39C2A37A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98D3F6-3118-43BA-A8A5-DA013CC021A5}" type="presOf" srcId="{39ECD6F9-E727-47AC-8A5E-D6AB601A437B}" destId="{F363CE77-2D13-4B48-9427-B3ED05EC75AD}" srcOrd="0" destOrd="0" presId="urn:microsoft.com/office/officeart/2005/8/layout/process1"/>
    <dgm:cxn modelId="{680FAB85-521C-44AC-9C98-6F3DA09BA55F}" type="presOf" srcId="{485DEFE7-BDFF-4B54-A4AC-4750C28C481E}" destId="{2F11BE55-48BD-4B4F-9DFE-7A008F1E442C}" srcOrd="1" destOrd="0" presId="urn:microsoft.com/office/officeart/2005/8/layout/process1"/>
    <dgm:cxn modelId="{67C0911D-FDE9-452F-9A28-4FE5AFD69EB3}" type="presOf" srcId="{37A845DC-8C47-41B9-B5F9-EB39A2405DE5}" destId="{DF9240B1-0044-43A7-8E7E-4AC7B0E32773}" srcOrd="1" destOrd="0" presId="urn:microsoft.com/office/officeart/2005/8/layout/process1"/>
    <dgm:cxn modelId="{440043E0-F7C4-44CE-908C-325DBDF54762}" srcId="{45FB2B3B-79EA-4792-ABE5-2C5054458AB9}" destId="{68758E36-E0A4-45ED-8DA2-82DB30BC1AFB}" srcOrd="0" destOrd="0" parTransId="{51E524E3-9014-4E76-99FD-FC6E7E7071FF}" sibTransId="{37A845DC-8C47-41B9-B5F9-EB39A2405DE5}"/>
    <dgm:cxn modelId="{EE148C9D-CAA1-40B8-8394-0E7683C8ADDD}" type="presOf" srcId="{485DEFE7-BDFF-4B54-A4AC-4750C28C481E}" destId="{7CD3341B-F718-494A-AD7F-714C4159A908}" srcOrd="0" destOrd="0" presId="urn:microsoft.com/office/officeart/2005/8/layout/process1"/>
    <dgm:cxn modelId="{D0A2A5A8-708B-4E02-BA1D-CD09F3E2622D}" srcId="{45FB2B3B-79EA-4792-ABE5-2C5054458AB9}" destId="{39ECD6F9-E727-47AC-8A5E-D6AB601A437B}" srcOrd="1" destOrd="0" parTransId="{2414A337-CC20-46B0-BC28-B85FC19C5026}" sibTransId="{485DEFE7-BDFF-4B54-A4AC-4750C28C481E}"/>
    <dgm:cxn modelId="{DC6069CD-28AF-4D8E-B939-8BD1C61187F5}" type="presOf" srcId="{37A845DC-8C47-41B9-B5F9-EB39A2405DE5}" destId="{AA656565-5F63-4471-829D-01A4B1E2A10D}" srcOrd="0" destOrd="0" presId="urn:microsoft.com/office/officeart/2005/8/layout/process1"/>
    <dgm:cxn modelId="{31276D51-C651-4820-9173-838FF46D1540}" type="presOf" srcId="{0F9E3030-F036-48B9-BC6F-40D39C2A37AB}" destId="{597D75BE-C707-4E8F-B986-FF5A43FE2F94}" srcOrd="0" destOrd="0" presId="urn:microsoft.com/office/officeart/2005/8/layout/process1"/>
    <dgm:cxn modelId="{CDB6F107-6BB0-4135-949C-C719268E575E}" type="presOf" srcId="{45FB2B3B-79EA-4792-ABE5-2C5054458AB9}" destId="{FD617C67-E2C0-4A8B-8EB2-32E0F733E997}" srcOrd="0" destOrd="0" presId="urn:microsoft.com/office/officeart/2005/8/layout/process1"/>
    <dgm:cxn modelId="{D687BC46-0974-41CF-AD7B-EC0DE8657DAD}" srcId="{45FB2B3B-79EA-4792-ABE5-2C5054458AB9}" destId="{0F9E3030-F036-48B9-BC6F-40D39C2A37AB}" srcOrd="2" destOrd="0" parTransId="{6B038D25-DB80-4F35-BC78-E3DA28CFCB76}" sibTransId="{882E7407-9C0C-463D-9E85-69FABD2E7CE8}"/>
    <dgm:cxn modelId="{D03A7901-B336-4AA4-9350-DA332F626175}" type="presOf" srcId="{68758E36-E0A4-45ED-8DA2-82DB30BC1AFB}" destId="{ED61FE29-1A1B-45D1-A8A7-B0ADFF749A8E}" srcOrd="0" destOrd="0" presId="urn:microsoft.com/office/officeart/2005/8/layout/process1"/>
    <dgm:cxn modelId="{6E923F3F-25D2-42CA-86DF-F3EE4B42FAA8}" type="presParOf" srcId="{FD617C67-E2C0-4A8B-8EB2-32E0F733E997}" destId="{ED61FE29-1A1B-45D1-A8A7-B0ADFF749A8E}" srcOrd="0" destOrd="0" presId="urn:microsoft.com/office/officeart/2005/8/layout/process1"/>
    <dgm:cxn modelId="{45D91BCB-2CE6-49FD-8336-C1A6F8757261}" type="presParOf" srcId="{FD617C67-E2C0-4A8B-8EB2-32E0F733E997}" destId="{AA656565-5F63-4471-829D-01A4B1E2A10D}" srcOrd="1" destOrd="0" presId="urn:microsoft.com/office/officeart/2005/8/layout/process1"/>
    <dgm:cxn modelId="{9F85FF73-840A-4883-A7AA-648D963F5F01}" type="presParOf" srcId="{AA656565-5F63-4471-829D-01A4B1E2A10D}" destId="{DF9240B1-0044-43A7-8E7E-4AC7B0E32773}" srcOrd="0" destOrd="0" presId="urn:microsoft.com/office/officeart/2005/8/layout/process1"/>
    <dgm:cxn modelId="{C850282A-EE72-457F-9264-E7D11A3A09C0}" type="presParOf" srcId="{FD617C67-E2C0-4A8B-8EB2-32E0F733E997}" destId="{F363CE77-2D13-4B48-9427-B3ED05EC75AD}" srcOrd="2" destOrd="0" presId="urn:microsoft.com/office/officeart/2005/8/layout/process1"/>
    <dgm:cxn modelId="{68A0775A-1447-4EDF-BFC9-47B92C5DA55F}" type="presParOf" srcId="{FD617C67-E2C0-4A8B-8EB2-32E0F733E997}" destId="{7CD3341B-F718-494A-AD7F-714C4159A908}" srcOrd="3" destOrd="0" presId="urn:microsoft.com/office/officeart/2005/8/layout/process1"/>
    <dgm:cxn modelId="{8BE52B73-6BFE-4726-A4CA-34AB4F550EAA}" type="presParOf" srcId="{7CD3341B-F718-494A-AD7F-714C4159A908}" destId="{2F11BE55-48BD-4B4F-9DFE-7A008F1E442C}" srcOrd="0" destOrd="0" presId="urn:microsoft.com/office/officeart/2005/8/layout/process1"/>
    <dgm:cxn modelId="{A909DC71-E814-438C-B894-C8EDF1BD7276}" type="presParOf" srcId="{FD617C67-E2C0-4A8B-8EB2-32E0F733E997}" destId="{597D75BE-C707-4E8F-B986-FF5A43FE2F94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61FE29-1A1B-45D1-A8A7-B0ADFF749A8E}">
      <dsp:nvSpPr>
        <dsp:cNvPr id="0" name=""/>
        <dsp:cNvSpPr/>
      </dsp:nvSpPr>
      <dsp:spPr>
        <a:xfrm>
          <a:off x="13394" y="0"/>
          <a:ext cx="1948172" cy="207170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u="sng" kern="1200" baseline="-25000" dirty="0">
              <a:solidFill>
                <a:schemeClr val="accent2">
                  <a:lumMod val="50000"/>
                </a:schemeClr>
              </a:solidFill>
              <a:latin typeface="+mj-lt"/>
              <a:ea typeface="+mj-ea"/>
              <a:cs typeface="+mj-cs"/>
            </a:rPr>
            <a:t/>
          </a:r>
          <a:br>
            <a:rPr lang="ru-RU" sz="2600" u="sng" kern="1200" baseline="-25000" dirty="0">
              <a:solidFill>
                <a:schemeClr val="accent2">
                  <a:lumMod val="50000"/>
                </a:schemeClr>
              </a:solidFill>
              <a:latin typeface="+mj-lt"/>
              <a:ea typeface="+mj-ea"/>
              <a:cs typeface="+mj-cs"/>
            </a:rPr>
          </a:br>
          <a:endParaRPr lang="ru-RU" sz="2600" u="sng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13394" y="0"/>
        <a:ext cx="1948172" cy="2071702"/>
      </dsp:txXfrm>
    </dsp:sp>
    <dsp:sp modelId="{AA656565-5F63-4471-829D-01A4B1E2A10D}">
      <dsp:nvSpPr>
        <dsp:cNvPr id="0" name=""/>
        <dsp:cNvSpPr/>
      </dsp:nvSpPr>
      <dsp:spPr>
        <a:xfrm>
          <a:off x="2267578" y="652443"/>
          <a:ext cx="648744" cy="7668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/>
        </a:solidFill>
        <a:ln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2267578" y="652443"/>
        <a:ext cx="648744" cy="766814"/>
      </dsp:txXfrm>
    </dsp:sp>
    <dsp:sp modelId="{F363CE77-2D13-4B48-9427-B3ED05EC75AD}">
      <dsp:nvSpPr>
        <dsp:cNvPr id="0" name=""/>
        <dsp:cNvSpPr/>
      </dsp:nvSpPr>
      <dsp:spPr>
        <a:xfrm>
          <a:off x="3185612" y="134742"/>
          <a:ext cx="3091993" cy="1802216"/>
        </a:xfrm>
        <a:prstGeom prst="roundRect">
          <a:avLst>
            <a:gd name="adj" fmla="val 10000"/>
          </a:avLst>
        </a:prstGeom>
        <a:solidFill>
          <a:schemeClr val="accent5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b="1" i="1" u="none" kern="1200" baseline="-25000" dirty="0">
              <a:solidFill>
                <a:schemeClr val="bg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rPr>
            <a:t>Дошкольное</a:t>
          </a:r>
        </a:p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b="1" i="1" u="none" kern="1200" baseline="-25000" dirty="0">
              <a:solidFill>
                <a:schemeClr val="bg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rPr>
            <a:t> </a:t>
          </a:r>
          <a:r>
            <a:rPr lang="ru-RU" sz="4300" b="1" i="1" u="none" kern="1200" baseline="30000" dirty="0">
              <a:solidFill>
                <a:schemeClr val="bg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rPr>
            <a:t>образование</a:t>
          </a:r>
          <a:r>
            <a:rPr lang="ru-RU" sz="4300" b="1" i="1" u="none" kern="1200" baseline="-25000" dirty="0">
              <a:solidFill>
                <a:schemeClr val="bg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rPr>
            <a:t> </a:t>
          </a:r>
          <a:endParaRPr lang="ru-RU" sz="4300" i="1" u="none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85612" y="134742"/>
        <a:ext cx="3091993" cy="1802216"/>
      </dsp:txXfrm>
    </dsp:sp>
    <dsp:sp modelId="{7CD3341B-F718-494A-AD7F-714C4159A908}">
      <dsp:nvSpPr>
        <dsp:cNvPr id="0" name=""/>
        <dsp:cNvSpPr/>
      </dsp:nvSpPr>
      <dsp:spPr>
        <a:xfrm>
          <a:off x="6586805" y="652443"/>
          <a:ext cx="655502" cy="7668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/>
        </a:solidFill>
        <a:ln>
          <a:solidFill>
            <a:schemeClr val="bg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6586805" y="652443"/>
        <a:ext cx="655502" cy="766814"/>
      </dsp:txXfrm>
    </dsp:sp>
    <dsp:sp modelId="{597D75BE-C707-4E8F-B986-FF5A43FE2F94}">
      <dsp:nvSpPr>
        <dsp:cNvPr id="0" name=""/>
        <dsp:cNvSpPr/>
      </dsp:nvSpPr>
      <dsp:spPr>
        <a:xfrm>
          <a:off x="7514403" y="134742"/>
          <a:ext cx="3091993" cy="1802216"/>
        </a:xfrm>
        <a:prstGeom prst="roundRect">
          <a:avLst>
            <a:gd name="adj" fmla="val 10000"/>
          </a:avLst>
        </a:prstGeom>
        <a:solidFill>
          <a:schemeClr val="accent5"/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b="1" i="1" u="none" kern="1200" spc="-100" baseline="30000" dirty="0">
              <a:solidFill>
                <a:schemeClr val="bg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rPr>
            <a:t>Уровень общего образования</a:t>
          </a:r>
          <a:endParaRPr lang="ru-RU" sz="4300" b="1" u="none" kern="1200" spc="-100" baseline="300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514403" y="134742"/>
        <a:ext cx="3091993" cy="18022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EEBD95-8953-4170-BD12-8FD9E39152C5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48C3E-17F8-4C6A-8880-F60F5F784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91AC4-D128-4C9B-8279-B9B4A6BC1C1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17145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17D863F-A03F-4E28-87EC-21807DDBBC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466402B7-4DBF-46D2-B54A-3522A16E57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5B0E2FF-05A9-4EC7-BDEE-CB76B5A44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FC90-42F5-4644-9A48-E77B18064F7A}" type="datetimeFigureOut">
              <a:rPr lang="ru-RU" smtClean="0"/>
              <a:pPr/>
              <a:t>07.10.2019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983C500-C44D-4372-A46B-EDDD6876E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C4265E3-5A05-407D-99C8-3C107812E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32041-133F-418E-9B67-F83290DA7CF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89336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4D012CB-2361-4354-8ABE-50C09CE32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60FA90D1-DEF1-4FD8-9941-A141140890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ABBF730-67EA-4D79-8D4C-C08BA9CB0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FC90-42F5-4644-9A48-E77B18064F7A}" type="datetimeFigureOut">
              <a:rPr lang="ru-RU" smtClean="0"/>
              <a:pPr/>
              <a:t>07.10.2019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5E107A1-25C3-437D-B953-7EF698F10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A86F74E-6D8D-4812-8BAC-A41F4A37E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32041-133F-418E-9B67-F83290DA7CF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22967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B220BC5C-CFCE-4E00-BA72-09B4A04E02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465C410E-C17E-4C07-8876-91A5B35ACF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30122A0-E4D7-497A-BFAE-24898F098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FC90-42F5-4644-9A48-E77B18064F7A}" type="datetimeFigureOut">
              <a:rPr lang="ru-RU" smtClean="0"/>
              <a:pPr/>
              <a:t>07.10.2019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0AF15B5-2C08-421D-A805-55A5BC6C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7B2B52E-BD8C-4D0E-B330-1190474B7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32041-133F-418E-9B67-F83290DA7CF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6678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A7E8F24-F4A2-451B-9C89-CB8299F8B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ED2B081-18F8-4606-83E7-815C334C5E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2AFB0D1-39CC-460A-8376-DC5437D18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FC90-42F5-4644-9A48-E77B18064F7A}" type="datetimeFigureOut">
              <a:rPr lang="ru-RU" smtClean="0"/>
              <a:pPr/>
              <a:t>07.10.2019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F5EF0C9-A420-4CCF-A4EC-6B96A6611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EB01A1E-1D27-42B0-9E57-E417D7574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32041-133F-418E-9B67-F83290DA7CF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92095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39114F5-980D-461F-B818-AC267836C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7A6AB49-1D08-4E29-B6D5-4646195C0D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84D269C-2337-405A-AE07-D67FE2D52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FC90-42F5-4644-9A48-E77B18064F7A}" type="datetimeFigureOut">
              <a:rPr lang="ru-RU" smtClean="0"/>
              <a:pPr/>
              <a:t>07.10.2019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0F37364-41FC-4A39-9CFA-01F729DAA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7871ED8-F318-4E1D-B59F-1D64AC3B5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32041-133F-418E-9B67-F83290DA7CF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80949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F575376-F315-4254-908F-97F9D91A1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119C54E-B9F7-4AFC-AB5E-28AFE14A01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E6346159-A07D-48D2-8EDB-9B495D1D99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3AE33A6A-FA69-4D42-8DB9-B970FBB61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FC90-42F5-4644-9A48-E77B18064F7A}" type="datetimeFigureOut">
              <a:rPr lang="ru-RU" smtClean="0"/>
              <a:pPr/>
              <a:t>07.10.2019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D00792A-048A-4978-8A18-0D21D8B7F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90BC9CD-80FC-42C4-B032-824780298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32041-133F-418E-9B67-F83290DA7CF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67938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55369DE-C95A-42BA-AAAC-DDA9B14F2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05FBA86-82C8-488C-A053-30A4B2627E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0628F4BF-B57C-4080-82D7-98920D58DD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014D5CD3-36FE-4003-8706-6DE5F14E2A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AD3A9313-D3F4-464C-BEA6-A315AD8691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720352FD-4994-4D9B-A51E-B1C1B9404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FC90-42F5-4644-9A48-E77B18064F7A}" type="datetimeFigureOut">
              <a:rPr lang="ru-RU" smtClean="0"/>
              <a:pPr/>
              <a:t>07.10.2019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07F87CE9-A773-4AE3-980F-CA68266D5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1D4C6899-93CE-4A8C-A307-F7D7BE331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32041-133F-418E-9B67-F83290DA7CF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29735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F33D78F-E45A-48C5-A6A5-2F566EBC9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0EBACC1F-29FC-453D-8CC9-33264F2C6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FC90-42F5-4644-9A48-E77B18064F7A}" type="datetimeFigureOut">
              <a:rPr lang="ru-RU" smtClean="0"/>
              <a:pPr/>
              <a:t>07.10.2019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C563453F-2373-4C0F-82AC-89FF3464E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E174E011-2DB1-4525-9798-04A6D40B1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32041-133F-418E-9B67-F83290DA7CF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47248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524F8B9C-A209-4CB8-BF1D-71FBA2C38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FC90-42F5-4644-9A48-E77B18064F7A}" type="datetimeFigureOut">
              <a:rPr lang="ru-RU" smtClean="0"/>
              <a:pPr/>
              <a:t>07.10.2019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784A00AE-A005-4119-BAA8-FA8DF2361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7C8041A7-77D2-40A2-8B5A-5C663410B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32041-133F-418E-9B67-F83290DA7CF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89619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1521A95-C940-4B19-AA4B-61C5DD4F0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17D0475-2B9D-4D37-9F57-4FFDEBCBE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81177F44-3793-4775-AD85-08EF2A9A3A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43BED9CE-A64A-49F7-9E7F-006F58C87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FC90-42F5-4644-9A48-E77B18064F7A}" type="datetimeFigureOut">
              <a:rPr lang="ru-RU" smtClean="0"/>
              <a:pPr/>
              <a:t>07.10.2019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37181993-631D-4523-85C0-8D195E86E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7069C55-10A8-44AF-8681-960C382D9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32041-133F-418E-9B67-F83290DA7CF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08680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CADC05-B636-47F0-A3D5-DA2122E71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228CE226-39CE-43C0-B4BE-DD904AB771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079356A-4F73-42FC-8943-DE43BA4DDA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F2702D1-428B-4DA5-B0A1-93DFFE726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FC90-42F5-4644-9A48-E77B18064F7A}" type="datetimeFigureOut">
              <a:rPr lang="ru-RU" smtClean="0"/>
              <a:pPr/>
              <a:t>07.10.2019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33684646-97A6-4828-9094-644BF9A33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0375B8B-E946-4159-94F5-20F2843D1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32041-133F-418E-9B67-F83290DA7CF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18541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B82329-1E11-4627-BDF6-9B3137594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20AC672-052A-4FD1-B4C4-276BA4E383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7B0A72F-3BC5-43BB-B1CD-03E2E1E898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BFC90-42F5-4644-9A48-E77B18064F7A}" type="datetimeFigureOut">
              <a:rPr lang="ru-RU" smtClean="0"/>
              <a:pPr/>
              <a:t>07.10.2019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7A1ECA5-3484-4A05-B83D-5E032C72D2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458D830-3EF6-4D3A-8F70-CD4C4EB026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32041-133F-418E-9B67-F83290DA7CF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10369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ECBBFCDD-1AF6-4F45-8111-A9D1CA53FF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5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8A91E28-198C-4791-9666-9C6BA46235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-560663"/>
            <a:ext cx="12191997" cy="2387600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Муниципальное бюджетное дошкольное образовательное </a:t>
            </a:r>
            <a:b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учреждение детский сад общеразвивающего вида </a:t>
            </a:r>
            <a:b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(художественно-эстетического приоритетного направления развития  воспитанников)</a:t>
            </a:r>
            <a:b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второй категории  </a:t>
            </a:r>
            <a:b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№6 «Сказка» г. Белая Калитва 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611A869-CCC0-4468-958E-E9726E6680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1914" y="1867990"/>
            <a:ext cx="11960081" cy="471834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lnSpcReduction="10000"/>
          </a:bodyPr>
          <a:lstStyle/>
          <a:p>
            <a:r>
              <a:rPr lang="ru-RU" sz="6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0099"/>
                </a:solidFill>
              </a:rPr>
              <a:t>ВИРТУАЛЬНАЯ ЭКСКУРСИЯ </a:t>
            </a:r>
          </a:p>
          <a:p>
            <a:r>
              <a:rPr lang="ru-RU" sz="3200" b="1" dirty="0" smtClean="0">
                <a:solidFill>
                  <a:srgbClr val="000099"/>
                </a:solidFill>
              </a:rPr>
              <a:t>КАК СРЕДСТВО </a:t>
            </a:r>
          </a:p>
          <a:p>
            <a:r>
              <a:rPr lang="ru-RU" sz="3200" b="1" dirty="0" smtClean="0">
                <a:solidFill>
                  <a:srgbClr val="000099"/>
                </a:solidFill>
              </a:rPr>
              <a:t>СОЦИАЛИЗАЦИИ СТАРШИХ ДОШКОЛЬНИКОВ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Шабурова Светлана Васильевна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квалификационной категории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Стаж работы  9 лет</a:t>
            </a:r>
          </a:p>
          <a:p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CC1DBEB-BC67-4F58-A4D4-85118E7FDAE6}"/>
              </a:ext>
            </a:extLst>
          </p:cNvPr>
          <p:cNvSpPr txBox="1"/>
          <p:nvPr/>
        </p:nvSpPr>
        <p:spPr>
          <a:xfrm>
            <a:off x="12059478" y="41987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732" y="4580453"/>
            <a:ext cx="1607127" cy="13016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576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>
            <a:extLst>
              <a:ext uri="{FF2B5EF4-FFF2-40B4-BE49-F238E27FC236}">
                <a16:creationId xmlns="" xmlns:a16="http://schemas.microsoft.com/office/drawing/2014/main" id="{25A3929D-3254-4309-9EA1-962CFA1D35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145576" y="-54887"/>
            <a:ext cx="123375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ln w="9525">
                  <a:noFill/>
                  <a:prstDash val="solid"/>
                </a:ln>
                <a:solidFill>
                  <a:srgbClr val="000099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Результаты совместной работы по созданию</a:t>
            </a:r>
          </a:p>
          <a:p>
            <a:pPr lvl="0" algn="ctr"/>
            <a:r>
              <a:rPr lang="ru-RU" sz="4400" b="1" dirty="0">
                <a:ln w="9525">
                  <a:noFill/>
                  <a:prstDash val="solid"/>
                </a:ln>
                <a:solidFill>
                  <a:srgbClr val="000099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виртуальных экскурсий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094328" y="1445988"/>
            <a:ext cx="3452883" cy="1637060"/>
          </a:xfrm>
          <a:prstGeom prst="round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овладевает основными культурными способами деятельности, проявляет инициативу и самостоятельность в разных видах деятельности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84173" y="3356937"/>
            <a:ext cx="2232249" cy="1746392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7968734" y="2737875"/>
            <a:ext cx="3034353" cy="1453486"/>
          </a:xfrm>
          <a:prstGeom prst="round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обладает развитым воображением, которое реализуется в разных видах деятельности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28046" y="2737875"/>
            <a:ext cx="2891890" cy="1453486"/>
          </a:xfrm>
          <a:prstGeom prst="round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обладает установкой положительного отношения к миру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901000" y="4602811"/>
            <a:ext cx="2088107" cy="1352062"/>
          </a:xfrm>
          <a:prstGeom prst="round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достаточно хорошо владеет устной речью</a:t>
            </a: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7566392" y="4602811"/>
            <a:ext cx="2230724" cy="1352062"/>
          </a:xfrm>
          <a:prstGeom prst="flowChartAlternateProcess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ребенка развита крупная и мелкая моторика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71615" y="5708469"/>
            <a:ext cx="2238636" cy="1036995"/>
          </a:xfrm>
          <a:prstGeom prst="round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проявляет любознательность</a:t>
            </a:r>
          </a:p>
        </p:txBody>
      </p:sp>
      <p:sp>
        <p:nvSpPr>
          <p:cNvPr id="14" name="Стрелка вправо 13"/>
          <p:cNvSpPr/>
          <p:nvPr/>
        </p:nvSpPr>
        <p:spPr>
          <a:xfrm rot="12533762">
            <a:off x="4082637" y="3410656"/>
            <a:ext cx="543112" cy="464791"/>
          </a:xfrm>
          <a:prstGeom prst="rightArrow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трелка вправо 14"/>
          <p:cNvSpPr/>
          <p:nvPr/>
        </p:nvSpPr>
        <p:spPr>
          <a:xfrm rot="8835830">
            <a:off x="4176870" y="4712750"/>
            <a:ext cx="543112" cy="464791"/>
          </a:xfrm>
          <a:prstGeom prst="rightArrow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трелка вправо 15"/>
          <p:cNvSpPr/>
          <p:nvPr/>
        </p:nvSpPr>
        <p:spPr>
          <a:xfrm rot="19977169">
            <a:off x="6992399" y="3473710"/>
            <a:ext cx="543112" cy="464791"/>
          </a:xfrm>
          <a:prstGeom prst="rightArrow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 rot="1749341">
            <a:off x="6820653" y="4672628"/>
            <a:ext cx="543112" cy="464791"/>
          </a:xfrm>
          <a:prstGeom prst="rightArrow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трелка вправо 17"/>
          <p:cNvSpPr/>
          <p:nvPr/>
        </p:nvSpPr>
        <p:spPr>
          <a:xfrm rot="16200000">
            <a:off x="5457008" y="3143247"/>
            <a:ext cx="543112" cy="464791"/>
          </a:xfrm>
          <a:prstGeom prst="rightArrow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5457008" y="5239327"/>
            <a:ext cx="543112" cy="464791"/>
          </a:xfrm>
          <a:prstGeom prst="rightArrow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4020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9EE5CBC-6F89-4DFD-81CE-0697C698A8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5368" t="12718" b="5319"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537DD5D-B29A-4EC2-A802-EA9B181501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789998161"/>
              </p:ext>
            </p:extLst>
          </p:nvPr>
        </p:nvGraphicFramePr>
        <p:xfrm>
          <a:off x="692331" y="261257"/>
          <a:ext cx="10607040" cy="2071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45725289"/>
              </p:ext>
            </p:extLst>
          </p:nvPr>
        </p:nvGraphicFramePr>
        <p:xfrm>
          <a:off x="667629" y="2528621"/>
          <a:ext cx="10687048" cy="3017520"/>
        </p:xfrm>
        <a:graphic>
          <a:graphicData uri="http://schemas.openxmlformats.org/drawingml/2006/table">
            <a:tbl>
              <a:tblPr/>
              <a:tblGrid>
                <a:gridCol w="106870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91873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 закон   "Об образовании в Российской Федерации" 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Статья 16.«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 электронным обучением понимается организация образовательной деятельности с применением информационных  технологий,  технических средств, а  также информационно-телекоммуникационных сетей…»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Статья 18.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организациях, осуществляющих образовательную  деятельность, в целях  обеспечения  реализации  образовательных  программ  формируются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библиотеки, в том числе цифровые (электронные) библиотеки…»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Статья 29.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Образовательные организации формируют открытые  и общедоступные информационные ресурсы, содержащие  информацию  об  их деятельности, и обеспечивают  доступ  к таким  ресурсам  посредством размещения их в информационно-телекоммуникационных сетях, в  том  числе  на официальном сайте образовательной организации в сети "Интернет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89" marR="8628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08762A62-CB73-4F87-A948-C28BB69D7F0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208" y="5546141"/>
            <a:ext cx="3631473" cy="12540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2D93EB47-B2EA-4B24-BAA5-296281F5049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C0D20C4-8C0F-43CD-B0F5-86B9E3A219C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768" t="7149"/>
          <a:stretch/>
        </p:blipFill>
        <p:spPr>
          <a:xfrm>
            <a:off x="6329105" y="1766104"/>
            <a:ext cx="5517771" cy="37052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78822" y="365759"/>
            <a:ext cx="5982789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r>
              <a:rPr lang="ru-RU" sz="2800" b="1" dirty="0" smtClean="0">
                <a:solidFill>
                  <a:srgbClr val="000099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использования виртуальной экскурсии обусловлена тем, что оно позволяет реализовать главный принцип современной системы образования дошкольников – принцип развивающего образования, а также получить визуальные сведения о местах недоступных для реального посещения, а педагогу – существенно повысить уровень </a:t>
            </a:r>
            <a:r>
              <a:rPr lang="ru-RU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информационно‐коммуникационной</a:t>
            </a: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компетентности</a:t>
            </a:r>
            <a:endParaRPr lang="ru-RU" sz="2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412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72D0EEE-AC3F-4887-8C81-B9732AE031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597" y="-106170"/>
            <a:ext cx="12192000" cy="68580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="" xmlns:a16="http://schemas.microsoft.com/office/drawing/2014/main" id="{A1D303A9-A372-4CC5-81AF-15E2CB5D9747}"/>
              </a:ext>
            </a:extLst>
          </p:cNvPr>
          <p:cNvSpPr/>
          <p:nvPr/>
        </p:nvSpPr>
        <p:spPr>
          <a:xfrm>
            <a:off x="2120347" y="1199214"/>
            <a:ext cx="8030817" cy="644577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="" xmlns:a16="http://schemas.microsoft.com/office/drawing/2014/main" id="{3DCA39F3-CFFC-454E-AD2A-7536BCCD7C9B}"/>
              </a:ext>
            </a:extLst>
          </p:cNvPr>
          <p:cNvSpPr/>
          <p:nvPr/>
        </p:nvSpPr>
        <p:spPr>
          <a:xfrm>
            <a:off x="1749287" y="2127358"/>
            <a:ext cx="8905462" cy="644577"/>
          </a:xfrm>
          <a:prstGeom prst="roundRect">
            <a:avLst/>
          </a:prstGeom>
          <a:solidFill>
            <a:schemeClr val="accent5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="" xmlns:a16="http://schemas.microsoft.com/office/drawing/2014/main" id="{2211359F-47EB-44AB-A1A0-CB187C35D4E2}"/>
              </a:ext>
            </a:extLst>
          </p:cNvPr>
          <p:cNvSpPr/>
          <p:nvPr/>
        </p:nvSpPr>
        <p:spPr>
          <a:xfrm>
            <a:off x="1298713" y="3043005"/>
            <a:ext cx="9780104" cy="644577"/>
          </a:xfrm>
          <a:prstGeom prst="roundRect">
            <a:avLst/>
          </a:prstGeom>
          <a:solidFill>
            <a:schemeClr val="accent5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="" xmlns:a16="http://schemas.microsoft.com/office/drawing/2014/main" id="{666E3FF2-EF3A-45C6-9E81-5D7F667F7715}"/>
              </a:ext>
            </a:extLst>
          </p:cNvPr>
          <p:cNvSpPr/>
          <p:nvPr/>
        </p:nvSpPr>
        <p:spPr>
          <a:xfrm>
            <a:off x="742122" y="4061012"/>
            <a:ext cx="10747514" cy="644577"/>
          </a:xfrm>
          <a:prstGeom prst="roundRect">
            <a:avLst/>
          </a:prstGeom>
          <a:solidFill>
            <a:schemeClr val="accent5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="" xmlns:a16="http://schemas.microsoft.com/office/drawing/2014/main" id="{3FC9F249-C43F-42CA-9A7D-9559DEBCAF07}"/>
              </a:ext>
            </a:extLst>
          </p:cNvPr>
          <p:cNvSpPr/>
          <p:nvPr/>
        </p:nvSpPr>
        <p:spPr>
          <a:xfrm>
            <a:off x="410817" y="5014209"/>
            <a:ext cx="11330609" cy="644577"/>
          </a:xfrm>
          <a:prstGeom prst="roundRect">
            <a:avLst/>
          </a:prstGeom>
          <a:solidFill>
            <a:schemeClr val="accent5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="" xmlns:a16="http://schemas.microsoft.com/office/drawing/2014/main" id="{E73862A3-5DEF-47A4-9D03-6F38BBB1D2D9}"/>
              </a:ext>
            </a:extLst>
          </p:cNvPr>
          <p:cNvSpPr/>
          <p:nvPr/>
        </p:nvSpPr>
        <p:spPr>
          <a:xfrm>
            <a:off x="117530" y="5939275"/>
            <a:ext cx="11917181" cy="644577"/>
          </a:xfrm>
          <a:prstGeom prst="roundRect">
            <a:avLst/>
          </a:prstGeom>
          <a:solidFill>
            <a:schemeClr val="accent5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1219200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0"/>
                <a:solidFill>
                  <a:schemeClr val="accent5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Преимущества интерактивных экскурсий</a:t>
            </a:r>
            <a:endParaRPr lang="ru-RU" sz="3600" b="1" u="sng" dirty="0">
              <a:ln w="0"/>
              <a:solidFill>
                <a:schemeClr val="accent5">
                  <a:lumMod val="50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3200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Доступность </a:t>
            </a:r>
          </a:p>
          <a:p>
            <a:pPr>
              <a:buFont typeface="Arial" pitchFamily="34" charset="0"/>
              <a:buChar char="•"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lang="ru-RU" sz="32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Наглядность 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Возможность повторного просмотра  </a:t>
            </a:r>
            <a:endParaRPr lang="ru-RU" sz="32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Наличие интерактивных заданий</a:t>
            </a:r>
          </a:p>
          <a:p>
            <a:pPr>
              <a:buFont typeface="Arial" pitchFamily="34" charset="0"/>
              <a:buChar char="•"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Сочетание различных методических приемов</a:t>
            </a:r>
          </a:p>
          <a:p>
            <a:pPr>
              <a:buFont typeface="Arial" pitchFamily="34" charset="0"/>
              <a:buChar char="•"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Разнообразие видов деятельности </a:t>
            </a:r>
          </a:p>
        </p:txBody>
      </p:sp>
      <p:sp>
        <p:nvSpPr>
          <p:cNvPr id="12" name="Стрелка: вниз 11">
            <a:extLst>
              <a:ext uri="{FF2B5EF4-FFF2-40B4-BE49-F238E27FC236}">
                <a16:creationId xmlns="" xmlns:a16="http://schemas.microsoft.com/office/drawing/2014/main" id="{4F86DEB7-5526-4FE6-917D-564BA12DD400}"/>
              </a:ext>
            </a:extLst>
          </p:cNvPr>
          <p:cNvSpPr/>
          <p:nvPr/>
        </p:nvSpPr>
        <p:spPr>
          <a:xfrm>
            <a:off x="5738191" y="1843791"/>
            <a:ext cx="484632" cy="3085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: вниз 12">
            <a:extLst>
              <a:ext uri="{FF2B5EF4-FFF2-40B4-BE49-F238E27FC236}">
                <a16:creationId xmlns="" xmlns:a16="http://schemas.microsoft.com/office/drawing/2014/main" id="{EE78F253-47A0-477C-828F-1E53E85B30AF}"/>
              </a:ext>
            </a:extLst>
          </p:cNvPr>
          <p:cNvSpPr/>
          <p:nvPr/>
        </p:nvSpPr>
        <p:spPr>
          <a:xfrm>
            <a:off x="5738191" y="2769704"/>
            <a:ext cx="484632" cy="2718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: вниз 13">
            <a:extLst>
              <a:ext uri="{FF2B5EF4-FFF2-40B4-BE49-F238E27FC236}">
                <a16:creationId xmlns="" xmlns:a16="http://schemas.microsoft.com/office/drawing/2014/main" id="{1A925C5A-25CA-46E9-B061-3C3EB2DA25B5}"/>
              </a:ext>
            </a:extLst>
          </p:cNvPr>
          <p:cNvSpPr/>
          <p:nvPr/>
        </p:nvSpPr>
        <p:spPr>
          <a:xfrm>
            <a:off x="5738191" y="3703953"/>
            <a:ext cx="484632" cy="3528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: вниз 14">
            <a:extLst>
              <a:ext uri="{FF2B5EF4-FFF2-40B4-BE49-F238E27FC236}">
                <a16:creationId xmlns="" xmlns:a16="http://schemas.microsoft.com/office/drawing/2014/main" id="{E358396C-3B95-4CB6-B881-D1FD631E48D5}"/>
              </a:ext>
            </a:extLst>
          </p:cNvPr>
          <p:cNvSpPr/>
          <p:nvPr/>
        </p:nvSpPr>
        <p:spPr>
          <a:xfrm>
            <a:off x="5738191" y="4683039"/>
            <a:ext cx="484632" cy="3311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: вниз 15">
            <a:extLst>
              <a:ext uri="{FF2B5EF4-FFF2-40B4-BE49-F238E27FC236}">
                <a16:creationId xmlns="" xmlns:a16="http://schemas.microsoft.com/office/drawing/2014/main" id="{F182F81E-C70D-4ECB-A52B-1E808B8AC395}"/>
              </a:ext>
            </a:extLst>
          </p:cNvPr>
          <p:cNvSpPr/>
          <p:nvPr/>
        </p:nvSpPr>
        <p:spPr>
          <a:xfrm>
            <a:off x="5738191" y="5644713"/>
            <a:ext cx="484632" cy="2945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53341"/>
            <a:ext cx="1219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Этапы проведения виртуальной экскурсии:</a:t>
            </a:r>
          </a:p>
          <a:p>
            <a:pPr algn="ctr"/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Book Antiqua" panose="02040602050305030304" pitchFamily="18" charset="0"/>
            </a:endParaRPr>
          </a:p>
          <a:p>
            <a:pPr algn="ctr"/>
            <a:endParaRPr lang="ru-RU" sz="4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22239" y="2737159"/>
            <a:ext cx="7968342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00518E"/>
                </a:solidFill>
                <a:latin typeface="Arial Narrow" panose="020B0606020202030204" pitchFamily="34" charset="0"/>
              </a:rPr>
              <a:t>п</a:t>
            </a:r>
            <a:r>
              <a:rPr lang="ru-RU" sz="2800" dirty="0" smtClean="0">
                <a:solidFill>
                  <a:srgbClr val="00518E"/>
                </a:solidFill>
                <a:latin typeface="Arial Narrow" panose="020B0606020202030204" pitchFamily="34" charset="0"/>
              </a:rPr>
              <a:t>роведение </a:t>
            </a:r>
            <a:r>
              <a:rPr lang="ru-RU" sz="2800" dirty="0">
                <a:solidFill>
                  <a:srgbClr val="00518E"/>
                </a:solidFill>
                <a:latin typeface="Arial Narrow" panose="020B0606020202030204" pitchFamily="34" charset="0"/>
              </a:rPr>
              <a:t>виртуальной </a:t>
            </a:r>
            <a:r>
              <a:rPr lang="ru-RU" sz="2800" dirty="0" smtClean="0">
                <a:solidFill>
                  <a:srgbClr val="00518E"/>
                </a:solidFill>
                <a:latin typeface="Arial Narrow" panose="020B0606020202030204" pitchFamily="34" charset="0"/>
              </a:rPr>
              <a:t>экскурсии</a:t>
            </a:r>
            <a:endParaRPr lang="ru-RU" sz="2800" dirty="0">
              <a:solidFill>
                <a:srgbClr val="00518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68775" y="1347236"/>
            <a:ext cx="8498112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bg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00518E"/>
                </a:solidFill>
                <a:latin typeface="Arial Narrow" panose="020B0606020202030204" pitchFamily="34" charset="0"/>
              </a:rPr>
              <a:t>п</a:t>
            </a:r>
            <a:r>
              <a:rPr lang="ru-RU" sz="2800" dirty="0" smtClean="0">
                <a:solidFill>
                  <a:srgbClr val="00518E"/>
                </a:solidFill>
                <a:latin typeface="Arial Narrow" panose="020B0606020202030204" pitchFamily="34" charset="0"/>
              </a:rPr>
              <a:t>огружение </a:t>
            </a:r>
            <a:r>
              <a:rPr lang="ru-RU" sz="2800" dirty="0">
                <a:solidFill>
                  <a:srgbClr val="00518E"/>
                </a:solidFill>
                <a:latin typeface="Arial Narrow" panose="020B0606020202030204" pitchFamily="34" charset="0"/>
              </a:rPr>
              <a:t>ребенка в сюжет организованной образовательной </a:t>
            </a:r>
            <a:r>
              <a:rPr lang="ru-RU" sz="2800" dirty="0" smtClean="0">
                <a:solidFill>
                  <a:srgbClr val="00518E"/>
                </a:solidFill>
                <a:latin typeface="Arial Narrow" panose="020B0606020202030204" pitchFamily="34" charset="0"/>
              </a:rPr>
              <a:t>деятельности</a:t>
            </a:r>
            <a:endParaRPr lang="ru-RU" sz="2800" dirty="0">
              <a:solidFill>
                <a:srgbClr val="00518E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36740" y="4176149"/>
            <a:ext cx="7663543" cy="9834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00518E"/>
                </a:solidFill>
                <a:latin typeface="Arial Narrow" panose="020B0606020202030204" pitchFamily="34" charset="0"/>
              </a:rPr>
              <a:t>п</a:t>
            </a:r>
            <a:r>
              <a:rPr lang="ru-RU" sz="2800" dirty="0" smtClean="0">
                <a:solidFill>
                  <a:srgbClr val="00518E"/>
                </a:solidFill>
                <a:latin typeface="Arial Narrow" panose="020B0606020202030204" pitchFamily="34" charset="0"/>
              </a:rPr>
              <a:t>овторный </a:t>
            </a:r>
            <a:r>
              <a:rPr lang="ru-RU" sz="2800" dirty="0">
                <a:solidFill>
                  <a:srgbClr val="00518E"/>
                </a:solidFill>
                <a:latin typeface="Arial Narrow" panose="020B0606020202030204" pitchFamily="34" charset="0"/>
              </a:rPr>
              <a:t>просмотр частей экскурсии, по желанию и интересам </a:t>
            </a:r>
            <a:r>
              <a:rPr lang="ru-RU" sz="2800" dirty="0" smtClean="0">
                <a:solidFill>
                  <a:srgbClr val="00518E"/>
                </a:solidFill>
                <a:latin typeface="Arial Narrow" panose="020B0606020202030204" pitchFamily="34" charset="0"/>
              </a:rPr>
              <a:t>детей</a:t>
            </a:r>
            <a:endParaRPr lang="ru-RU" sz="2800" dirty="0">
              <a:solidFill>
                <a:srgbClr val="00518E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71259" y="5635677"/>
            <a:ext cx="7910285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rgbClr val="00518E"/>
                </a:solidFill>
                <a:latin typeface="Arial Narrow" panose="020B0606020202030204" pitchFamily="34" charset="0"/>
              </a:rPr>
              <a:t>з</a:t>
            </a:r>
            <a:r>
              <a:rPr lang="ru-RU" sz="2800" dirty="0" smtClean="0">
                <a:solidFill>
                  <a:srgbClr val="00518E"/>
                </a:solidFill>
                <a:latin typeface="Arial Narrow" panose="020B0606020202030204" pitchFamily="34" charset="0"/>
              </a:rPr>
              <a:t>авершение </a:t>
            </a:r>
            <a:r>
              <a:rPr lang="ru-RU" sz="2800" dirty="0">
                <a:solidFill>
                  <a:srgbClr val="00518E"/>
                </a:solidFill>
                <a:latin typeface="Arial Narrow" panose="020B0606020202030204" pitchFamily="34" charset="0"/>
              </a:rPr>
              <a:t>виртуальной экскурсии, рефлексия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7109098" y="2261635"/>
            <a:ext cx="477651" cy="475524"/>
          </a:xfrm>
          <a:prstGeom prst="downArrow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9200392" y="5185345"/>
            <a:ext cx="490189" cy="450346"/>
          </a:xfrm>
          <a:prstGeom prst="downArrow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: вниз 10">
            <a:extLst>
              <a:ext uri="{FF2B5EF4-FFF2-40B4-BE49-F238E27FC236}">
                <a16:creationId xmlns="" xmlns:a16="http://schemas.microsoft.com/office/drawing/2014/main" id="{68771B6B-E939-4277-AE1A-E4680AF82ED9}"/>
              </a:ext>
            </a:extLst>
          </p:cNvPr>
          <p:cNvSpPr/>
          <p:nvPr/>
        </p:nvSpPr>
        <p:spPr>
          <a:xfrm>
            <a:off x="8309112" y="3700067"/>
            <a:ext cx="484632" cy="450332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CF478F2F-9588-4594-96C3-D0F7850978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56" y="3366644"/>
            <a:ext cx="1962150" cy="33337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0024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E6A60D0F-E682-4059-90AB-EEACA988C0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71319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2E328113-07D9-4BAC-8BEF-5DB64A3CB0D6}"/>
              </a:ext>
            </a:extLst>
          </p:cNvPr>
          <p:cNvSpPr/>
          <p:nvPr/>
        </p:nvSpPr>
        <p:spPr>
          <a:xfrm>
            <a:off x="265043" y="134522"/>
            <a:ext cx="11661914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sz="2800" u="sng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>
              <a:spcAft>
                <a:spcPts val="0"/>
              </a:spcAft>
            </a:pP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2522" y="-800353"/>
            <a:ext cx="121919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>
              <a:ln>
                <a:solidFill>
                  <a:srgbClr val="78BFDD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ru-RU" i="1" dirty="0">
              <a:ln>
                <a:solidFill>
                  <a:srgbClr val="78BFDD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endParaRPr lang="ru-RU" sz="3600" dirty="0">
              <a:ln w="0">
                <a:solidFill>
                  <a:srgbClr val="78BFDD"/>
                </a:solidFill>
              </a:ln>
              <a:solidFill>
                <a:srgbClr val="0070C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ln w="0">
                  <a:solidFill>
                    <a:srgbClr val="78BFDD"/>
                  </a:solidFill>
                </a:ln>
                <a:solidFill>
                  <a:srgbClr val="000099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для организации и проведения виртуальной экскурсии</a:t>
            </a:r>
            <a:r>
              <a:rPr lang="ru-RU" sz="3600" b="1" u="sng" dirty="0">
                <a:ln w="0">
                  <a:solidFill>
                    <a:srgbClr val="78BFDD"/>
                  </a:solidFill>
                </a:ln>
                <a:solidFill>
                  <a:srgbClr val="000099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62609" y="1773424"/>
            <a:ext cx="104953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BA147B24-9673-4198-B0E2-856C0B5AEA7D}"/>
              </a:ext>
            </a:extLst>
          </p:cNvPr>
          <p:cNvSpPr txBox="1"/>
          <p:nvPr/>
        </p:nvSpPr>
        <p:spPr>
          <a:xfrm>
            <a:off x="5705061" y="3226904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3" name="Свиток: горизонтальный 22">
            <a:extLst>
              <a:ext uri="{FF2B5EF4-FFF2-40B4-BE49-F238E27FC236}">
                <a16:creationId xmlns="" xmlns:a16="http://schemas.microsoft.com/office/drawing/2014/main" id="{98802D36-3F8D-452D-94F5-F95F3D0BF863}"/>
              </a:ext>
            </a:extLst>
          </p:cNvPr>
          <p:cNvSpPr/>
          <p:nvPr/>
        </p:nvSpPr>
        <p:spPr>
          <a:xfrm>
            <a:off x="331304" y="987979"/>
            <a:ext cx="11529392" cy="5931631"/>
          </a:xfrm>
          <a:prstGeom prst="horizontalScroll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Определение цели и задач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экскурсии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Выбор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темы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Отбор литературы и составление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библиографии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Изучение экскурсионного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объекта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Определение техники ведения виртуальной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экскурсии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Составление маршрута экскурсии на основе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видеоряда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Сканирование фотографий или других иллюстраций необходимых для     представления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Подготовка текста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экскурсии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Показ экскурсии</a:t>
            </a:r>
          </a:p>
        </p:txBody>
      </p:sp>
    </p:spTree>
    <p:extLst>
      <p:ext uri="{BB962C8B-B14F-4D97-AF65-F5344CB8AC3E}">
        <p14:creationId xmlns="" xmlns:p14="http://schemas.microsoft.com/office/powerpoint/2010/main" val="44671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DD1104F7-9835-41D4-B6CA-D1EC598A45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58C01394-9679-4FD9-9FC8-38E9C744820C}"/>
              </a:ext>
            </a:extLst>
          </p:cNvPr>
          <p:cNvSpPr/>
          <p:nvPr/>
        </p:nvSpPr>
        <p:spPr>
          <a:xfrm>
            <a:off x="609599" y="727718"/>
            <a:ext cx="106282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70510" algn="l"/>
              </a:tabLst>
            </a:pPr>
            <a:endParaRPr lang="ru-RU" sz="2800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270510" algn="l"/>
              </a:tabLst>
            </a:pP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>
              <a:tabLst>
                <a:tab pos="270510" algn="l"/>
              </a:tabLst>
            </a:pPr>
            <a:r>
              <a:rPr lang="ru-RU" sz="280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CB9830D8-C6EB-4E80-928D-6C132030DCC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991" t="3755" r="19256" b="29275"/>
          <a:stretch/>
        </p:blipFill>
        <p:spPr>
          <a:xfrm>
            <a:off x="7617854" y="831404"/>
            <a:ext cx="4043698" cy="32365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Стрелка: пятиугольник 8">
            <a:extLst>
              <a:ext uri="{FF2B5EF4-FFF2-40B4-BE49-F238E27FC236}">
                <a16:creationId xmlns="" xmlns:a16="http://schemas.microsoft.com/office/drawing/2014/main" id="{37738FD8-707E-4001-A345-206B2030BE11}"/>
              </a:ext>
            </a:extLst>
          </p:cNvPr>
          <p:cNvSpPr/>
          <p:nvPr/>
        </p:nvSpPr>
        <p:spPr>
          <a:xfrm>
            <a:off x="456669" y="362218"/>
            <a:ext cx="5102302" cy="1165207"/>
          </a:xfrm>
          <a:prstGeom prst="homePlat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Текст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краткий</a:t>
            </a:r>
          </a:p>
          <a:p>
            <a:endParaRPr lang="ru-RU" dirty="0"/>
          </a:p>
        </p:txBody>
      </p:sp>
      <p:sp>
        <p:nvSpPr>
          <p:cNvPr id="11" name="Стрелка: пятиугольник 10">
            <a:extLst>
              <a:ext uri="{FF2B5EF4-FFF2-40B4-BE49-F238E27FC236}">
                <a16:creationId xmlns="" xmlns:a16="http://schemas.microsoft.com/office/drawing/2014/main" id="{2783A344-1B2F-4362-A69A-EF9AA0DB0C3E}"/>
              </a:ext>
            </a:extLst>
          </p:cNvPr>
          <p:cNvSpPr/>
          <p:nvPr/>
        </p:nvSpPr>
        <p:spPr>
          <a:xfrm>
            <a:off x="456668" y="1889643"/>
            <a:ext cx="5958645" cy="1282912"/>
          </a:xfrm>
          <a:prstGeom prst="homePlat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Язык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литературный</a:t>
            </a:r>
          </a:p>
          <a:p>
            <a:pPr algn="ctr"/>
            <a:endParaRPr lang="ru-RU" dirty="0"/>
          </a:p>
        </p:txBody>
      </p:sp>
      <p:sp>
        <p:nvSpPr>
          <p:cNvPr id="12" name="Стрелка: пятиугольник 11">
            <a:extLst>
              <a:ext uri="{FF2B5EF4-FFF2-40B4-BE49-F238E27FC236}">
                <a16:creationId xmlns="" xmlns:a16="http://schemas.microsoft.com/office/drawing/2014/main" id="{59F41F24-1EA7-4C33-BB12-B0730339C8B7}"/>
              </a:ext>
            </a:extLst>
          </p:cNvPr>
          <p:cNvSpPr/>
          <p:nvPr/>
        </p:nvSpPr>
        <p:spPr>
          <a:xfrm>
            <a:off x="456668" y="3461011"/>
            <a:ext cx="6916589" cy="1251988"/>
          </a:xfrm>
          <a:prstGeom prst="homePlat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Формулировки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четкие</a:t>
            </a:r>
          </a:p>
          <a:p>
            <a:r>
              <a:rPr lang="ru-RU" dirty="0"/>
              <a:t> </a:t>
            </a:r>
          </a:p>
        </p:txBody>
      </p:sp>
      <p:sp>
        <p:nvSpPr>
          <p:cNvPr id="13" name="Стрелка: пятиугольник 12">
            <a:extLst>
              <a:ext uri="{FF2B5EF4-FFF2-40B4-BE49-F238E27FC236}">
                <a16:creationId xmlns="" xmlns:a16="http://schemas.microsoft.com/office/drawing/2014/main" id="{A656190D-71BC-4772-AF23-DD80670CB052}"/>
              </a:ext>
            </a:extLst>
          </p:cNvPr>
          <p:cNvSpPr/>
          <p:nvPr/>
        </p:nvSpPr>
        <p:spPr>
          <a:xfrm>
            <a:off x="456669" y="5001454"/>
            <a:ext cx="8150302" cy="1384995"/>
          </a:xfrm>
          <a:prstGeom prst="homePlat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tabLst>
                <a:tab pos="270510" algn="l"/>
              </a:tabLst>
            </a:pPr>
            <a:r>
              <a:rPr lang="ru-RU" sz="3600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Фактический материал</a:t>
            </a:r>
          </a:p>
          <a:p>
            <a:pPr lvl="0">
              <a:tabLst>
                <a:tab pos="270510" algn="l"/>
              </a:tabLst>
            </a:pP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 необходимом количестве</a:t>
            </a:r>
          </a:p>
          <a:p>
            <a:endParaRPr lang="ru-RU" dirty="0"/>
          </a:p>
        </p:txBody>
      </p:sp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5062699C-5C66-43DF-B302-334B24B2C4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446867">
            <a:off x="9851207" y="1116787"/>
            <a:ext cx="1744875" cy="12203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6120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8CDBB41-9071-446E-8F41-D8DEBA20E6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="" xmlns:a16="http://schemas.microsoft.com/office/drawing/2014/main" id="{EA26875F-0724-4F24-9AC9-07544F6EAE03}"/>
              </a:ext>
            </a:extLst>
          </p:cNvPr>
          <p:cNvSpPr/>
          <p:nvPr/>
        </p:nvSpPr>
        <p:spPr>
          <a:xfrm>
            <a:off x="561703" y="1166191"/>
            <a:ext cx="11068593" cy="1351721"/>
          </a:xfrm>
          <a:prstGeom prst="round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="" xmlns:a16="http://schemas.microsoft.com/office/drawing/2014/main" id="{2935E9B2-BAE8-4A35-A3BF-0D7BBC897A7A}"/>
              </a:ext>
            </a:extLst>
          </p:cNvPr>
          <p:cNvSpPr/>
          <p:nvPr/>
        </p:nvSpPr>
        <p:spPr>
          <a:xfrm>
            <a:off x="561704" y="2875720"/>
            <a:ext cx="11103428" cy="1351721"/>
          </a:xfrm>
          <a:prstGeom prst="round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="" xmlns:a16="http://schemas.microsoft.com/office/drawing/2014/main" id="{6E82C6CB-E34B-4828-8803-08C9520969F1}"/>
              </a:ext>
            </a:extLst>
          </p:cNvPr>
          <p:cNvSpPr/>
          <p:nvPr/>
        </p:nvSpPr>
        <p:spPr>
          <a:xfrm>
            <a:off x="561703" y="4340089"/>
            <a:ext cx="11103428" cy="2242970"/>
          </a:xfrm>
          <a:prstGeom prst="round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61703" y="441861"/>
            <a:ext cx="1110342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n w="0"/>
                <a:solidFill>
                  <a:srgbClr val="000099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Формы проведения виртуальных экскурсий</a:t>
            </a:r>
            <a:r>
              <a:rPr lang="ru-RU" sz="4000" u="sng" dirty="0">
                <a:ln w="0"/>
                <a:solidFill>
                  <a:schemeClr val="accent5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3600" dirty="0"/>
              <a:t> </a:t>
            </a:r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Мультимедийные презентации с помощью программы </a:t>
            </a:r>
            <a:r>
              <a:rPr lang="ru-RU" sz="2400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PowerPoint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(«Живопись русских художников», «Народные игрушки», «Что нужно строителю (стоматологу, окулисту, повару)», «История часов», «Дорожная азбука» и т. д.)</a:t>
            </a:r>
          </a:p>
          <a:p>
            <a:endParaRPr lang="ru-RU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Видеоэкскурсии</a:t>
            </a:r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(Экскурсии «Космодром», «Подводный мир», «Антарктида», «Шоколадная фабрика», «Где делают бумагу?», «Как создается книга, газета», «Можно ли жить в пустыне?», «Что внутри вулкана?», «Русский музей» и т .д.)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Интерактивное общение с помощью программы </a:t>
            </a:r>
            <a:r>
              <a:rPr lang="ru-RU" sz="2400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Skype</a:t>
            </a:r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расширить возможности по разработке и внедрению цикла мероприятий, способствующих обогащению игровой деятельности старших дошкольников в процессе знакомства с профессиями. У детей появляется возможность осуществить виртуальную экскурсию на рабочее место своих родителей (проект «Я у мамы (папы) на работе»)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AAEB719B-6A5C-456A-BED7-6C81B5FD3C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46244" y="0"/>
            <a:ext cx="112457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>
                <a:ln w="18415" cmpd="sng">
                  <a:solidFill>
                    <a:srgbClr val="000099"/>
                  </a:solidFill>
                  <a:prstDash val="solid"/>
                </a:ln>
                <a:solidFill>
                  <a:srgbClr val="000099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Локальная модель педагогического взаимодействия специалистов ДОУ, социум  </a:t>
            </a: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96543" y="2650291"/>
            <a:ext cx="3439236" cy="2190466"/>
          </a:xfrm>
          <a:prstGeom prst="flowChartAlternateProcess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Виртуальные экскурсии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Художественно-продуктивная деятельность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730387" y="5155275"/>
            <a:ext cx="3302758" cy="1337481"/>
          </a:xfrm>
          <a:prstGeom prst="round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Тестирование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Коррекционная работа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867364" y="2513109"/>
            <a:ext cx="2986585" cy="2190466"/>
          </a:xfrm>
          <a:prstGeom prst="round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</a:p>
          <a:p>
            <a:pPr algn="ctr">
              <a:buFont typeface="Wingdings" pitchFamily="2" charset="2"/>
              <a:buChar char="§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Виртуальные экскурсии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Семинар-практикум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Памятки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 ДОУ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Конкурсы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Дни открытых дверей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Всеобуч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97544" y="5224525"/>
            <a:ext cx="3207223" cy="1268231"/>
          </a:xfrm>
          <a:prstGeom prst="round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ДДТ: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Дни открытых дверей 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4326418" y="1185366"/>
            <a:ext cx="3927145" cy="1292936"/>
          </a:xfrm>
          <a:prstGeom prst="flowChartAlternateProcess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Виртуальные экскурсии</a:t>
            </a:r>
          </a:p>
          <a:p>
            <a:pPr marL="285750" indent="-285750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7637096" y="3612642"/>
            <a:ext cx="968990" cy="279664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 rot="10800000">
            <a:off x="4101001" y="3612642"/>
            <a:ext cx="968990" cy="279664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 вправо 12"/>
          <p:cNvSpPr/>
          <p:nvPr/>
        </p:nvSpPr>
        <p:spPr>
          <a:xfrm rot="16200000">
            <a:off x="5780413" y="2790950"/>
            <a:ext cx="968990" cy="279664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7866468">
            <a:off x="4744177" y="4960037"/>
            <a:ext cx="968990" cy="279664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 rot="2366484">
            <a:off x="6782895" y="4863115"/>
            <a:ext cx="968990" cy="279664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4631443" y="2862070"/>
            <a:ext cx="3266931" cy="2168567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</a:t>
            </a:r>
          </a:p>
        </p:txBody>
      </p:sp>
    </p:spTree>
    <p:extLst>
      <p:ext uri="{BB962C8B-B14F-4D97-AF65-F5344CB8AC3E}">
        <p14:creationId xmlns="" xmlns:p14="http://schemas.microsoft.com/office/powerpoint/2010/main" val="22129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849</TotalTime>
  <Words>318</Words>
  <Application>Microsoft Office PowerPoint</Application>
  <PresentationFormat>Произвольный</PresentationFormat>
  <Paragraphs>113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Муниципальное бюджетное дошкольное образовательное  учреждение детский сад общеразвивающего вида  (художественно-эстетического приоритетного направления развития  воспитанников)  второй категории   №6 «Сказка» г. Белая Калитва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 учреждение детский сад общеразвивающего вида  (художественно-эстетического приоритетного направления развития  воспитанников) второй категории   №6 «Сказка» г. Белая Калитва</dc:title>
  <dc:creator>иИ</dc:creator>
  <cp:lastModifiedBy>User</cp:lastModifiedBy>
  <cp:revision>99</cp:revision>
  <dcterms:created xsi:type="dcterms:W3CDTF">2019-09-09T11:37:59Z</dcterms:created>
  <dcterms:modified xsi:type="dcterms:W3CDTF">2019-10-07T10:21:40Z</dcterms:modified>
</cp:coreProperties>
</file>