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6" r:id="rId4"/>
    <p:sldId id="275" r:id="rId5"/>
    <p:sldId id="278" r:id="rId6"/>
    <p:sldId id="279" r:id="rId7"/>
    <p:sldId id="280" r:id="rId8"/>
    <p:sldId id="258" r:id="rId9"/>
    <p:sldId id="287" r:id="rId10"/>
    <p:sldId id="286" r:id="rId11"/>
    <p:sldId id="260" r:id="rId12"/>
    <p:sldId id="271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62" r:id="rId21"/>
    <p:sldId id="281" r:id="rId22"/>
    <p:sldId id="282" r:id="rId23"/>
    <p:sldId id="283" r:id="rId24"/>
    <p:sldId id="284" r:id="rId25"/>
    <p:sldId id="285" r:id="rId2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D99"/>
    <a:srgbClr val="152089"/>
    <a:srgbClr val="1A4C88"/>
    <a:srgbClr val="2312A2"/>
    <a:srgbClr val="133B8B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9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Прямоугольник 5"/>
          <p:cNvSpPr/>
          <p:nvPr/>
        </p:nvSpPr>
        <p:spPr>
          <a:xfrm>
            <a:off x="1071546" y="785787"/>
            <a:ext cx="53578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Юнармейский отряд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Патриот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образовался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апреля 2017 года.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Отряд состоит из 15 юнармейцев. Основные направления работы: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«Помним, гордимся, наследуем»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«Могилы и памятники»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Операция «Забота»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«Сильные, ловкие, смелые» 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42" y="2928926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Девиз  отряда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Всегда идём только вперёд,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Ведь мы команда – «Патриот»!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Ловкие и смелые, Всё для победы сделаем!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42" y="3971836"/>
            <a:ext cx="21431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«ПАТРИОТ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 - Простые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- Активные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 - Творческие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 - Ребята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– Интересные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- Откровенные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 - Талантливы</a:t>
            </a:r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14500" y="6372493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юнармейского отделения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Picture 2" descr="C:\Users\PAVEL\Downloads\IMG_20190128_200417_7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84" y="285720"/>
            <a:ext cx="5429288" cy="385765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857233" y="4214810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Посещения отрядом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юнармя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«ПАТРОИТ» музей Нижнекамского управления внутренних дел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PAVEL\Downloads\IMG_20190128_200417_74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90" y="5000628"/>
            <a:ext cx="3471861" cy="2543167"/>
          </a:xfrm>
          <a:prstGeom prst="rect">
            <a:avLst/>
          </a:prstGeom>
          <a:noFill/>
        </p:spPr>
      </p:pic>
      <p:pic>
        <p:nvPicPr>
          <p:cNvPr id="4100" name="Picture 4" descr="C:\Users\PAVEL\Downloads\IMG_20190128_200417_7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8" y="6500826"/>
            <a:ext cx="3543299" cy="2328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2264258" y="500034"/>
            <a:ext cx="3236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 «Чистый двор»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80" y="4500562"/>
            <a:ext cx="6000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Солдат, спасу я тебя не раз Хоть на пожаре, хоть на войне. Я – твой любимый противогаз,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Доверь дыханье сегодня мне!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C:\Users\PAVEL\Downloads\20190123_1036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6" y="5572132"/>
            <a:ext cx="3132247" cy="3214710"/>
          </a:xfrm>
          <a:prstGeom prst="rect">
            <a:avLst/>
          </a:prstGeom>
          <a:noFill/>
        </p:spPr>
      </p:pic>
      <p:pic>
        <p:nvPicPr>
          <p:cNvPr id="13" name="Picture 5" descr="C:\Users\PAVEL\Downloads\20190123_1138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90" y="5643570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357289"/>
            <a:ext cx="6172200" cy="681092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Отряд профилактики правонарушений «ФОРПОСТ» </a:t>
            </a:r>
          </a:p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Молодежь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XXI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 века – это будущее страны</a:t>
            </a:r>
          </a:p>
          <a:p>
            <a:pPr algn="ctr">
              <a:buNone/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</a:rPr>
              <a:t>фото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8" y="642910"/>
            <a:ext cx="6215106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Цели и задачи отряда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Ранняя профилактика правонарушений и помощь проблемным студентам. Воспитание духовно, морального, физически и интеллектуально развитой личности с активной гражданской позицией.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Воспитание культуры истинного гражданства России и Республики Татарстан;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Развитие правовой грамотности подростков, воспитание уважения к Закону, развитие социальной ответственности;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Формирование у подростков самосознания и ценностного отношения к жизни;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Формирование общечеловеческих норм культуры и культуры общения;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Физическое развитие и оздоровление подрастающего поколения;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Воспитание личности, способной принимать решение, наиболее оптимальные в условиях экстремальной ситуации.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 Участие в организации внеурочных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мероприятий по профилактике наркомании, алкоголизма и табак курения.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Помощь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самоуправлению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колледжа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8" y="7072329"/>
            <a:ext cx="635798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организация профилактики правонарушений;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добровольного участия молодых граждан в охране общественного порядка;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общественного мнения о значимости молодых формирований по охране общественного порядка.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4290" y="411480"/>
            <a:ext cx="6429420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Структура и руководящие органы.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Органы управления отряда «ПАТРИОТ»: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- командир;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- заместитель командира.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Общее руководство за деятельностью осуществляет руководитель отряда.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штаб отряда входят: </a:t>
            </a:r>
            <a:b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командир отряда;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заместитель отрада.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Командир отряда: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руководит работой отряда и личным составом отряда;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организует работу по реализации планов деятельности отряда согласованных с руководителем 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несёт ответственность за работу отряда;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командир отряда назначается и освобождается общим собранием отряда по согласованию с руководителем отряда.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Заместитель командира отряда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руководит работой отдельных групп: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занимается планированием работы;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заместитель командира отряда назначается и освобождается общим собранием отряда по согласованию с руководителем отряда.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0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285728" y="571472"/>
            <a:ext cx="62151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5745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Права и обязанности членов отряда.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lang="ru-RU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Член отряда обязан:</a:t>
            </a:r>
            <a:br>
              <a:rPr lang="ru-RU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- активно участвовать в деятельности отряда по            подержанию внутреннего порядка;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 общении со сверстниками проявлять корректность и выдержку;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является примером в учебе, быту, повышать свои правовые знания, специальную и физическую подготовку, изучать методы борьбы с правонарушителями;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-оказать помощь, в том числе и первую медицинскую помощь, гражданам пострадавшим от несчастных случаев;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посещать тренировки и занятия.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8" y="4000496"/>
            <a:ext cx="65722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Член отряда имеет право:</a:t>
            </a:r>
            <a:b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требовать от учащихся соблюдения установленного внутреннего порядка учебного заведения и прекращения нарушения общественного порядка.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составить протокол  в штаб отряда в случае нарушения внутреннего распорядка.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вступить в отряд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Написав заявление  можно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вступить в отряд профилактики правонарушения, не состоявшиеся на учете ПДН, КДН.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Меры морального и материального стимулирования.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К члену отряда за активную работу могут быть применены следующие меры поощрения: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объявление благодарности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награждение  грамотой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награждение ценным подарком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1214422" y="428596"/>
            <a:ext cx="5357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числу отряда могут быть применены следующие меры взыскания: 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-замечание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отстранение из отряда на некоторое время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исключение из отряда</a:t>
            </a: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604" y="1785918"/>
            <a:ext cx="6429396" cy="716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формы и методы совместной деятельности.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Для достижения поставленных целей и задач предусматривается набор основных форм и методов совместной деятельности.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Формы: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теоретические занятия 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–практические занятия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лекции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-экскурсии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-дискуссии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-беседы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-выставки творческих работ на какую либо –тему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-викторины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-тестовые занятия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Методы: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-объяснительные, информационно-сообщающие, иллюстративный -проблемный 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-убеждение, упражнение, личный пример.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: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улучшение знаний;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соблюдение установленного распорядка учебного заведения;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прекращения нарушений общественного порядка;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574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прекращение нарушений внутреннего распорядка или причинение имущественного  или иного ущерба физическому или юридическому лицу;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0"/>
            <a:ext cx="6858000" cy="9144000"/>
            <a:chOff x="-142852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-142852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357158"/>
            <a:ext cx="6858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План работы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отряда профилактики  правонарушений «ПАТРИОТ»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2018-2019 учебный год.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8" y="1246904"/>
          <a:ext cx="6500858" cy="7089894"/>
        </p:xfrm>
        <a:graphic>
          <a:graphicData uri="http://schemas.openxmlformats.org/drawingml/2006/table">
            <a:tbl>
              <a:tblPr/>
              <a:tblGrid>
                <a:gridCol w="214314"/>
                <a:gridCol w="2714644"/>
                <a:gridCol w="1000132"/>
                <a:gridCol w="2571768"/>
              </a:tblGrid>
              <a:tr h="2623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Наши дела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Срок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Ответственный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отряда профилактики  правонарушений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Заместитель директора по воспитательной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Топаева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Л.Н.,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Заседание  отряда (знакомство с обязанностями, планирование работы) 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Организационное собрание членов отряда правопорядка, распределение обязанностей. Планирование работы.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отряд правопорядка,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секторы правопорядка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3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Обновление  стенда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колледжа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«Уголок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права»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Сентябрь 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Ознакомление  с внутренними правилами 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колледжа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Заместитель директора по воспитательной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работе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Топаева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Л.Н.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отряда.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Беседа с учащимися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нач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 классов «Права 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обязанности студентов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колледжа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Сентябрь 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дежурства на этажах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Заместитель директора по воспитательной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работе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Топаева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Л.Н.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Р.Т..,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отряда.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Вовлечение учащихся в кружки и секции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Сентябрь,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(в течение года)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сектора правопорядка, спортивные сектора, классные руководители 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Заседание старост классов и секторов правопорядка по поведению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студентов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перемене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Заместитель директора по воспитательной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работе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Топаева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Л.Н.,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 Р.Т.,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отряда.</a:t>
                      </a:r>
                    </a:p>
                  </a:txBody>
                  <a:tcPr marL="25516" marR="25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42900" y="1214412"/>
          <a:ext cx="6172200" cy="6187367"/>
        </p:xfrm>
        <a:graphic>
          <a:graphicData uri="http://schemas.openxmlformats.org/drawingml/2006/table">
            <a:tbl>
              <a:tblPr/>
              <a:tblGrid>
                <a:gridCol w="2420840"/>
                <a:gridCol w="997890"/>
                <a:gridCol w="2753470"/>
              </a:tblGrid>
              <a:tr h="515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Контроль за дежурством на этажах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течении года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руководитель отряда Курбанов Д.Н.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Рейд   по внешнему виду учащихся.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Ежемесячно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Проверка поведения учащихся в гимназии.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течении года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министерство правопорядка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0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Тематические классные часы: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«Урок гражданина», «Законы об ответственности несовершеннолетних»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течении года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Заместитель директора по воспитательной работе Яковлева Р.Т., руководитель отряда Курбанов Д.Н., педагог – психолог Нагуманова Л.Ф.,отряд правопорядка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Участие в акции «Поздравь ветерана»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Отряд профилактики, сектора правопорядка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4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Контроль за выполнением обязанностей дежурного класса по гимназии.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руководители,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6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Дежурство во время праздника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«Осенний бал»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«Моё и наше» рейд по проверке сохранности имущества гимназии.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Совет отряда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члены отряда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4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Беседа с учащимися отстающими по учебе (совместно с министерством образования)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Детская организация «УСЕШ» 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298" marR="602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" name="Группа 8"/>
          <p:cNvGrpSpPr/>
          <p:nvPr/>
        </p:nvGrpSpPr>
        <p:grpSpPr>
          <a:xfrm>
            <a:off x="0" y="0"/>
            <a:ext cx="6858000" cy="9144000"/>
            <a:chOff x="-142852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-142852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9" y="428595"/>
          <a:ext cx="6429421" cy="8386701"/>
        </p:xfrm>
        <a:graphic>
          <a:graphicData uri="http://schemas.openxmlformats.org/drawingml/2006/table">
            <a:tbl>
              <a:tblPr/>
              <a:tblGrid>
                <a:gridCol w="331532"/>
                <a:gridCol w="2391694"/>
                <a:gridCol w="1120450"/>
                <a:gridCol w="2585745"/>
              </a:tblGrid>
              <a:tr h="1011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Контроль за дежурством на этажах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течении года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отряда Яковлева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Р.Т.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Рейд   по внешнему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виду студентов.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Ежемесячно 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Проверка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поведениястудентов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течении года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министерство правопорядка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Тематические классные часы: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«Урок гражданина», «Законы об ответственности несовершеннолетних» 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течении года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Заместитель директора по воспитательной работе Яковлева Р.Т., руководитель отряда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Яковлева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Р.Т.,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педагог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психолог, отряд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правопорядка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 в акции «Поздравь ветерана»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Отряд профилактики, сектора правопорядка 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Контроль за выполнением обязанностей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дежурной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группы в колледже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Дежурство во время праздника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«Посвящение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в первокурсники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«Моё и наше» рейд по проверке сохранности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имущества колледжа.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Совет отряда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члены отряда</a:t>
                      </a: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7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189" marR="391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Месячник профилактики правонарушений</a:t>
                      </a:r>
                      <a:r>
                        <a:rPr lang="ru-RU" sz="14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антинаркотический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Социальный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педагог,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отряд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правопорядка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592825" y="2133599"/>
          <a:ext cx="5672350" cy="6034091"/>
        </p:xfrm>
        <a:graphic>
          <a:graphicData uri="http://schemas.openxmlformats.org/drawingml/2006/table">
            <a:tbl>
              <a:tblPr/>
              <a:tblGrid>
                <a:gridCol w="292495"/>
                <a:gridCol w="2110069"/>
                <a:gridCol w="869787"/>
                <a:gridCol w="2399999"/>
              </a:tblGrid>
              <a:tr h="8620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Лекции по вопросам профилактики наркомании, алкоголизма, ВИЧ-инфекции и т.д. (выступление мед. сестры, психолога)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Педагог – психолог Нагуманова Л.Ф., мед. сестра, отряд правопорядка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Вовлечение учащихся к участию в спортивных мероприятиях и в мероприятиях гимназии.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 течение года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 педагог – организатор Ирназарова Л.Р.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Заседание Совета</a:t>
                      </a:r>
                      <a:r>
                        <a:rPr lang="ru-RU" sz="1100" u="words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отряда.  Результаты рейда. График дежурства по гимназии на время проведения новогодних праздников.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Дежурство во время новогоднего праздника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педагог – организатор Ирназарова Л.Р.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Планирование работы на зимние каникулы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Заместитель директора по воспитательной работе Яковлева Р.Т., отряд правопорядка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6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классных часов «Поведение в гимназии и в классе»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(4 классы)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Январь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Контроль  за дежурством на этажах и в столовой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 течение года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министерство правопорядка, классные руководители, ответственный дежурный по графику. 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Учет пропуска без уважительных причин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староста класса,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Дежурство на празднике посвященный ко Дню Защитника Отечества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педагог – организатор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Ирназарова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Л.Р.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415" marR="554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" name="Группа 8"/>
          <p:cNvGrpSpPr/>
          <p:nvPr/>
        </p:nvGrpSpPr>
        <p:grpSpPr>
          <a:xfrm>
            <a:off x="0" y="0"/>
            <a:ext cx="6858000" cy="9144000"/>
            <a:chOff x="-142852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-142852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290" y="285721"/>
          <a:ext cx="6429420" cy="8715433"/>
        </p:xfrm>
        <a:graphic>
          <a:graphicData uri="http://schemas.openxmlformats.org/drawingml/2006/table">
            <a:tbl>
              <a:tblPr/>
              <a:tblGrid>
                <a:gridCol w="331533"/>
                <a:gridCol w="2391693"/>
                <a:gridCol w="985874"/>
                <a:gridCol w="2720320"/>
              </a:tblGrid>
              <a:tr h="1081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Лекции по вопросам профилактики наркомании, алкоголизма, ВИЧ-инфекции и т.д. (выступление мед. сестры, психолога) 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Педагог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психолог,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мед. сестра, отряд правопорядка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Вовлечение учащихся к участию в спортивных мероприятиях и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мероприятиях колледжа.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течение года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 педагог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организатор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Заседание Совета</a:t>
                      </a:r>
                      <a:r>
                        <a:rPr lang="ru-RU" sz="1400" u="words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отряда.  Результаты рейда. График дежурства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колледжа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время проведения новогодних праздников. 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Дежурство во время новогоднего праздника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педагог – организатор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Контроль  за дежурством на этажах и в столовой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течение года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 министерство правопорядка, классные руководители, ответственный дежурный по графику.  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Учет пропуска без уважительных причин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староста класса,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 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Дежурство на празднике посвященный ко Дню Защитника Отечества 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Отряд правопорядка,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педагог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организатор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ОБЖ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Беседа с нарушителями порядка и прогульщиками совместно с психологом и инспектором ПДН и классными руководителями.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Педагог –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психолог,отряд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правопорядка,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классные руководители, сотрудники ПДН Гаврилюк Е.П.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Дежурство во время торжественного мероприятия в честь Дня Победы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Педагог 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организатор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ОБЖ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командир отряда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Подведение итогов по дежурству, по поведению учащихся.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Отчет.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Министр правопорядка, командир отряда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0" y="-142908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66" y="1071538"/>
            <a:ext cx="6500834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6781B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Развитие у молодежи гражданственности, патриотизма как важнейших духовно-нравственных и социальных ценностей, формирование у неё профессионально значимых качеств, умений и готовности к их активному проявлению в различных сферах жизни общества, особенно в процессе военной и других, связанных с ней, видов государственной службы, верности конституционному и воинскому  долгу в условиях мирного и военного времени, высокой ответственности и дисциплинированности.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6781B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u="sng" dirty="0" smtClean="0">
              <a:solidFill>
                <a:srgbClr val="6781B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6781B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u="sng" dirty="0" smtClean="0">
              <a:solidFill>
                <a:srgbClr val="6781B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6781B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u="sng" dirty="0" smtClean="0">
              <a:solidFill>
                <a:srgbClr val="6781B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6781B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8" y="5929322"/>
            <a:ext cx="1357322" cy="64294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8" y="4000496"/>
            <a:ext cx="3071834" cy="142876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долга перед Родиной, отстаивание её чести и достоинства, свободы и независимости, защита Отечества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876" y="4000496"/>
            <a:ext cx="3071834" cy="1428760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Допризывная подготовка молодежи к дальнейшему прохождению воинской службы в рядах Российской армии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0830" y="7000892"/>
            <a:ext cx="3066732" cy="1143008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престижа военной службы.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43314" y="7000892"/>
            <a:ext cx="3000396" cy="1143008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Пропаганда здорового образа жизни, популяризация прикладных видов  спорта.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 flipH="1" flipV="1">
            <a:off x="3821909" y="5536413"/>
            <a:ext cx="500066" cy="2857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2643182" y="5500694"/>
            <a:ext cx="500066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3786190" y="6572264"/>
            <a:ext cx="428628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2643182" y="6572264"/>
            <a:ext cx="428628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0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46" y="214282"/>
            <a:ext cx="578645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Изменения, происходящие в обществе, увеличение    числа и разнообразия взаимоотношений между людьми, требует моральной зрелости от человека, способности быть самостоятельным, ответственным за свои поступки.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52" y="2357422"/>
            <a:ext cx="6572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Слово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"патриотизм"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происходит от греческого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patris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родина, отечество. Философский словарь трактует патриотизм как «нравственный и политический принцип, социальное чувство, содержанием которого является: любовь к Отечеству, преданность ему, гордость за его прошлое и настоящее, стремление защищать интересы Родины»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52" y="1571604"/>
            <a:ext cx="6715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Духовно-нравственное воспитание направлено на усвоение и претворение в поведение высших духовных ценностей.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42852" y="4000496"/>
            <a:ext cx="671514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Задача всех государственных структур, в том числе и образования сформировать у молодого поколения чувства патриотизма, готовности к выполнению гражданского долга, конституционных обязанностей, воспитание чувства гордости к малой родине, тем местам, где мы живем, учимся, растем, воспитание гордости за свой народ, за тех людей, кто защищал наше Отечество в суровые времена.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Такая же задача стоит и перед педагогическим коллективом нашего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коллежда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Она состоит, прежде всего, в поддержке и развитии современной системы патриотического воспитания молодого поколения, системы способной обеспечить целенаправленное воздействие на юных граждан для возрождения, сохранения, формирования в новых условиях преданности и чувства любви к Отечеству, озабоченности судьбой своей страны, готовности исполнить конституционный долг во имя интересов народа.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42852" y="285720"/>
            <a:ext cx="657229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Проведенный анализ контингента учащихся поступающих после девятого класса, показывает, что возраст в группах начального профессионального образования 15-16 лет.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также отметить, что в подразделение приходят ребята уже с формированным сознанием, и некоторые из них не готовы принять наши формы и методы воспитания и обучения, в том числе и патриотического. Всеобщая компьютеризация поглощает многих учащихся, реализуясь исключительно общением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компьютерными играми, что проявляется в отсутствии с их стороны интересах происходящему вокруг.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Но это в начале обучения. В дальнейшем мы видим, как меняется основная масса наших бывших абитуриентов, как они понимают и принимают наш воспитательный процесс. Мы стараемся показать нашим ребятам, что можно своим участием изменить мир: семью, колледж, микрорайон, регион, страну, прекрасную и богатую нашу планету к лучшему.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Организация работы по патриотическому воспитанию – дело не простое. Она требует огромного каждодневного труда мастеров производственного обучения, преподавателей, педагогов дополнительного образования и всех тех, кто учувствует в этом процессе.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52" y="6143636"/>
            <a:ext cx="65008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Мероприятия по патриотическому воспитанию планируются и проводятся на протяжении всех лет обучения. Особое внимание в комплексе уделяет участию всех возрастных категорий учащихся, обучающихся и студентов в подготовке и проведении мероприятий патриотической направленности, которые проводятся при обязательном присутствии и участии ветеранов ВОВ, ветеранов труда и военной службы. В связи с этой особой ответственностью в колледже выработан особый алгоритм участия ребят в мероприятиях, который не нарушается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42852" y="714348"/>
            <a:ext cx="6572296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И ведётся эта работа по 3-ём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системообразующим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направлениям, которые мы опишем поподробнее.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направление.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патриотизма на боевых традициях народа и его Вооруженных Сил.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направление включает в себя мероприятия по увековечиванию памяти павших в борьбе за независимость нашей Родины, проведение экскурсий, уроков Мужества, встреч с ветеранами Великой Отечественной войны, с воинами-афганцами, участниками событий на Северном Кавказе, с кадровыми офицерами и солдатами по призыву и другие мероприятия.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этого направления проводятся: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сентября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традиционно из года в год проводится урок «Мужества». Здесь на первой линейке и на уроках «Мужества» ребята встречаются с ветеранами войны и труда;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посвящение в студенты – это тоже важный этап в жизни первокурсника. На это мероприятие мы так же приглашаем ветеранов, в финале которого фотография на память с ветеранами;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традиционный конкурс стихов, в конце первого полугодия посвященных памятным датам, в этом учебном году проводились конкурсы, посвящённые Бородинскому сражению, Сталинградской битвы, Битве под Москвой, Снятию блокады Ленинграда и т.д.;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–посещение студентами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музеев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боевой славы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стало традицией, позволяющей обучаемым прикоснуться к героической истории наших Вооружённых Сил, почувствовали силу и мощь нашего оружия;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PAVEL\Desktop\kisspng-tolyatti-novyy-flag-of-russia-russia-5ab927e6f11c36.5285927515220838149876-1024x6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0944">
            <a:off x="367057" y="104898"/>
            <a:ext cx="1194189" cy="968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42852" y="1214414"/>
            <a:ext cx="6572296" cy="819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фестиваль солдатской песни, в котором участвуют все группы без исключений. На это мероприятия мы также приглашаем ветеранов ВОВ. Готовят выступления педагоги дополнительного образования, мастера производственного обучения, классные руководители и кураторы. Участие самих педагогов, мастеров в конкурсе придает особую значимость этому празднику, как в глазах ребят, так и в глазах ветеранов. Таким образом, весь коллектив подразделения (ученический и педагогический) оказывается причастным к подготовке и проведению мероприятий по военно-патриотической тематике;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вахта «Памяти», когда наши ребята возлагают цветы воинам, павшим в борьбе за Родину и принимают участие в концерте, посвященном памятным датам;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регулярно проходят встречи директора колледжа с ветеранами войны и ветеранами педагогического труда, а обучающиеся неоднократно выходили победителями в номинациях: художественного слова, литературно-музыкальных композиций в городских и районных конкурсах, посвященных «Дню победы».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ветеранов бесплатные проводятся  курсы по компьютерному обучению, а по завершению курсов будут подведены итоги и вручены призы «За лучшее усвоение программы компьютерных курсов».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Ежегодно под руководством педагога-организатора ОБЖ, производится работа постановки на учет будущих призывников. Всего призвано на воинскую службу 4 % студентов. Процент выполнения работ маленький, так как в колледже большинство  студентов являются девушки и не подлежат призыву.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PAVEL\Desktop\kisspng-tolyatti-novyy-flag-of-russia-russia-5ab927e6f11c36.5285927515220838149876-1024x6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8" y="0"/>
            <a:ext cx="1373217" cy="1113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42852" y="1928794"/>
            <a:ext cx="657229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направление.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Военно-спортивные игры и мероприятия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Прежде всего, это игры "Зарница”, которые в комплексе решают задачи почти всех компонентов системы военно-патриотического воспитания. Конкурс «А ну-ка, парни!», который включает в себя конкурс «Строя и песни», этот конкурс проходит в колледже много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лет. Обучающиеся демонстрируют свои навыки и умения ходить строевым шагом и с песней, а затем проходят соревнования по военно-прикладным видам спорта между обучающимися подразделения и школами района по таким видам спорта как: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дартс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«стрельба из пневматической винтовки», «сборка и разборка автомата», «броски в кольцо»,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перетягивание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каната» и другие соревнования. Такие соревнования способствуют военно-патриотическому воспитанию обучающихся, как нашего подразделения, так и школ всего района, попутно при этом решая задачи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 среди молодёжи района. Не менее важную роль в военно-патриотическом воспитании играют месячники оборонно-массовой и спортивно-оздоровительной работы, военно-спортивные эстафеты, военно-спортивные праздники.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C:\Users\PAVEL\Desktop\kisspng-tolyatti-novyy-flag-of-russia-russia-5ab927e6f11c36.5285927515220838149876-1024x6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8" y="0"/>
            <a:ext cx="2202101" cy="1785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sp>
        <p:nvSpPr>
          <p:cNvPr id="5" name="Прямоугольник 4"/>
          <p:cNvSpPr/>
          <p:nvPr/>
        </p:nvSpPr>
        <p:spPr>
          <a:xfrm>
            <a:off x="285728" y="1142976"/>
            <a:ext cx="642942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направление. </a:t>
            </a:r>
            <a:r>
              <a:rPr lang="ru-RU" b="1" i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Шефские связи коллектива колледжа и воинского коллектива.</a:t>
            </a:r>
            <a:endParaRPr lang="ru-RU" b="1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по данному направлению осуществляется через руководителей по ОБЖ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включает: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организация военных сборов;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встречи с военнослужащими и представителями военных комиссариатов;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организация переписки с обучающимися, которые призваны в ряды Вооружённых Сил России из подразделения.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организация встречи с представителями военных комиссариатов, органами правовых структур, где ребятам подробно и квалифицированно доводят нормативные правовые акты Российского государства по призыву в армейские ряды, рассказывают о предстоящей службе в армии, объясняют им права и обязанности.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Таким образом, реализация духовно-нравственного воспитания, которое идет всю жизнь, через общение, трудовую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деятельность,делая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«человека завтра лучше, чем сегодня» [1], что отражается в работе по патриотическому воспитанию, которая носит систематический и поступательный характер в учебно-воспитательном процессе колледжа и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реализуетсяс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участием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коллективапедагогови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обучающихся, в тесном взаимодействии с администрациями района и города, с привлечением ветеранов войны и труда, военнослужащих, и других категорий граждан, оказывающих на процесс патриотического воспитания позитивное воздействие.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PAVEL\Desktop\kisspng-tolyatti-novyy-flag-of-russia-russia-5ab927e6f11c36.5285927515220838149876-1024x6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8" y="0"/>
            <a:ext cx="1373217" cy="1113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0" y="-214346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Скругленный прямоугольник 9"/>
          <p:cNvSpPr/>
          <p:nvPr/>
        </p:nvSpPr>
        <p:spPr>
          <a:xfrm>
            <a:off x="2500306" y="3786182"/>
            <a:ext cx="1928826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Направления работы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604" y="2500298"/>
            <a:ext cx="2357454" cy="1071570"/>
          </a:xfrm>
          <a:prstGeom prst="round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Патриотическое 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85992" y="1071538"/>
            <a:ext cx="2357454" cy="1071570"/>
          </a:xfrm>
          <a:prstGeom prst="round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Духовно-нравственное</a:t>
            </a:r>
            <a:r>
              <a:rPr lang="ru-RU" dirty="0" smtClean="0">
                <a:solidFill>
                  <a:schemeClr val="accent1"/>
                </a:solidFill>
              </a:rPr>
              <a:t> 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4818" y="2428860"/>
            <a:ext cx="2357454" cy="1071570"/>
          </a:xfrm>
          <a:prstGeom prst="round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Историческо</a:t>
            </a:r>
            <a:r>
              <a:rPr lang="ru-RU" dirty="0" smtClean="0">
                <a:solidFill>
                  <a:schemeClr val="accent1"/>
                </a:solidFill>
              </a:rPr>
              <a:t>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042" y="5214942"/>
            <a:ext cx="2357454" cy="1071570"/>
          </a:xfrm>
          <a:prstGeom prst="round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Профессионально-деятельное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6256" y="5214942"/>
            <a:ext cx="2357454" cy="1071570"/>
          </a:xfrm>
          <a:prstGeom prst="round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Политико-правовое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285992" y="6858016"/>
            <a:ext cx="2357454" cy="1071570"/>
          </a:xfrm>
          <a:prstGeom prst="round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Психологическое социально-общественное</a:t>
            </a:r>
            <a:r>
              <a:rPr lang="ru-RU" dirty="0" smtClean="0"/>
              <a:t> 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4357694" y="3571868"/>
            <a:ext cx="357190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1928802" y="3643306"/>
            <a:ext cx="571504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0"/>
          </p:cNvCxnSpPr>
          <p:nvPr/>
        </p:nvCxnSpPr>
        <p:spPr>
          <a:xfrm rot="16200000" flipV="1">
            <a:off x="2661042" y="2982504"/>
            <a:ext cx="1571636" cy="357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0" idx="2"/>
            <a:endCxn id="16" idx="0"/>
          </p:cNvCxnSpPr>
          <p:nvPr/>
        </p:nvCxnSpPr>
        <p:spPr>
          <a:xfrm rot="5400000">
            <a:off x="2464587" y="5857884"/>
            <a:ext cx="20002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4357694" y="4857752"/>
            <a:ext cx="357190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2214554" y="4857752"/>
            <a:ext cx="357190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8" y="1142976"/>
            <a:ext cx="6357982" cy="777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Духовно-нравственное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осознание личностью высших       ценностей, идеалов и ориентиров, социально-значимых процессов и явлений реальной жизни, способность руководствоваться ими в практической деятельности и поведении. Оно включает: развитие высокой культура и образованности. Осознание идеи, во имя которой проявляется готовность к достойному служению Отечеству, формирование высоконравственных норм поведения, качеств воинской чести, ответственности и коллективизма.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Историческое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познание наших корней, осознание неповторимости Отечества, его судьбы, неразрывности с ней, гордости за сопричастность к деяниям предков и современников. Оно включает: изучение военной истории Отечества, малой родины, героического прошлого различных поколений, боровшихся за независимость и самостоятельность страны.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Политико-правовое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формирование глубокого понимания конституционного и воинского долга, осознание положений Военной присяги, воинских уставов, требований командиров, начальников, старших должностных лиц.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Патриотическое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воспитание важнейших духовно-нравственных и культурно-исторических ценностей, отражающих специфику формирования и развития нашего общества и государства, национального самосознания, образа жизни, миропонимания и судьбы россиян. Оно включает: беззаветную любовь и преданность своему отечеству, гордость за принадлежность к великому народу, к его свершениям, испытаниям и проблемам, почитание национальных святынь и символов, готовность к достойному и самоотверженному служению обществу 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Профессионально-деятельное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формирование  добросовестного и ответственного отношения к труду, связанному со служением Отечеству. Стремления к активному проявлению профессионально-трудовых качеств в интересах успешного выполнения служебных обязанностей и поставленных задач.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Психологическое социально-общественное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формирование у подрастающего поколения высокой психологической устойчивости, готовности к выполнению сложных и ответственных задач в любых условиях обстановки, способности преодолевать тяготы и лишения военной и других видов государственной службы, важнейших психологических качеств, необходимых для успешной жизни и деятельности в коллективе подразделения, части.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pic>
        <p:nvPicPr>
          <p:cNvPr id="5" name="Picture 3" descr="C:\Users\PAVEL\Desktop\kisspng-tolyatti-novyy-flag-of-russia-russia-5ab927e6f11c36.5285927515220838149876-1024x6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0944">
            <a:off x="117516" y="8664"/>
            <a:ext cx="1725520" cy="1399408"/>
          </a:xfrm>
          <a:prstGeom prst="rect">
            <a:avLst/>
          </a:prstGeom>
          <a:noFill/>
          <a:ln>
            <a:noFill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1428728"/>
            <a:ext cx="6858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6781B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конечные результаты: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Формирование гражданско-патриотического сознания молодежи.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Желание служить в Вооруженных Силах  Российской Федерации.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Проявление гражданских чувств.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Уважительное отношение к старшему поколению, историческому прошлому Родины, обычаям и традициям.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Гордость за своё отечество, за символы государства, за свой народ.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Стремление посвятить свой труд, способности укреплению могущества и расцвету Родины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AVEL\Desktop\0002-003-.jpg"/>
          <p:cNvPicPr>
            <a:picLocks noChangeAspect="1" noChangeArrowheads="1"/>
          </p:cNvPicPr>
          <p:nvPr/>
        </p:nvPicPr>
        <p:blipFill>
          <a:blip r:embed="rId2"/>
          <a:srcRect t="18620"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  <a:ln w="76200" cmpd="dbl">
            <a:solidFill>
              <a:srgbClr val="0B2D99"/>
            </a:solidFill>
            <a:miter lim="800000"/>
          </a:ln>
        </p:spPr>
      </p:pic>
      <p:pic>
        <p:nvPicPr>
          <p:cNvPr id="4" name="Picture 3" descr="C:\Users\PAVEL\Desktop\kisspng-tolyatti-novyy-flag-of-russia-russia-5ab927e6f11c36.5285927515220838149876-1024x6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0944">
            <a:off x="117516" y="8664"/>
            <a:ext cx="1725520" cy="139940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53" y="1602625"/>
          <a:ext cx="6500857" cy="7037835"/>
        </p:xfrm>
        <a:graphic>
          <a:graphicData uri="http://schemas.openxmlformats.org/drawingml/2006/table">
            <a:tbl>
              <a:tblPr/>
              <a:tblGrid>
                <a:gridCol w="285751"/>
                <a:gridCol w="5214974"/>
                <a:gridCol w="1000132"/>
              </a:tblGrid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Мероприятие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Сроки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отряда юнармейцев.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Акция «Осенняя неделя добра» - оказание помощи и поддержки, уборка огородов и домов пожилых людей и ветеранов.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ОФП команды юнармейцев. Марш-бросок, преодоление полосы препятствия.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по юнармейским навыкам (сборка - разборка автомата, магазина, одевание ОЗК).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 - ноябрь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Встречи с участниками локальных конфликтов (в рамках Дня народного единства).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команды по огневой подготовке.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ОФП команды юнармейцев. Марш-бросок.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 героев Отечества. «Нет в России семьи такой, где б ни был памятен свой герой» - урок мужества.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Декабрь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Отработка навыков (сборка-разборка автомата, магазина, одевание ОЗК).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школьных соревнований по стрельбе.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команды по огневой подготовке.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ОФП команды юнармейцев.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 памяти воинов-интернационалистов (15.02.1989 - последняя колонна советских войск покинула территорию Афганистана).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Урок мужества.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Военно-спортивный праздник, посвящённый 23 февраля.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5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Отработка навыков (сборка-разборка автомата, магазина, одевание ОЗК).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Март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Акция «Свет в окне» - оказание помощи ветеранам войны, одиноким и пожилым людям.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Март</a:t>
                      </a:r>
                    </a:p>
                  </a:txBody>
                  <a:tcPr marL="19112" marR="19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42844"/>
            <a:ext cx="6858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6781B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мероприятий отряда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юнармия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«ПАТРИОТ»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военно-патриотическому и спортивному воспитанию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2018-2019 учебный год.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66" y="1643042"/>
          <a:ext cx="6215106" cy="4394647"/>
        </p:xfrm>
        <a:graphic>
          <a:graphicData uri="http://schemas.openxmlformats.org/drawingml/2006/table">
            <a:tbl>
              <a:tblPr/>
              <a:tblGrid>
                <a:gridCol w="383649"/>
                <a:gridCol w="4910701"/>
                <a:gridCol w="920756"/>
              </a:tblGrid>
              <a:tr h="467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команды по огневой подготовке, преодолению полосы препятствия.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Апрель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Всемирному Дню здоровья (9 апреля) посвящается: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антинаркотическая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программа «Будущее начинается сегодня». Подготовка волонтеров.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Апрель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Встречи с ветеранами Великой Отечественной войны.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Почетный караул во время проведения митингов у памятника воинам-освободителям.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Май, февраль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торжественном шествии,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посвящённому празднику Победы.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8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акции «Бессмертный полк».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Май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команды к районной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военно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спортивной игре «Зарница».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Выступления отряда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мероприятиях колледжа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районных мероприятиях.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Тематические беседы, посвященные Дням воинской славы России.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1026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1027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1714500" y="428596"/>
            <a:ext cx="4929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Смотр строя и песни, посвященный Дню защитников Отечества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04" y="3971836"/>
            <a:ext cx="62151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Ружьё придумать - тонко дело, А автомат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высший класс! Традиции храним отменно, Как век назад, так и сейчас.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ФОТО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8"/>
          <p:cNvGrpSpPr/>
          <p:nvPr/>
        </p:nvGrpSpPr>
        <p:grpSpPr>
          <a:xfrm>
            <a:off x="0" y="1"/>
            <a:ext cx="6858000" cy="9144000"/>
            <a:chOff x="0" y="1"/>
            <a:chExt cx="6858000" cy="9144000"/>
          </a:xfrm>
        </p:grpSpPr>
        <p:pic>
          <p:nvPicPr>
            <p:cNvPr id="5" name="Picture 2" descr="C:\Users\PAVEL\Desktop\0002-003-.jpg"/>
            <p:cNvPicPr>
              <a:picLocks noChangeAspect="1" noChangeArrowheads="1"/>
            </p:cNvPicPr>
            <p:nvPr/>
          </p:nvPicPr>
          <p:blipFill>
            <a:blip r:embed="rId2"/>
            <a:srcRect t="18620"/>
            <a:stretch>
              <a:fillRect/>
            </a:stretch>
          </p:blipFill>
          <p:spPr bwMode="auto">
            <a:xfrm>
              <a:off x="0" y="1"/>
              <a:ext cx="6858000" cy="9144000"/>
            </a:xfrm>
            <a:prstGeom prst="rect">
              <a:avLst/>
            </a:prstGeom>
            <a:noFill/>
            <a:ln w="76200" cmpd="dbl">
              <a:solidFill>
                <a:srgbClr val="0B2D99"/>
              </a:solidFill>
              <a:miter lim="800000"/>
            </a:ln>
          </p:spPr>
        </p:pic>
        <p:pic>
          <p:nvPicPr>
            <p:cNvPr id="6" name="Picture 3" descr="C:\Users\PAVEL\Desktop\kisspng-tolyatti-novyy-flag-of-russia-russia-5ab927e6f11c36.5285927515220838149876-1024x629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940944">
              <a:off x="117516" y="8664"/>
              <a:ext cx="1725520" cy="13994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122" name="Picture 2" descr="C:\Users\PAVEL\Downloads\IMG-20190126-WA0003.jpg"/>
          <p:cNvPicPr>
            <a:picLocks noChangeAspect="1" noChangeArrowheads="1"/>
          </p:cNvPicPr>
          <p:nvPr/>
        </p:nvPicPr>
        <p:blipFill>
          <a:blip r:embed="rId4"/>
          <a:srcRect b="12953"/>
          <a:stretch>
            <a:fillRect/>
          </a:stretch>
        </p:blipFill>
        <p:spPr bwMode="auto">
          <a:xfrm>
            <a:off x="785794" y="642910"/>
            <a:ext cx="5781316" cy="3357585"/>
          </a:xfrm>
          <a:prstGeom prst="rect">
            <a:avLst/>
          </a:prstGeom>
          <a:noFill/>
        </p:spPr>
      </p:pic>
      <p:pic>
        <p:nvPicPr>
          <p:cNvPr id="5124" name="Picture 4" descr="C:\Users\PAVEL\Downloads\IMG_20190127_162934_0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90" y="5357818"/>
            <a:ext cx="3805236" cy="2876542"/>
          </a:xfrm>
          <a:prstGeom prst="rect">
            <a:avLst/>
          </a:prstGeom>
          <a:noFill/>
        </p:spPr>
      </p:pic>
      <p:pic>
        <p:nvPicPr>
          <p:cNvPr id="12" name="Picture 2" descr="C:\Users\PAVEL\Downloads\6sv_qu0NJm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10" y="6072198"/>
            <a:ext cx="3642626" cy="292895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57166" y="4071934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Совместное выступление поискового отряда "Нефтехимик" и военно-патриотического клуба "Наследие" и отряда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юнармейцев «ПАТРИОТ »перед студентами </a:t>
            </a:r>
          </a:p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Нижнекамского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педагогического колледжа.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1845</Words>
  <PresentationFormat>Экран (4:3)</PresentationFormat>
  <Paragraphs>424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</dc:creator>
  <cp:lastModifiedBy>PAVEL</cp:lastModifiedBy>
  <cp:revision>30</cp:revision>
  <dcterms:created xsi:type="dcterms:W3CDTF">2019-01-29T14:38:20Z</dcterms:created>
  <dcterms:modified xsi:type="dcterms:W3CDTF">2019-10-14T20:09:35Z</dcterms:modified>
</cp:coreProperties>
</file>