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64" r:id="rId7"/>
    <p:sldId id="265" r:id="rId8"/>
    <p:sldId id="266" r:id="rId9"/>
    <p:sldId id="267" r:id="rId10"/>
    <p:sldId id="260" r:id="rId11"/>
    <p:sldId id="268" r:id="rId12"/>
    <p:sldId id="261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9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27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080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68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45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362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60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07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30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08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09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899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251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8974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476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080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550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88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658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17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4909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672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2333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9757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13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14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91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2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831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3696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0481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5343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782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62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282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3214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763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9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3109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566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927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4811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788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8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6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61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7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  <a:ea typeface="Calibri"/>
                <a:cs typeface="Calibri"/>
              </a:rPr>
              <a:t>Использование проектных  технологий на уроках математики в начальной школе</a:t>
            </a:r>
            <a:r>
              <a:rPr lang="ru-RU" sz="3600" dirty="0">
                <a:ea typeface="Calibri"/>
                <a:cs typeface="Calibri"/>
              </a:rPr>
              <a:t/>
            </a:r>
            <a:br>
              <a:rPr lang="ru-RU" sz="3600" dirty="0">
                <a:ea typeface="Calibri"/>
                <a:cs typeface="Calibri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Автор: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Чабан А. В.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Аня\Desktop\иде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5015106"/>
            <a:ext cx="1835696" cy="184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я\Desktop\global-crisis-world-ou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483768" cy="143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Соединительная линия уступом 4"/>
          <p:cNvCxnSpPr/>
          <p:nvPr/>
        </p:nvCxnSpPr>
        <p:spPr>
          <a:xfrm>
            <a:off x="2627784" y="836712"/>
            <a:ext cx="5846440" cy="601260"/>
          </a:xfrm>
          <a:prstGeom prst="bentConnector3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rot="16200000" flipH="1">
            <a:off x="6925211" y="2986985"/>
            <a:ext cx="3431192" cy="333165"/>
          </a:xfrm>
          <a:prstGeom prst="bentConnector3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66" y="3214193"/>
            <a:ext cx="2273310" cy="36575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2012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подробнее!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УМК по математике, соответствующий требованиям ФГОС НОО, предлагает несколько тем для организации проектной деятельности. Любая из них может вдохновить детей на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долгосрочную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исследовательскую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результаты которой могут быть представлены на  конкурсах или научно-практических конференциях.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105" y="3668386"/>
            <a:ext cx="3837789" cy="3189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74638"/>
            <a:ext cx="965874" cy="11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7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подробнее!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328592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None/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Интересные, оригинальные проектные работы можно создать в  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проведения дней математики, математических недель, декад или </a:t>
            </a: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месячников. В такой деятельности можно организовать групповую работу учащихся не только одного класса, а объединять детей разного возраста. Например, собрать команды, включающие по одному ученику из разных классов (с 1 по 11), а затем провести конкурс на лучший проект. </a:t>
            </a:r>
            <a:endParaRPr lang="ru-RU" sz="30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475" y="1417638"/>
            <a:ext cx="4574185" cy="437842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85" y="0"/>
            <a:ext cx="1108522" cy="109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152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подробнее!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32040" y="1196752"/>
            <a:ext cx="3888432" cy="5400600"/>
          </a:xfrm>
        </p:spPr>
        <p:txBody>
          <a:bodyPr>
            <a:normAutofit fontScale="70000" lnSpcReduction="20000"/>
          </a:bodyPr>
          <a:lstStyle/>
          <a:p>
            <a:pPr marL="0" lvl="0" indent="0" algn="ctr"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целью повышения интереса к урокам математики, для учащихся младшей школы можно повести математический классный час.</a:t>
            </a:r>
          </a:p>
          <a:p>
            <a:pPr marL="0" lvl="0" indent="0" algn="ctr"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может быть любой. </a:t>
            </a:r>
          </a:p>
          <a:p>
            <a:pPr marL="0" lvl="0" indent="0" algn="ctr">
              <a:buNone/>
            </a:pPr>
            <a:r>
              <a:rPr lang="ru-RU" sz="3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детям будут предложены незаконченные проекты, которые необходимо завершить. </a:t>
            </a:r>
          </a:p>
          <a:p>
            <a:pPr marL="0" lvl="0" indent="0" algn="ctr">
              <a:buNone/>
            </a:pPr>
            <a:r>
              <a:rPr lang="ru-RU" sz="3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ребята могут принести разный, интересный математический материал, а на классном часе все одноклассники вместе оформят математическую газету.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1417638"/>
            <a:ext cx="4325467" cy="3955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866679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ea typeface="Calibri"/>
                <a:cs typeface="Calibri"/>
              </a:rPr>
              <a:t>Использование </a:t>
            </a:r>
            <a:r>
              <a:rPr lang="ru-RU" sz="2800" b="1" dirty="0">
                <a:solidFill>
                  <a:srgbClr val="0070C0"/>
                </a:solidFill>
                <a:latin typeface="Monotype Corsiva" pitchFamily="66" charset="0"/>
                <a:ea typeface="Calibri"/>
                <a:cs typeface="Calibri"/>
              </a:rPr>
              <a:t>проектных  технологий на уроках математики в начальной 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ea typeface="Calibri"/>
                <a:cs typeface="Calibri"/>
              </a:rPr>
              <a:t>школе повышает мотивацию изучения данного предмета, способствует более качественному закреплению полученных знаний, позволяет учащимся применить эти знания на практике.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0070C0"/>
                </a:solidFill>
                <a:latin typeface="Monotype Corsiva" pitchFamily="66" charset="0"/>
                <a:ea typeface="Calibri"/>
                <a:cs typeface="Calibri"/>
              </a:rPr>
              <a:t> </a:t>
            </a:r>
            <a:r>
              <a:rPr lang="ru-RU" dirty="0">
                <a:solidFill>
                  <a:prstClr val="black"/>
                </a:solidFill>
                <a:ea typeface="Calibri"/>
                <a:cs typeface="Calibri"/>
              </a:rPr>
              <a:t/>
            </a:r>
            <a:br>
              <a:rPr lang="ru-RU" dirty="0">
                <a:solidFill>
                  <a:prstClr val="black"/>
                </a:solidFill>
                <a:ea typeface="Calibri"/>
                <a:cs typeface="Calibri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1649342" cy="15161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474" y="3694290"/>
            <a:ext cx="4187052" cy="3132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1252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 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88296" cy="4708525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Г. П. К столетию метода проектов [Текст]: /Г.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П.Андреев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 И. Бугаев, О. И. </a:t>
            </a:r>
            <a:r>
              <a:rPr lang="ru-RU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Михалёва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IT. I </a:t>
            </a:r>
            <a:r>
              <a:rPr lang="ru-RU" sz="1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Романов // 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технологии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2005. - №4.-С. 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29-30.</a:t>
            </a:r>
          </a:p>
          <a:p>
            <a:pPr marL="514350" indent="-514350">
              <a:buAutoNum type="arabicPeriod"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Проектно-исследовательская технология: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мотивации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[Текст] / В. Васильев //Народное образование. — 2000. № 9. —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С.177-180.</a:t>
            </a:r>
          </a:p>
          <a:p>
            <a:pPr marL="514350" indent="-514350">
              <a:buAutoNum type="arabicPeriod"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Тарасова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И. П. Метод проектов в образовательном 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учреждении[Текст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]: / И. П. Тарасова // Приложение к журналу ≪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образование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≫. -2004. №12.-С. 19.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956" y="1844824"/>
            <a:ext cx="3857805" cy="32849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568441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solidFill>
                <a:srgbClr val="66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P.S.: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демонстрируют опыт работы по организации проектной деятельности в условиях малокомплектной школы п. Нижнеянск. 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028" y="3150091"/>
            <a:ext cx="4937497" cy="3303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Овальная выноска 4"/>
          <p:cNvSpPr/>
          <p:nvPr/>
        </p:nvSpPr>
        <p:spPr>
          <a:xfrm>
            <a:off x="3131840" y="3261462"/>
            <a:ext cx="1296144" cy="720080"/>
          </a:xfrm>
          <a:prstGeom prst="wedgeEllipseCallout">
            <a:avLst>
              <a:gd name="adj1" fmla="val 63341"/>
              <a:gd name="adj2" fmla="val 23385"/>
            </a:avLst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Чабан А. В.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494179" y="3151163"/>
            <a:ext cx="1358346" cy="596164"/>
          </a:xfrm>
          <a:prstGeom prst="wedgeEllipseCallout">
            <a:avLst>
              <a:gd name="adj1" fmla="val -18824"/>
              <a:gd name="adj2" fmla="val 11286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Зуева Катя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6332632" y="5294645"/>
            <a:ext cx="1681439" cy="648072"/>
          </a:xfrm>
          <a:prstGeom prst="wedgeEllipseCallout">
            <a:avLst>
              <a:gd name="adj1" fmla="val -65760"/>
              <a:gd name="adj2" fmla="val -4784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Красков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Даня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 rot="21263743">
            <a:off x="2035563" y="5385439"/>
            <a:ext cx="1900204" cy="832491"/>
          </a:xfrm>
          <a:prstGeom prst="wedgeEllipseCallout">
            <a:avLst>
              <a:gd name="adj1" fmla="val 71500"/>
              <a:gd name="adj2" fmla="val -614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Калинкина Карина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13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86700" cy="1152128"/>
          </a:xfrm>
        </p:spPr>
        <p:txBody>
          <a:bodyPr>
            <a:noAutofit/>
          </a:bodyPr>
          <a:lstStyle/>
          <a:p>
            <a:pPr lvl="0" algn="ctr">
              <a:spcBef>
                <a:spcPts val="750"/>
              </a:spcBef>
            </a:pPr>
            <a:r>
              <a:rPr lang="ru-RU" sz="3200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Проектная деятельность младших школьников - </a:t>
            </a:r>
            <a:r>
              <a:rPr lang="ru-RU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29842" y="1124744"/>
            <a:ext cx="4446214" cy="5064919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– </a:t>
            </a:r>
            <a:r>
              <a:rPr lang="ru-RU" sz="28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это учебно-познавательная, творческая, в большей степени самостоятельная деятельность учащихся, осуществляемая при взаимодействии с учителем, который является партнёром и консультантом, ориентированная на создание конечного </a:t>
            </a:r>
            <a:r>
              <a:rPr lang="ru-RU" sz="2800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продукта.</a:t>
            </a:r>
            <a:endParaRPr lang="ru-RU" sz="1600" i="1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Picture 2" descr="C:\Users\Аня\Desktop\Рисунок1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424" y="1772816"/>
            <a:ext cx="374337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59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51520" y="548680"/>
            <a:ext cx="8208912" cy="5640983"/>
          </a:xfrm>
        </p:spPr>
        <p:txBody>
          <a:bodyPr>
            <a:normAutofit/>
          </a:bodyPr>
          <a:lstStyle/>
          <a:p>
            <a:pPr marL="179388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Конечным продуктом могут быть</a:t>
            </a:r>
            <a:r>
              <a:rPr lang="ru-RU" sz="32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: выставка, газета, журнал, буклет, игра, </a:t>
            </a:r>
            <a:r>
              <a:rPr lang="ru-RU" sz="3200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доклад</a:t>
            </a:r>
            <a:r>
              <a:rPr lang="ru-RU" sz="32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спектакль и тому подобное.</a:t>
            </a:r>
            <a:endParaRPr lang="ru-RU" sz="1800" i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700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56" y="2993395"/>
            <a:ext cx="2163816" cy="2976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8072" y="2993395"/>
            <a:ext cx="2021960" cy="29769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008" y="3002280"/>
            <a:ext cx="4171826" cy="29681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23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20688"/>
            <a:ext cx="7886700" cy="1008112"/>
          </a:xfrm>
        </p:spPr>
        <p:txBody>
          <a:bodyPr>
            <a:noAutofit/>
          </a:bodyPr>
          <a:lstStyle/>
          <a:p>
            <a:pPr lvl="0" algn="ctr">
              <a:spcBef>
                <a:spcPts val="750"/>
              </a:spcBef>
            </a:pPr>
            <a:r>
              <a:rPr lang="ru-RU" sz="26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Несмотря на то, что каждый проект уникален, их всё же можно классифицировать по различным признакам. </a:t>
            </a:r>
            <a:r>
              <a:rPr lang="ru-RU" sz="19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  <a:cs typeface="Times New Roman"/>
              </a:rPr>
              <a:t/>
            </a:r>
            <a:br>
              <a:rPr lang="ru-RU" sz="19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  <a:cs typeface="Times New Roman"/>
              </a:rPr>
            </a:br>
            <a:endParaRPr lang="ru-RU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4968552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sz="28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. </a:t>
            </a:r>
            <a:r>
              <a:rPr lang="ru-RU" sz="2800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Доминирующая в проекте деятельность: исследовательская, поисковая, творческая, ролевая, прикладная (практико-ориентированная), ознакомительно-ориентировочная.</a:t>
            </a:r>
            <a:endParaRPr lang="ru-RU" i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2800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Предметно-содержательная область: </a:t>
            </a:r>
            <a:r>
              <a:rPr lang="ru-RU" sz="2800" i="1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монопроект</a:t>
            </a:r>
            <a:r>
              <a:rPr lang="ru-RU" sz="2800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i="1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межпредметный</a:t>
            </a:r>
            <a:r>
              <a:rPr lang="ru-RU" sz="2800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проект.</a:t>
            </a:r>
            <a:endParaRPr lang="ru-RU" i="1" dirty="0">
              <a:solidFill>
                <a:srgbClr val="0070C0"/>
              </a:solidFill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3. </a:t>
            </a:r>
            <a:r>
              <a:rPr lang="ru-RU" sz="2800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Характер координации проекта: непосредственный, скрытый.</a:t>
            </a:r>
            <a:endParaRPr lang="ru-RU" i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4. </a:t>
            </a:r>
            <a:r>
              <a:rPr lang="ru-RU" sz="2800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Характер контактов (среди участников одной школы, класса, города, страны, разных стран мира).</a:t>
            </a:r>
            <a:endParaRPr lang="ru-RU" i="1" dirty="0">
              <a:solidFill>
                <a:srgbClr val="0070C0"/>
              </a:solidFill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5. </a:t>
            </a:r>
            <a:r>
              <a:rPr lang="ru-RU" sz="2800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Количество участников </a:t>
            </a:r>
            <a:r>
              <a:rPr lang="ru-RU" sz="2800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проекта.</a:t>
            </a:r>
            <a:endParaRPr lang="ru-RU" i="1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6</a:t>
            </a:r>
            <a:r>
              <a:rPr lang="ru-RU" sz="2800" i="1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ru-RU" sz="2800" i="1" dirty="0">
                <a:solidFill>
                  <a:srgbClr val="0070C0"/>
                </a:solidFill>
                <a:latin typeface="Times New Roman"/>
                <a:ea typeface="Times New Roman"/>
              </a:rPr>
              <a:t>Продолжительность выполнения </a:t>
            </a:r>
            <a:r>
              <a:rPr lang="ru-RU" sz="2800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проекта </a:t>
            </a:r>
            <a:r>
              <a:rPr lang="ru-RU" sz="2800" i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(краткосрочный – на один урок, долгосрочный – несколько уроков, недель, месяцев).</a:t>
            </a:r>
            <a:endParaRPr lang="ru-RU" i="1" dirty="0">
              <a:solidFill>
                <a:srgbClr val="0070C0"/>
              </a:solidFill>
              <a:ea typeface="Times New Roman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5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1529" y="4726933"/>
            <a:ext cx="2356240" cy="191629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17" y="3170539"/>
            <a:ext cx="1908183" cy="1619651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886700" cy="720081"/>
          </a:xfrm>
        </p:spPr>
        <p:txBody>
          <a:bodyPr>
            <a:noAutofit/>
          </a:bodyPr>
          <a:lstStyle/>
          <a:p>
            <a:pPr lvl="0" algn="ctr">
              <a:spcBef>
                <a:spcPts val="750"/>
              </a:spcBef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Этапы работы над проектом: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90820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32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457200" indent="-457200"/>
            <a:r>
              <a:rPr lang="ru-RU" sz="2800" b="1" i="1" dirty="0" smtClean="0">
                <a:solidFill>
                  <a:srgbClr val="0070C0"/>
                </a:solidFill>
                <a:latin typeface="Segoe Print" pitchFamily="2" charset="0"/>
              </a:rPr>
              <a:t>Погружение в проект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70C0"/>
                </a:solidFill>
                <a:latin typeface="Segoe Print" pitchFamily="2" charset="0"/>
              </a:rPr>
              <a:t>Организация деятельности</a:t>
            </a:r>
          </a:p>
          <a:p>
            <a:pPr marL="0" indent="0">
              <a:buNone/>
            </a:pPr>
            <a:endParaRPr lang="ru-RU" sz="2800" b="1" i="1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70C0"/>
                </a:solidFill>
                <a:latin typeface="Segoe Print" pitchFamily="2" charset="0"/>
              </a:rPr>
              <a:t>Осуществление деятельности</a:t>
            </a:r>
          </a:p>
          <a:p>
            <a:pPr marL="0" indent="0">
              <a:buNone/>
            </a:pPr>
            <a:endParaRPr lang="ru-RU" sz="2800" b="1" i="1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70C0"/>
                </a:solidFill>
                <a:latin typeface="Segoe Print" pitchFamily="2" charset="0"/>
              </a:rPr>
              <a:t>Презентация результатов</a:t>
            </a:r>
            <a:endParaRPr lang="ru-RU" sz="3200" b="1" i="1" dirty="0">
              <a:solidFill>
                <a:srgbClr val="0070C0"/>
              </a:solidFill>
              <a:latin typeface="Segoe Print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761" y="1893453"/>
            <a:ext cx="1743776" cy="1463539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967" y="1143428"/>
            <a:ext cx="6491778" cy="5514240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71269"/>
            <a:ext cx="1677704" cy="1425074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719" y="1143428"/>
            <a:ext cx="6472025" cy="5431926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856" y="1190321"/>
            <a:ext cx="6372679" cy="5409081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856" y="1257349"/>
            <a:ext cx="6159111" cy="5009113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374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использования метода проектов на уроках математики: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0447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Повышение мотивации изучения предмета.</a:t>
            </a:r>
          </a:p>
          <a:p>
            <a:pPr marL="20447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Включение в практическую деятельность и углубление полученных учащимися знаний на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уроках 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математики.</a:t>
            </a:r>
          </a:p>
          <a:p>
            <a:pPr marL="20447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Приобретение исследовательского опыта.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581128"/>
            <a:ext cx="4049956" cy="2267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734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целесообразно использовать метод проектов?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обобщения после изучения раздела.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творческого домашнего задания на закрепление нового материала.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долгосрочную исследовательскую деятельность – конкурсы, научно-практические конференции.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проведения дней математики, математических недель, декад или месячников.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математического классного часа.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" y="4192"/>
            <a:ext cx="964949" cy="14134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5517232"/>
            <a:ext cx="1475656" cy="13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подробнее!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99382"/>
            <a:ext cx="5410944" cy="5053954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Используя метод проектов на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обобщения после изучения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одного урока можно организовать работу по созданию </a:t>
            </a:r>
            <a:r>
              <a:rPr lang="ru-RU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ребусов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задачников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Целесообразнее разделить учащихся на группы.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Презентовать готовые проектные работы можно в конце урока, либо на следующем уроке.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8976" y="0"/>
            <a:ext cx="3645024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377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44824" cy="18448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подробнее!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99382"/>
            <a:ext cx="8229600" cy="4726781"/>
          </a:xfrm>
        </p:spPr>
        <p:txBody>
          <a:bodyPr>
            <a:normAutofit fontScale="62500" lnSpcReduction="20000"/>
          </a:bodyPr>
          <a:lstStyle/>
          <a:p>
            <a:pPr marL="0" lvl="0" indent="0" algn="ctr">
              <a:buNone/>
            </a:pPr>
            <a:r>
              <a:rPr lang="ru-RU" dirty="0">
                <a:latin typeface="Times New Roman"/>
              </a:rPr>
              <a:t> </a:t>
            </a:r>
            <a:r>
              <a:rPr lang="ru-RU" dirty="0" smtClean="0">
                <a:latin typeface="Times New Roman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краткосрочных проектных работ можно  предлагать учащимся в качестве </a:t>
            </a:r>
            <a:r>
              <a:rPr lang="ru-RU" sz="36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домашнего задания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закрепление нового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</a:t>
            </a:r>
          </a:p>
          <a:p>
            <a:pPr marL="0" lvl="0" indent="0" algn="ctr">
              <a:buNone/>
            </a:pPr>
            <a:endParaRPr lang="ru-RU" sz="3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Например, изучив в 3 классе на уроке тему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"Диаграммы", </a:t>
            </a:r>
            <a:r>
              <a:rPr lang="ru-RU" sz="3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можно предложить учащимся собрать и представить различные статистические данные в диаграммах</a:t>
            </a:r>
            <a:r>
              <a:rPr lang="ru-RU" sz="3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(успеваемость </a:t>
            </a:r>
            <a:r>
              <a:rPr lang="ru-RU" sz="3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классе, </a:t>
            </a:r>
            <a:r>
              <a:rPr lang="ru-RU" sz="3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возраст членов семьи, количество девочек и мальчиков в классе, распределение дней рождений одноклассников по месяцам и т. д.).</a:t>
            </a:r>
          </a:p>
          <a:p>
            <a:pPr marL="0" lvl="0" indent="0" algn="ctr">
              <a:buNone/>
            </a:pPr>
            <a:endParaRPr lang="ru-RU" sz="3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При изучении во 2 классе раздела </a:t>
            </a:r>
            <a:r>
              <a:rPr lang="ru-RU" sz="36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"</a:t>
            </a:r>
            <a:r>
              <a:rPr lang="ru-RU" sz="3600" b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Сложение столбиком",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школьники могут подготовить дома задания типа «Исправь ошибку", которые на следующем уроке станут методическим материалом  для устного счёта.</a:t>
            </a:r>
            <a:endParaRPr lang="ru-RU" sz="36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8028384" y="692696"/>
            <a:ext cx="658416" cy="706686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276872"/>
            <a:ext cx="485422" cy="520095"/>
          </a:xfrm>
          <a:prstGeom prst="rect">
            <a:avLst/>
          </a:prstGeom>
        </p:spPr>
      </p:pic>
      <p:sp>
        <p:nvSpPr>
          <p:cNvPr id="7" name="Пятно 1 6"/>
          <p:cNvSpPr/>
          <p:nvPr/>
        </p:nvSpPr>
        <p:spPr>
          <a:xfrm>
            <a:off x="5796136" y="4221088"/>
            <a:ext cx="576064" cy="562670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7678688" y="5856543"/>
            <a:ext cx="1008112" cy="883476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593204" y="5772820"/>
            <a:ext cx="658416" cy="706686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41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704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Тема Office</vt:lpstr>
      <vt:lpstr>1_Тема Office</vt:lpstr>
      <vt:lpstr>2_Тема Office</vt:lpstr>
      <vt:lpstr>3_Тема Office</vt:lpstr>
      <vt:lpstr>4_Тема Office</vt:lpstr>
      <vt:lpstr>Использование проектных  технологий на уроках математики в начальной школе </vt:lpstr>
      <vt:lpstr>Проектная деятельность младших школьников -  </vt:lpstr>
      <vt:lpstr>Презентация PowerPoint</vt:lpstr>
      <vt:lpstr>Несмотря на то, что каждый проект уникален, их всё же можно классифицировать по различным признакам.  </vt:lpstr>
      <vt:lpstr>Этапы работы над проектом:  </vt:lpstr>
      <vt:lpstr>Цели использования метода проектов на уроках математики:</vt:lpstr>
      <vt:lpstr>Когда целесообразно использовать метод проектов?</vt:lpstr>
      <vt:lpstr>Рассмотрим подробнее!</vt:lpstr>
      <vt:lpstr>Рассмотрим подробнее!</vt:lpstr>
      <vt:lpstr>Рассмотрим подробнее!</vt:lpstr>
      <vt:lpstr>Рассмотрим подробнее!</vt:lpstr>
      <vt:lpstr>Рассмотрим подробнее!</vt:lpstr>
      <vt:lpstr>Заключение</vt:lpstr>
      <vt:lpstr>Список используемой литературы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Аня</cp:lastModifiedBy>
  <cp:revision>102</cp:revision>
  <dcterms:created xsi:type="dcterms:W3CDTF">2018-01-04T15:28:06Z</dcterms:created>
  <dcterms:modified xsi:type="dcterms:W3CDTF">2019-10-14T02:14:24Z</dcterms:modified>
</cp:coreProperties>
</file>