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sldIdLst>
    <p:sldId id="256" r:id="rId2"/>
    <p:sldId id="356" r:id="rId3"/>
    <p:sldId id="357" r:id="rId4"/>
    <p:sldId id="358" r:id="rId5"/>
    <p:sldId id="368" r:id="rId6"/>
    <p:sldId id="371" r:id="rId7"/>
    <p:sldId id="359" r:id="rId8"/>
    <p:sldId id="376" r:id="rId9"/>
    <p:sldId id="377" r:id="rId10"/>
    <p:sldId id="361" r:id="rId11"/>
    <p:sldId id="362" r:id="rId12"/>
    <p:sldId id="367" r:id="rId13"/>
    <p:sldId id="372" r:id="rId14"/>
    <p:sldId id="374" r:id="rId15"/>
    <p:sldId id="373" r:id="rId16"/>
    <p:sldId id="375" r:id="rId17"/>
    <p:sldId id="3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8" autoAdjust="0"/>
    <p:restoredTop sz="94660"/>
  </p:normalViewPr>
  <p:slideViewPr>
    <p:cSldViewPr>
      <p:cViewPr varScale="1">
        <p:scale>
          <a:sx n="65" d="100"/>
          <a:sy n="65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theme" Target="theme/theme1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885E2-E7D9-42DF-8271-8E9FFD6FB3BA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DA885E2-E7D9-42DF-8271-8E9FFD6FB3BA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DA885E2-E7D9-42DF-8271-8E9FFD6FB3BA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0A2540F-AC2E-4654-8A1C-23A1EC7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2016224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R="0" algn="ctr"/>
            <a:br>
              <a:rPr lang="ru-RU" sz="4000" b="1" spc="0" baseline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/>
              </a:rPr>
            </a:br>
            <a:br>
              <a:rPr lang="ru-RU" sz="4000" b="1" spc="0" baseline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/>
              </a:rPr>
            </a:br>
            <a:b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/>
              </a:rPr>
            </a:br>
            <a:r>
              <a:rPr lang="ru-RU" sz="1600" dirty="0">
                <a:ln w="50800"/>
                <a:solidFill>
                  <a:schemeClr val="bg1">
                    <a:shade val="50000"/>
                  </a:schemeClr>
                </a:solidFill>
                <a:latin typeface="Times New Roman"/>
              </a:rPr>
              <a:t>Муниципальное автономное дошкольное образовательное учреждение детский сад комбинированного вида № 98 </a:t>
            </a:r>
            <a:b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/>
              </a:rPr>
            </a:br>
            <a:r>
              <a:rPr lang="ru-RU" sz="4000" b="1" spc="0" baseline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/>
              </a:rPr>
              <a:t>Проект подготовительной группы «</a:t>
            </a:r>
            <a:r>
              <a:rPr lang="ru-RU" sz="40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/>
              </a:rPr>
              <a:t>Непоседы</a:t>
            </a:r>
            <a:r>
              <a:rPr lang="ru-RU" sz="4000" b="1" spc="0" baseline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/>
              </a:rPr>
              <a:t>»</a:t>
            </a:r>
            <a:br>
              <a:rPr lang="ru-RU" b="1" spc="0" baseline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/>
              </a:rPr>
            </a:br>
            <a:br>
              <a:rPr lang="ru-RU" b="1" spc="0" baseline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/>
              </a:rPr>
            </a:br>
            <a:r>
              <a:rPr lang="ru-RU" sz="8000" b="1" dirty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</a:rPr>
              <a:t>«</a:t>
            </a:r>
            <a:r>
              <a:rPr lang="ru-RU" sz="8000" b="1" dirty="0">
                <a:ln w="1905"/>
                <a:gradFill>
                  <a:gsLst>
                    <a:gs pos="0">
                      <a:srgbClr val="A5C249">
                        <a:shade val="20000"/>
                        <a:satMod val="200000"/>
                      </a:srgbClr>
                    </a:gs>
                    <a:gs pos="78000">
                      <a:srgbClr val="A5C24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A5C24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  <a:t>Русская изба</a:t>
            </a:r>
            <a:r>
              <a:rPr lang="ru-RU" sz="8000" b="1" dirty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</a:rPr>
              <a:t>»</a:t>
            </a:r>
            <a:endParaRPr lang="ru-RU" b="1" spc="0" baseline="0" dirty="0">
              <a:ln w="50800"/>
              <a:solidFill>
                <a:schemeClr val="accent5">
                  <a:lumMod val="5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5776" y="4797152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Автор: </a:t>
            </a:r>
          </a:p>
          <a:p>
            <a:pPr algn="ctr"/>
            <a:r>
              <a:rPr lang="ru-RU" dirty="0" err="1">
                <a:solidFill>
                  <a:schemeClr val="bg2">
                    <a:lumMod val="10000"/>
                  </a:schemeClr>
                </a:solidFill>
              </a:rPr>
              <a:t>Шлыкова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 М.К..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Схема реализации проекта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124744"/>
          <a:ext cx="8784976" cy="5400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6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r>
                        <a:rPr lang="ru-RU" sz="1800" dirty="0"/>
                        <a:t>Разделы программы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Виды деятельности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0049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Игровая деятельность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8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Коммуникативные игры: «Хлеб-соль», «Поделись секретом».</a:t>
                      </a:r>
                      <a:endParaRPr lang="ru-RU" sz="18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Сюжетно-ролевые игры: «В гостях», «Семья»,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Дидактические игры: «Кто в домике живет»,  «Уютный дом», «Изба», «Соберем стол к празднику».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Подвижные народные игры: «Золотые ворота», «Горелки», «Гуси-лебеди», «Выходила молодица»,  «Ручеёк», «Где родился Иванушка?»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Строительные игры : «Русская изба», «Печь», «Дом моей мечты».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Манипулятивные игры: «Собери бусы девушке», «Народные узоры»,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88640"/>
          <a:ext cx="8640960" cy="4850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66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98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Разделы программы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Виды деятельности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84704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Речь и речевое развитие</a:t>
                      </a:r>
                    </a:p>
                    <a:p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Чтение отдельных статей из энциклопедий: «Изба», «Домашняя утварь»,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Разучивание наизусть стихотворений: «Береза» С.Есенин, «Самовар» А.Блок, «Мороз-воевода» Н.А. Некрасов; </a:t>
                      </a:r>
                      <a:r>
                        <a:rPr lang="ru-RU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потешек</a:t>
                      </a:r>
                      <a:r>
                        <a:rPr lang="ru-RU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прибауток, </a:t>
                      </a:r>
                      <a:r>
                        <a:rPr lang="ru-RU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небылиц,загадок</a:t>
                      </a:r>
                      <a:r>
                        <a:rPr lang="ru-RU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Чтение и пересказ русских народных сказок:«</a:t>
                      </a:r>
                      <a:r>
                        <a:rPr lang="ru-RU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Хаврошечка</a:t>
                      </a:r>
                      <a:r>
                        <a:rPr lang="ru-RU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», «Сивка-бурка», «Лиса - лапотница», «</a:t>
                      </a:r>
                      <a:r>
                        <a:rPr lang="ru-RU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Алёнушка</a:t>
                      </a:r>
                      <a:r>
                        <a:rPr lang="ru-RU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и братец и Иванушка»,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Драматизация сказок: «Снегурочка», «Лисичка со скалочкой»,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Чтение произведений К.Д.Ушинского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«Вместе тесно, а врозь скучно», «Умей обождать», А.Н.Толстого «Косточка», А.С. Пушкина «Сказка о рыбаке и рыбке», </a:t>
                      </a:r>
                    </a:p>
                    <a:p>
                      <a:pPr marL="342900" indent="-342900">
                        <a:buNone/>
                      </a:pP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9024" y="260648"/>
          <a:ext cx="8605464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4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71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Разделы программы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Виды деятельности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63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Изодеятельность</a:t>
                      </a:r>
                    </a:p>
                    <a:p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Лепка:</a:t>
                      </a:r>
                      <a:r>
                        <a:rPr lang="ru-RU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«Сруб», «Изба», «Угощения», «Дымковская барышня».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Пластилинография</a:t>
                      </a:r>
                      <a:r>
                        <a:rPr lang="ru-RU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«Русская изба»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Аппликация:</a:t>
                      </a:r>
                      <a:r>
                        <a:rPr lang="ru-RU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 «Изба», «Лоскутное одеяло», «Красный сарафан», «Посылали молодицу…».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Рисование : «Самовар», «Народные забавы», «Дымковский петушок», «Золотая хохлома»,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Коллаж «Изба»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Конструирование «Макет</a:t>
                      </a:r>
                      <a:r>
                        <a:rPr lang="ru-RU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русской избы</a:t>
                      </a:r>
                      <a:r>
                        <a:rPr lang="ru-RU" sz="2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»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Учебная деятельность</a:t>
                      </a:r>
                    </a:p>
                    <a:p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Знакомство с народной игрушкой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Опытно-экспериментальная</a:t>
                      </a:r>
                      <a:r>
                        <a:rPr lang="ru-RU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деятельность «Огонь-жизнь домашнего очага»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0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Составление схем для конструирования народного обихода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Ресурсное обеспечение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467600" cy="3917032"/>
          </a:xfrm>
        </p:spPr>
        <p:txBody>
          <a:bodyPr/>
          <a:lstStyle/>
          <a:p>
            <a:r>
              <a:rPr lang="ru-RU" sz="2800" dirty="0">
                <a:solidFill>
                  <a:schemeClr val="tx2">
                    <a:lumMod val="10000"/>
                  </a:schemeClr>
                </a:solidFill>
              </a:rPr>
              <a:t>Конспекты Непосредственно Образовательной  Деятельности.</a:t>
            </a:r>
          </a:p>
          <a:p>
            <a:r>
              <a:rPr lang="ru-RU" sz="2800" dirty="0">
                <a:solidFill>
                  <a:schemeClr val="tx2">
                    <a:lumMod val="10000"/>
                  </a:schemeClr>
                </a:solidFill>
              </a:rPr>
              <a:t>Наглядные материалы(альбомы, файлы, энциклопедии).</a:t>
            </a:r>
          </a:p>
          <a:p>
            <a:r>
              <a:rPr lang="ru-RU" sz="2800" dirty="0">
                <a:solidFill>
                  <a:schemeClr val="tx2">
                    <a:lumMod val="10000"/>
                  </a:schemeClr>
                </a:solidFill>
              </a:rPr>
              <a:t>Материалы для творчества.</a:t>
            </a:r>
          </a:p>
          <a:p>
            <a:r>
              <a:rPr lang="ru-RU" sz="2800" dirty="0">
                <a:solidFill>
                  <a:schemeClr val="tx2">
                    <a:lumMod val="10000"/>
                  </a:schemeClr>
                </a:solidFill>
              </a:rPr>
              <a:t>Предметы домашнего обихода(сундук, печь, лавка, домашняя утварь)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33549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для диагностики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100" dirty="0">
                <a:solidFill>
                  <a:schemeClr val="tx2">
                    <a:lumMod val="10000"/>
                  </a:schemeClr>
                </a:solidFill>
              </a:rPr>
              <a:t>1.С чего строилась русская изба (со сруба)</a:t>
            </a:r>
          </a:p>
          <a:p>
            <a:r>
              <a:rPr lang="ru-RU" sz="3100" dirty="0">
                <a:solidFill>
                  <a:schemeClr val="tx2">
                    <a:lumMod val="10000"/>
                  </a:schemeClr>
                </a:solidFill>
              </a:rPr>
              <a:t>2.Как оформлялись окна дома?(наличниками)</a:t>
            </a:r>
          </a:p>
          <a:p>
            <a:r>
              <a:rPr lang="ru-RU" sz="3100" dirty="0">
                <a:solidFill>
                  <a:schemeClr val="tx2">
                    <a:lumMod val="10000"/>
                  </a:schemeClr>
                </a:solidFill>
              </a:rPr>
              <a:t>3.Чем украшалась крыша избы?(конёк)</a:t>
            </a:r>
          </a:p>
          <a:p>
            <a:r>
              <a:rPr lang="ru-RU" sz="3100" dirty="0">
                <a:solidFill>
                  <a:schemeClr val="tx2">
                    <a:lumMod val="10000"/>
                  </a:schemeClr>
                </a:solidFill>
              </a:rPr>
              <a:t>4.Какой угол был в доме главным?(красный)</a:t>
            </a:r>
          </a:p>
          <a:p>
            <a:r>
              <a:rPr lang="ru-RU" sz="3100" dirty="0">
                <a:solidFill>
                  <a:schemeClr val="tx2">
                    <a:lumMod val="10000"/>
                  </a:schemeClr>
                </a:solidFill>
              </a:rPr>
              <a:t>5.Что было главным в доме?(печь)</a:t>
            </a:r>
          </a:p>
          <a:p>
            <a:r>
              <a:rPr lang="ru-RU" sz="3100" dirty="0">
                <a:solidFill>
                  <a:schemeClr val="tx2">
                    <a:lumMod val="10000"/>
                  </a:schemeClr>
                </a:solidFill>
              </a:rPr>
              <a:t>6.Что есть в печи?(</a:t>
            </a:r>
            <a:r>
              <a:rPr lang="ru-RU" sz="3100" dirty="0" err="1">
                <a:solidFill>
                  <a:schemeClr val="tx2">
                    <a:lumMod val="10000"/>
                  </a:schemeClr>
                </a:solidFill>
              </a:rPr>
              <a:t>очаг,печурка,полати</a:t>
            </a:r>
            <a:r>
              <a:rPr lang="ru-RU" sz="3100" dirty="0">
                <a:solidFill>
                  <a:schemeClr val="tx2">
                    <a:lumMod val="10000"/>
                  </a:schemeClr>
                </a:solidFill>
              </a:rPr>
              <a:t>)</a:t>
            </a:r>
          </a:p>
          <a:p>
            <a:r>
              <a:rPr lang="ru-RU" sz="3100" dirty="0">
                <a:solidFill>
                  <a:schemeClr val="tx2">
                    <a:lumMod val="10000"/>
                  </a:schemeClr>
                </a:solidFill>
              </a:rPr>
              <a:t>7.Что находилось за печью?(бабий угол или </a:t>
            </a:r>
            <a:r>
              <a:rPr lang="ru-RU" sz="3100" dirty="0" err="1">
                <a:solidFill>
                  <a:schemeClr val="tx2">
                    <a:lumMod val="10000"/>
                  </a:schemeClr>
                </a:solidFill>
              </a:rPr>
              <a:t>закуток,люлька</a:t>
            </a:r>
            <a:r>
              <a:rPr lang="ru-RU" sz="3100" dirty="0">
                <a:solidFill>
                  <a:schemeClr val="tx2">
                    <a:lumMod val="10000"/>
                  </a:schemeClr>
                </a:solidFill>
              </a:rPr>
              <a:t>, прялка)</a:t>
            </a:r>
          </a:p>
          <a:p>
            <a:r>
              <a:rPr lang="ru-RU" sz="3100" dirty="0">
                <a:solidFill>
                  <a:schemeClr val="tx2">
                    <a:lumMod val="10000"/>
                  </a:schemeClr>
                </a:solidFill>
              </a:rPr>
              <a:t>8.Назови домашнюю утварь</a:t>
            </a:r>
          </a:p>
          <a:p>
            <a:r>
              <a:rPr lang="ru-RU" sz="3100" dirty="0">
                <a:solidFill>
                  <a:schemeClr val="tx2">
                    <a:lumMod val="10000"/>
                  </a:schemeClr>
                </a:solidFill>
              </a:rPr>
              <a:t>(</a:t>
            </a:r>
            <a:r>
              <a:rPr lang="ru-RU" sz="3100" dirty="0" err="1">
                <a:solidFill>
                  <a:schemeClr val="tx2">
                    <a:lumMod val="10000"/>
                  </a:schemeClr>
                </a:solidFill>
              </a:rPr>
              <a:t>кочерга,горшок,рукомойник,коромысло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, ухват)</a:t>
            </a:r>
          </a:p>
          <a:p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9.Где хранились хозяйские </a:t>
            </a:r>
            <a:r>
              <a:rPr lang="ru-RU" dirty="0" err="1">
                <a:solidFill>
                  <a:schemeClr val="tx2">
                    <a:lumMod val="10000"/>
                  </a:schemeClr>
                </a:solidFill>
              </a:rPr>
              <a:t>вещи,одежла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?(в сундуке)</a:t>
            </a:r>
          </a:p>
        </p:txBody>
      </p:sp>
    </p:spTree>
    <p:extLst>
      <p:ext uri="{BB962C8B-B14F-4D97-AF65-F5344CB8AC3E}">
        <p14:creationId xmlns:p14="http://schemas.microsoft.com/office/powerpoint/2010/main" val="622140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chemeClr val="tx2">
                    <a:lumMod val="10000"/>
                  </a:schemeClr>
                </a:solidFill>
              </a:rPr>
              <a:t>1.Знания детей о истории избы, как о жилище первых поселенцев Златоуста.</a:t>
            </a:r>
          </a:p>
          <a:p>
            <a:r>
              <a:rPr lang="ru-RU" sz="2400" dirty="0">
                <a:solidFill>
                  <a:schemeClr val="tx2">
                    <a:lumMod val="10000"/>
                  </a:schemeClr>
                </a:solidFill>
              </a:rPr>
              <a:t>2.Знания о старинных предметах домашнего обихода.</a:t>
            </a:r>
          </a:p>
          <a:p>
            <a:r>
              <a:rPr lang="ru-RU" sz="2400" dirty="0">
                <a:solidFill>
                  <a:schemeClr val="tx2">
                    <a:lumMod val="10000"/>
                  </a:schemeClr>
                </a:solidFill>
              </a:rPr>
              <a:t>3.Обогощение словарного запаса названиями предметов русского быта.</a:t>
            </a:r>
          </a:p>
          <a:p>
            <a:r>
              <a:rPr lang="ru-RU" sz="2400" dirty="0">
                <a:solidFill>
                  <a:schemeClr val="tx2">
                    <a:lumMod val="10000"/>
                  </a:schemeClr>
                </a:solidFill>
              </a:rPr>
              <a:t>4.Изготовление макета русской избы.</a:t>
            </a:r>
          </a:p>
          <a:p>
            <a:r>
              <a:rPr lang="ru-RU" sz="2400" dirty="0">
                <a:solidFill>
                  <a:schemeClr val="tx2">
                    <a:lumMod val="10000"/>
                  </a:schemeClr>
                </a:solidFill>
              </a:rPr>
              <a:t>5.Создание мини-музея Русской избы.</a:t>
            </a:r>
          </a:p>
          <a:p>
            <a:r>
              <a:rPr lang="ru-RU" sz="2400" dirty="0">
                <a:solidFill>
                  <a:schemeClr val="tx2">
                    <a:lumMod val="10000"/>
                  </a:schemeClr>
                </a:solidFill>
              </a:rPr>
              <a:t>6.Показ открытого занятия «Изба»-жилище первых поселенцев Златоуста.</a:t>
            </a:r>
          </a:p>
          <a:p>
            <a:r>
              <a:rPr lang="ru-RU" sz="2400" dirty="0">
                <a:solidFill>
                  <a:schemeClr val="tx2">
                    <a:lumMod val="10000"/>
                  </a:schemeClr>
                </a:solidFill>
              </a:rPr>
              <a:t>7.Мультимидийная презентация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8246970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используемой литературы: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772816"/>
            <a:ext cx="7467600" cy="3268959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1</a:t>
            </a:r>
            <a:r>
              <a:rPr lang="ru-RU" sz="2800" dirty="0">
                <a:solidFill>
                  <a:schemeClr val="tx2">
                    <a:lumMod val="10000"/>
                  </a:schemeClr>
                </a:solidFill>
              </a:rPr>
              <a:t>. «Проектная деятельность в детском саду: родители и дети»М.А.Захарова, Москва,2010г.</a:t>
            </a:r>
          </a:p>
          <a:p>
            <a:r>
              <a:rPr lang="ru-RU" sz="2800" dirty="0">
                <a:solidFill>
                  <a:schemeClr val="tx2">
                    <a:lumMod val="10000"/>
                  </a:schemeClr>
                </a:solidFill>
              </a:rPr>
              <a:t>2. «Приобщение детей к истокам русской народной культуры» О.Л.Князева, </a:t>
            </a:r>
            <a:r>
              <a:rPr lang="ru-RU" sz="2800" dirty="0" err="1">
                <a:solidFill>
                  <a:schemeClr val="tx2">
                    <a:lumMod val="10000"/>
                  </a:schemeClr>
                </a:solidFill>
              </a:rPr>
              <a:t>М.Д.Маханёва</a:t>
            </a:r>
            <a:r>
              <a:rPr lang="ru-RU" sz="2800" dirty="0">
                <a:solidFill>
                  <a:schemeClr val="tx2">
                    <a:lumMod val="10000"/>
                  </a:schemeClr>
                </a:solidFill>
              </a:rPr>
              <a:t>, Санкт-Питербург,2002 г.</a:t>
            </a:r>
          </a:p>
        </p:txBody>
      </p:sp>
    </p:spTree>
    <p:extLst>
      <p:ext uri="{BB962C8B-B14F-4D97-AF65-F5344CB8AC3E}">
        <p14:creationId xmlns:p14="http://schemas.microsoft.com/office/powerpoint/2010/main" val="4021897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Итог проекта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600201"/>
            <a:ext cx="8280920" cy="2044824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1.Открытие мини-музея «Изба». </a:t>
            </a: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2.Открытое занятие для педагогов и родителей.</a:t>
            </a:r>
          </a:p>
          <a:p>
            <a:pPr>
              <a:buNone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21920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: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204864"/>
            <a:ext cx="8147248" cy="1969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   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представлений о русском крестьянском быте, уважения к русским традициям и русской культуре.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b="1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детей с устройством русской избы; изготовить макет русской избы;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с традициями, обычаями, жизнью предков;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обобщить и систематизировать имеющиеся знания о бытовых особенностях;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расширять словарный запас: изба, сруб, ставни, ушат, люлька, прялка, лавка, сундук, заслонка, и </a:t>
            </a:r>
            <a:r>
              <a:rPr lang="ru-RU" sz="28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патриотические чувства. </a:t>
            </a:r>
          </a:p>
          <a:p>
            <a:pPr marL="36576" indent="0">
              <a:lnSpc>
                <a:spcPct val="90000"/>
              </a:lnSpc>
              <a:buNone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36576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b="1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340768"/>
            <a:ext cx="9144000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      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изба, деревенский быт? Даже немного подумав трудно будет сформировать полный  ответ на этот вопрос.  С большой долей правды можно предположить, что при упоминании слова «изба» у большинства людей возникают ассоциации со словами «дом», «жилище».  Раннее приобщение детей к обсуждению всех вопросов о избе - давняя хорошая традиция приобщения к истории родного края, к традициям людей,</a:t>
            </a:r>
            <a:r>
              <a:rPr lang="en-US" sz="2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живущих в нашем городе два века назад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Аннотация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исследовательско–творческий;</a:t>
            </a: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количеству участников – групповой;</a:t>
            </a: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характеру участников – одновозрастной;</a:t>
            </a: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продолжительности – среднесрочный </a:t>
            </a:r>
          </a:p>
          <a:p>
            <a:pPr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 месяца:  (сентябрь, октябрь, ноябрь,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декабрь,)</a:t>
            </a: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дети, родители, воспитатель.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м</a:t>
            </a:r>
            <a:r>
              <a:rPr lang="ru-RU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етоды проекта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игры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Досуговые игры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деятельность</a:t>
            </a: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</a:p>
        </p:txBody>
      </p:sp>
    </p:spTree>
    <p:extLst>
      <p:ext uri="{BB962C8B-B14F-4D97-AF65-F5344CB8AC3E}">
        <p14:creationId xmlns:p14="http://schemas.microsoft.com/office/powerpoint/2010/main" val="2183124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Этапы работы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614347"/>
              </p:ext>
            </p:extLst>
          </p:nvPr>
        </p:nvGraphicFramePr>
        <p:xfrm>
          <a:off x="0" y="801852"/>
          <a:ext cx="8712969" cy="6228724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8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1931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r>
                        <a:rPr lang="ru-RU" sz="1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деятельности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1323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Подготовительный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темы,</a:t>
                      </a:r>
                      <a:r>
                        <a:rPr lang="ru-RU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подбор материалов, составление детского плана </a:t>
                      </a: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CC6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анкетирование родителей, составление перспективного плана</a:t>
                      </a:r>
                    </a:p>
                    <a:p>
                      <a:endParaRPr lang="ru-RU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8030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2.Основной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Поиск дополнительных ресурсов. Координация работы.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Педагог-партнер. Проведение исследований, сбор материалов, создание презентаций, стенгазет,  плакатов</a:t>
                      </a:r>
                      <a:r>
                        <a:rPr lang="ru-RU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альбомов по результатам исследований </a:t>
                      </a:r>
                      <a:r>
                        <a:rPr lang="ru-RU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Выставка работ, созданных детьми  и их родителями.</a:t>
                      </a:r>
                    </a:p>
                    <a:p>
                      <a:endParaRPr lang="ru-RU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6137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r>
                        <a:rPr lang="ru-RU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Заключительный</a:t>
                      </a:r>
                      <a:endParaRPr lang="ru-RU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Мини-музей, созданный детьми,</a:t>
                      </a:r>
                      <a:r>
                        <a:rPr lang="ru-RU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родителями и педагогами.</a:t>
                      </a:r>
                      <a:r>
                        <a:rPr lang="ru-RU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Выставка работ, созданных детьми  и их родителями. Изготовление макета русской избы.</a:t>
                      </a:r>
                      <a:r>
                        <a:rPr lang="ru-RU" sz="18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педагогом и  детьми. </a:t>
                      </a:r>
                      <a:r>
                        <a:rPr lang="ru-RU" sz="18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Мультимидийная презентация  проекта на семинаре педагогов ДОУ. Показ открытого занятия «Что? Где? Когда?» на тему «Русская изба».</a:t>
                      </a:r>
                    </a:p>
                    <a:p>
                      <a:endParaRPr lang="ru-RU" sz="18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Перспективный план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19" y="1124744"/>
          <a:ext cx="828092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5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59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3210"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Темы</a:t>
                      </a:r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Педагогические</a:t>
                      </a:r>
                      <a:r>
                        <a:rPr lang="ru-RU" sz="11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задачи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Форма 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Результат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Сроки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9278"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1.Знакомство</a:t>
                      </a:r>
                      <a:r>
                        <a:rPr lang="ru-RU" sz="11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с русской избой.</a:t>
                      </a: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2.Как строили дом на </a:t>
                      </a:r>
                      <a:r>
                        <a:rPr lang="ru-RU" sz="1100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руси</a:t>
                      </a:r>
                      <a:r>
                        <a:rPr lang="ru-RU" sz="11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.</a:t>
                      </a: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3.Загадки о предметах быта.</a:t>
                      </a: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4.Экскурсия в краеведческий музей.</a:t>
                      </a: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1.Знакомство с историей возникновения избы</a:t>
                      </a:r>
                      <a:r>
                        <a:rPr lang="ru-RU" sz="11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и её видами.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2.Познако</a:t>
                      </a:r>
                    </a:p>
                    <a:p>
                      <a:r>
                        <a:rPr lang="ru-RU" sz="110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мить</a:t>
                      </a:r>
                      <a:r>
                        <a:rPr lang="ru-RU" sz="11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детей с последовательностью построения избы. </a:t>
                      </a:r>
                    </a:p>
                    <a:p>
                      <a:r>
                        <a:rPr lang="ru-RU" sz="11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3. Заучивание загадок.</a:t>
                      </a: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4. Знакомство с </a:t>
                      </a:r>
                      <a:r>
                        <a:rPr lang="ru-RU" sz="1100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устройст</a:t>
                      </a:r>
                      <a:r>
                        <a:rPr lang="ru-RU" sz="11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</a:t>
                      </a:r>
                    </a:p>
                    <a:p>
                      <a:r>
                        <a:rPr lang="ru-RU" sz="1100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вом</a:t>
                      </a:r>
                      <a:r>
                        <a:rPr lang="ru-RU" sz="11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русской избы, традициями и жизнью первых поселенцев Златоуста.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1.Познавательные беседы. Рассматривание иллюстраций,</a:t>
                      </a: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Чтение энциклопедий. Рассказ воспитателя. Чтение русских народных сказок.</a:t>
                      </a: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2.Рассказ воспитателя. Рассматривание</a:t>
                      </a:r>
                      <a:r>
                        <a:rPr lang="ru-RU" sz="11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иллюстраций. Просмотр видеофильма о русской избе </a:t>
                      </a:r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.</a:t>
                      </a: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3.Заучивание наизусть. Рассматривание</a:t>
                      </a:r>
                      <a:r>
                        <a:rPr lang="ru-RU" sz="11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иллюстраций.</a:t>
                      </a:r>
                    </a:p>
                    <a:p>
                      <a:r>
                        <a:rPr lang="ru-RU" sz="11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4.Экскурсия.</a:t>
                      </a: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1.Знания о возникновении</a:t>
                      </a:r>
                      <a:r>
                        <a:rPr lang="ru-RU" sz="11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русской избы и её видах.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2.Знания о последовательности построения русской избы.</a:t>
                      </a: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3.Отгадывание загадок.</a:t>
                      </a: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4.Пополнение багажа знаний </a:t>
                      </a:r>
                      <a:r>
                        <a:rPr lang="ru-RU" sz="11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об устройстве и быте русской избы и словарного запаса.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1.</a:t>
                      </a:r>
                      <a:r>
                        <a:rPr lang="en-US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IX.</a:t>
                      </a: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en-US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2.IX.</a:t>
                      </a: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en-US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3.X.</a:t>
                      </a: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en-US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4.X.</a:t>
                      </a: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3100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1" y="260648"/>
          <a:ext cx="7848873" cy="5832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9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92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79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542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76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832648"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5.Экскурсия в музей ДК «Победа»</a:t>
                      </a: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6.Макет русской избы.</a:t>
                      </a: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7.Оформление мини-музея русской избы</a:t>
                      </a: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8.Показ открытого занятия для педагогов ДОУ и родителей.</a:t>
                      </a: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.</a:t>
                      </a: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5. Знакомство с </a:t>
                      </a:r>
                      <a:r>
                        <a:rPr lang="ru-RU" sz="110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устройст-вом</a:t>
                      </a:r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русской избы, традициями и жизнью первых поселенцев Златоуста.</a:t>
                      </a: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6.Закрепить знания детей об устройстве русской избы.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7.Закрепить знания детей об устройстве русской </a:t>
                      </a:r>
                      <a:r>
                        <a:rPr lang="ru-RU" sz="110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избы,традициях</a:t>
                      </a:r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и жизни </a:t>
                      </a:r>
                      <a:r>
                        <a:rPr lang="ru-RU" sz="110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перв,х</a:t>
                      </a:r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поселенцев нашего города.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8.Закрепить знания детей об устройстве русской </a:t>
                      </a:r>
                      <a:r>
                        <a:rPr lang="ru-RU" sz="110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избы,традициях</a:t>
                      </a:r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и жизни первых поселенцев нашего города.</a:t>
                      </a: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5.Экскурсия.</a:t>
                      </a: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6.Изготовление макета.</a:t>
                      </a: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7.Оформление мини- музея в группе.</a:t>
                      </a: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8.Открытое занятие.</a:t>
                      </a: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5.Пополнение багажа знаний об устройстве и быте русской избы и словарного запаса</a:t>
                      </a:r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6.Макет русской избы.</a:t>
                      </a: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7. Мини-музей в группе.</a:t>
                      </a: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8.Открытое занятие.</a:t>
                      </a:r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en-US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5.XI.</a:t>
                      </a: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en-US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6.XI.</a:t>
                      </a: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US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en-US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7.XII.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8.</a:t>
                      </a:r>
                      <a:r>
                        <a:rPr lang="en-US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XII.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Другая 10">
      <a:dk1>
        <a:srgbClr val="F79C15"/>
      </a:dk1>
      <a:lt1>
        <a:sysClr val="window" lastClr="FFFFFF"/>
      </a:lt1>
      <a:dk2>
        <a:srgbClr val="FFFCC6"/>
      </a:dk2>
      <a:lt2>
        <a:srgbClr val="DBF5F9"/>
      </a:lt2>
      <a:accent1>
        <a:srgbClr val="F79C15"/>
      </a:accent1>
      <a:accent2>
        <a:srgbClr val="B2E9F2"/>
      </a:accent2>
      <a:accent3>
        <a:srgbClr val="F79C15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1562</TotalTime>
  <Words>1132</Words>
  <Application>Microsoft Office PowerPoint</Application>
  <PresentationFormat>Экран (4:3)</PresentationFormat>
  <Paragraphs>250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Техническая</vt:lpstr>
      <vt:lpstr>   Муниципальное автономное дошкольное образовательное учреждение детский сад комбинированного вида № 98  Проект подготовительной группы «Непоседы»  «Русская изба»</vt:lpstr>
      <vt:lpstr>Цель: </vt:lpstr>
      <vt:lpstr>Задачи: </vt:lpstr>
      <vt:lpstr>Актуальность </vt:lpstr>
      <vt:lpstr>Аннотация </vt:lpstr>
      <vt:lpstr>методы проекта:</vt:lpstr>
      <vt:lpstr>Этапы работы</vt:lpstr>
      <vt:lpstr>Перспективный план</vt:lpstr>
      <vt:lpstr>  </vt:lpstr>
      <vt:lpstr>Схема реализации проекта </vt:lpstr>
      <vt:lpstr>Презентация PowerPoint</vt:lpstr>
      <vt:lpstr>Презентация PowerPoint</vt:lpstr>
      <vt:lpstr>Ресурсное обеспечение</vt:lpstr>
      <vt:lpstr>Вопросы для диагностики</vt:lpstr>
      <vt:lpstr>Ожидаемые результаты</vt:lpstr>
      <vt:lpstr>Список используемой литературы:</vt:lpstr>
      <vt:lpstr>Итог проекта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подготовительной группы «Почемучки»</dc:title>
  <dc:creator>User</dc:creator>
  <cp:lastModifiedBy>марина альхамова</cp:lastModifiedBy>
  <cp:revision>91</cp:revision>
  <dcterms:created xsi:type="dcterms:W3CDTF">2012-04-10T07:03:13Z</dcterms:created>
  <dcterms:modified xsi:type="dcterms:W3CDTF">2019-10-15T15:34:46Z</dcterms:modified>
</cp:coreProperties>
</file>