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3" r:id="rId4"/>
    <p:sldId id="262" r:id="rId5"/>
    <p:sldId id="261" r:id="rId6"/>
    <p:sldId id="260" r:id="rId7"/>
    <p:sldId id="267" r:id="rId8"/>
    <p:sldId id="266" r:id="rId9"/>
    <p:sldId id="265" r:id="rId10"/>
    <p:sldId id="268" r:id="rId11"/>
    <p:sldId id="259" r:id="rId12"/>
    <p:sldId id="271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0004"/>
    <a:srgbClr val="DDDDDD"/>
    <a:srgbClr val="7C0346"/>
    <a:srgbClr val="E1E1E1"/>
    <a:srgbClr val="B7036E"/>
    <a:srgbClr val="7F0349"/>
    <a:srgbClr val="92266B"/>
    <a:srgbClr val="0C40AA"/>
    <a:srgbClr val="72A0DB"/>
    <a:srgbClr val="7127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112" d="100"/>
          <a:sy n="112" d="100"/>
        </p:scale>
        <p:origin x="14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7DE6D69-0983-4CF6-902F-4A3EBFA601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566BA89-9889-4E6C-A02C-BE889F0100AF}"/>
              </a:ext>
            </a:extLst>
          </p:cNvPr>
          <p:cNvSpPr/>
          <p:nvPr/>
        </p:nvSpPr>
        <p:spPr>
          <a:xfrm>
            <a:off x="5195843" y="5071759"/>
            <a:ext cx="317049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Автор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ru-RU" sz="1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О.Н.Куликова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</a:t>
            </a:r>
          </a:p>
          <a:p>
            <a:pPr lvl="0" algn="r">
              <a:lnSpc>
                <a:spcPct val="150000"/>
              </a:lnSpc>
            </a:pP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учитель профессионально-трудового обучения</a:t>
            </a:r>
            <a:endParaRPr lang="ru-RU" sz="1400" b="1" i="1" dirty="0">
              <a:solidFill>
                <a:srgbClr val="002060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92963" y="914400"/>
            <a:ext cx="687081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«Эффективность урока – стимул к успеху учителя и ученика в условиях внедрения ФГОС образования обучающихся с умственной отсталостью (интеллектуальными нарушениями)»</a:t>
            </a:r>
            <a:endParaRPr lang="ru-RU" sz="2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225" y="3161169"/>
            <a:ext cx="3640508" cy="324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5CF460-AE1E-41A2-B6C8-DFF61762B9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65674" y="2660500"/>
            <a:ext cx="6853727" cy="299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Активная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обучающихся;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Творчество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Дифференцированная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индивидуальная работа;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Эмоциональная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атмосфера на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уроке;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ситуации успеха;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разнообразных методических приемов;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Мастерство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профессионализм учителя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67" y="528816"/>
            <a:ext cx="1415085" cy="16028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728" y="603057"/>
            <a:ext cx="1870410" cy="260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718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92964" y="2307364"/>
            <a:ext cx="6939186" cy="2910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Непродуманность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организационных моментов, этапов урока;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Неумелое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распределение времени на уроке;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Неумелое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оборудования;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Слабая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материально-техническая база;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Нарушение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учащимися дисциплины;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Конфликт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между учителем и учащимися.</a:t>
            </a: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49196" y="897308"/>
            <a:ext cx="5896598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факторы могут помешать эффективности урока?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587" y="561866"/>
            <a:ext cx="1423631" cy="161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5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56948" y="2341548"/>
            <a:ext cx="5263369" cy="3603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обобщать и делать научно обоснованные выводы;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Формирует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проводить наблюдения за педагогическими явлениями;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Определяет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необходимость изучения проблем обучения и воспитания;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Развивает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 к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обучающему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процессу;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Формирует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аналитические способности.</a:t>
            </a: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4295" y="1016950"/>
            <a:ext cx="5212935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дает анализ урока педагогу?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49" y="461473"/>
            <a:ext cx="1489628" cy="16873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318" y="2008261"/>
            <a:ext cx="2420076" cy="450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20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 rot="10800000" flipV="1">
            <a:off x="2213361" y="1850271"/>
            <a:ext cx="6152968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повышения методологической грамотности педагога и качества обучения обучающихся.</a:t>
            </a: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11566" y="1051134"/>
            <a:ext cx="5392397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чего необходим  анализ урока?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492" y="528780"/>
            <a:ext cx="1422663" cy="16114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354" y="3128123"/>
            <a:ext cx="4459193" cy="303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10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59678" y="796808"/>
            <a:ext cx="2294545" cy="538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200" dirty="0">
              <a:latin typeface="Franklin Gothic Medium" panose="020B06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57" y="564022"/>
            <a:ext cx="7783680" cy="583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963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5CF460-AE1E-41A2-B6C8-DFF61762B9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10811" y="1162228"/>
            <a:ext cx="622988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«Обучение должно приносить радость познания, радость общения.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Любой ребёнок – личность, каждому нужно почувствовать радость успеха.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 радость обязательно вызовет интерес к учению».</a:t>
            </a:r>
            <a:endParaRPr lang="ru-RU" sz="28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26" y="692700"/>
            <a:ext cx="1526182" cy="1728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5CF460-AE1E-41A2-B6C8-DFF61762B9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367185" y="854580"/>
            <a:ext cx="614442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«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Эффективность»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32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переводе с латинского –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32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эффектос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означает выполнение действий, результат, следствие каких-либо действий, т.е. полезность для развития каждого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ребёнка</a:t>
            </a:r>
            <a:endParaRPr lang="ru-RU" sz="32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24" y="658515"/>
            <a:ext cx="1466361" cy="166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88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5CF460-AE1E-41A2-B6C8-DFF61762B9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 rot="10800000" flipV="1">
            <a:off x="2346577" y="621730"/>
            <a:ext cx="6041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Одно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важнейших условий эффективности учебного процесса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–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воспитание познавательного интереса у школьников.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04" y="621729"/>
            <a:ext cx="1543273" cy="17480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52" y="3121306"/>
            <a:ext cx="7289512" cy="263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654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5CF460-AE1E-41A2-B6C8-DFF61762B9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03305" y="2238998"/>
            <a:ext cx="544367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успеваемости;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отношение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предмету;</a:t>
            </a:r>
          </a:p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темп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работы;</a:t>
            </a:r>
          </a:p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подготовленность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учащихся;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отношение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дисциплине;</a:t>
            </a:r>
          </a:p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индивидуальные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особенности.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47544" y="957130"/>
            <a:ext cx="591368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Учитываются особенности класса: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53" y="523271"/>
            <a:ext cx="1137490" cy="12884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206" y="2325898"/>
            <a:ext cx="3505748" cy="2587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21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5CF460-AE1E-41A2-B6C8-DFF61762B9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17847" y="1813327"/>
            <a:ext cx="797322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05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хорошо организованный урок в хорошо оборудованном кабинете должен иметь хорошее начало и хорошее окончание;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учитель должен спланировать свою деятельность и деятельность учащихся, четко сформулировать тему, цель, задачи урока;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урок должен быть проблемным и развивающим: учитель сам нацеливается на сотрудничество с учениками и умеет направлять учеников на сотрудничество с учителем и одноклассниками;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учитель организует проблемные и поисковые ситуации, активизирует деятельность учащихся;</a:t>
            </a: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75731" y="940037"/>
            <a:ext cx="5982056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1470"/>
              </a:lnSpc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Каким должен быть современный урок: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63" y="548803"/>
            <a:ext cx="1162227" cy="131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91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5CF460-AE1E-41A2-B6C8-DFF61762B9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16951" y="1871530"/>
            <a:ext cx="74946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вывод делают сами учащиеся;</a:t>
            </a:r>
          </a:p>
          <a:p>
            <a:pPr lvl="1"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 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времясбережение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здоровьесбережение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lvl="1"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центре внимания урока - дети;</a:t>
            </a:r>
          </a:p>
          <a:p>
            <a:pPr lvl="1"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учет уровня и возможностей учащихся, в котором учтены такие аспекты, как профиль класса, стремление учащихся, настроение детей;</a:t>
            </a:r>
          </a:p>
          <a:p>
            <a:pPr lvl="1"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умение демонстрировать методическое искусство учителя;</a:t>
            </a:r>
          </a:p>
          <a:p>
            <a:pPr lvl="1"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планирование обратной связи;</a:t>
            </a:r>
          </a:p>
          <a:p>
            <a:pPr lvl="1"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урок должен быть добрым.</a:t>
            </a: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8" y="496146"/>
            <a:ext cx="1252716" cy="1375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646" y="581604"/>
            <a:ext cx="3167965" cy="183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17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5CF460-AE1E-41A2-B6C8-DFF61762B9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27006" y="905854"/>
            <a:ext cx="6178609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Какой урок можно считать эффективным?</a:t>
            </a:r>
            <a:endParaRPr lang="ru-RU" sz="24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5136" y="2299214"/>
            <a:ext cx="7195558" cy="3371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Оценивая эффективность урока следует иметь ввиду следующие параметры: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Понят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обучающимися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теоретический материал;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Научились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 применять полученные знания на практике;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Сформировались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 умения и навыки по теме урока;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Проведена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 учителем коррекционная работа;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Проведена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 вытекающая из темы урока воспитательная работа.</a:t>
            </a: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82" y="474785"/>
            <a:ext cx="1466359" cy="1660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405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5CF460-AE1E-41A2-B6C8-DFF61762B9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36591" y="2184562"/>
            <a:ext cx="7178468" cy="2910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Тщательная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всесторонняя подготовка учителя;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Конкретность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поставленной цели и задач;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Выбор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типа урока;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Продуманность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 и методов обучения. Обучение через открытие!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Сотрудничество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учителя и ученика;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разнообразных средств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обучения;</a:t>
            </a: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01368" y="888764"/>
            <a:ext cx="5913690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чего зависит эффективность урока?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51" y="507358"/>
            <a:ext cx="1333144" cy="151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85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501</TotalTime>
  <Words>375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Franklin Gothic Medium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STALKER</cp:lastModifiedBy>
  <cp:revision>67</cp:revision>
  <dcterms:created xsi:type="dcterms:W3CDTF">2013-11-19T05:52:05Z</dcterms:created>
  <dcterms:modified xsi:type="dcterms:W3CDTF">2019-10-15T09:07:06Z</dcterms:modified>
</cp:coreProperties>
</file>