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1" r:id="rId17"/>
    <p:sldId id="272" r:id="rId18"/>
    <p:sldId id="273" r:id="rId19"/>
    <p:sldId id="275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vEtA" initials="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401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herbalogya.ru/library/img/Ginseng-st1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&#1047;&#1074;&#1091;&#1082;&#1080;/S6300251.AVI" TargetMode="External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8358246" cy="3214686"/>
          </a:xfr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prstTxWarp prst="textFadeRight">
              <a:avLst/>
            </a:prstTxWarp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6600" b="1" dirty="0" smtClean="0">
                <a:ln w="50800"/>
                <a:solidFill>
                  <a:srgbClr val="FFFF00"/>
                </a:solidFill>
              </a:rPr>
              <a:t/>
            </a:r>
            <a:br>
              <a:rPr lang="ru-RU" sz="6600" b="1" dirty="0" smtClean="0">
                <a:ln w="50800"/>
                <a:solidFill>
                  <a:srgbClr val="FFFF00"/>
                </a:solidFill>
              </a:rPr>
            </a:br>
            <a:r>
              <a:rPr lang="ru-RU" sz="6600" b="1" dirty="0" smtClean="0">
                <a:ln w="50800"/>
                <a:solidFill>
                  <a:schemeClr val="accent5">
                    <a:lumMod val="50000"/>
                  </a:schemeClr>
                </a:solidFill>
              </a:rPr>
              <a:t>Экологическая</a:t>
            </a:r>
            <a:br>
              <a:rPr lang="ru-RU" sz="6600" b="1" dirty="0" smtClean="0">
                <a:ln w="50800"/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6600" b="1" dirty="0" smtClean="0">
                <a:ln w="50800"/>
                <a:solidFill>
                  <a:schemeClr val="accent5">
                    <a:lumMod val="50000"/>
                  </a:schemeClr>
                </a:solidFill>
              </a:rPr>
              <a:t> АЗБУКА</a:t>
            </a:r>
            <a:endParaRPr lang="ru-RU" sz="6600" b="1" dirty="0">
              <a:ln w="50800"/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500430" y="3886200"/>
            <a:ext cx="5072098" cy="17526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Игра-викторина</a:t>
            </a:r>
          </a:p>
        </p:txBody>
      </p:sp>
      <p:pic>
        <p:nvPicPr>
          <p:cNvPr id="6" name="Picture 2" descr="Картинка 2 из 429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3000372"/>
            <a:ext cx="3500430" cy="3857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Какое животное может преобразовывать свой жир в воду, если долго не может найти питьевой источник?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Tx/>
              <a:buAutoNum type="arabicPeriod"/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Медведь</a:t>
            </a:r>
          </a:p>
          <a:p>
            <a:pPr marL="514350" indent="-514350">
              <a:buFontTx/>
              <a:buAutoNum type="arabicPeriod"/>
              <a:defRPr/>
            </a:pPr>
            <a:endParaRPr lang="ru-RU" sz="4000" b="1" dirty="0" smtClean="0">
              <a:solidFill>
                <a:srgbClr val="002060"/>
              </a:solidFill>
            </a:endParaRPr>
          </a:p>
          <a:p>
            <a:pPr>
              <a:buFontTx/>
              <a:buNone/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2. Слон</a:t>
            </a:r>
          </a:p>
          <a:p>
            <a:pPr>
              <a:buFontTx/>
              <a:buNone/>
              <a:defRPr/>
            </a:pPr>
            <a:endParaRPr lang="ru-RU" sz="4000" b="1" dirty="0" smtClean="0">
              <a:solidFill>
                <a:srgbClr val="002060"/>
              </a:solidFill>
            </a:endParaRPr>
          </a:p>
          <a:p>
            <a:pPr>
              <a:buFontTx/>
              <a:buNone/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3. Верблюд </a:t>
            </a:r>
          </a:p>
          <a:p>
            <a:pPr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7890" name="Picture 2" descr="F:\Фото\bactrianu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0563" y="1571625"/>
            <a:ext cx="3786187" cy="2500313"/>
          </a:xfrm>
          <a:noFill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38" y="4286250"/>
            <a:ext cx="357187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100"/>
                            </p:stCondLst>
                            <p:childTnLst>
                              <p:par>
                                <p:cTn id="16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600"/>
                            </p:stCondLst>
                            <p:childTnLst>
                              <p:par>
                                <p:cTn id="22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Какая змея считается самой опасной?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750" y="1557338"/>
            <a:ext cx="4038600" cy="4525962"/>
          </a:xfrm>
        </p:spPr>
        <p:txBody>
          <a:bodyPr/>
          <a:lstStyle/>
          <a:p>
            <a:pPr marL="514350" indent="-514350">
              <a:buFontTx/>
              <a:buAutoNum type="arabicPeriod"/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Кобра</a:t>
            </a:r>
          </a:p>
          <a:p>
            <a:pPr marL="514350" indent="-514350">
              <a:buFontTx/>
              <a:buAutoNum type="arabicPeriod"/>
              <a:defRPr/>
            </a:pPr>
            <a:endParaRPr lang="ru-RU" sz="4000" b="1" dirty="0" smtClean="0">
              <a:solidFill>
                <a:srgbClr val="002060"/>
              </a:solidFill>
            </a:endParaRPr>
          </a:p>
          <a:p>
            <a:pPr>
              <a:buFontTx/>
              <a:buNone/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2. Гадюка</a:t>
            </a:r>
          </a:p>
          <a:p>
            <a:pPr>
              <a:buFontTx/>
              <a:buNone/>
              <a:defRPr/>
            </a:pPr>
            <a:endParaRPr lang="ru-RU" sz="4000" b="1" dirty="0" smtClean="0">
              <a:solidFill>
                <a:srgbClr val="002060"/>
              </a:solidFill>
            </a:endParaRPr>
          </a:p>
          <a:p>
            <a:pPr>
              <a:buFontTx/>
              <a:buNone/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3. Удав</a:t>
            </a:r>
          </a:p>
          <a:p>
            <a:pPr>
              <a:defRPr/>
            </a:pP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9938" name="Picture 2" descr="F:\Фото\photo187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27538" y="1600200"/>
            <a:ext cx="4176712" cy="48529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900"/>
                            </p:stCondLst>
                            <p:childTnLst>
                              <p:par>
                                <p:cTn id="16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600"/>
                            </p:stCondLst>
                            <p:childTnLst>
                              <p:par>
                                <p:cTn id="22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428625" y="571500"/>
            <a:ext cx="8429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chemeClr val="accent5">
                    <a:lumMod val="50000"/>
                  </a:schemeClr>
                </a:solidFill>
              </a:rPr>
              <a:t>Как называется наша планета?</a:t>
            </a: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714500"/>
            <a:ext cx="7715250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1357313" y="428625"/>
            <a:ext cx="67865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Назовите планеты Солнечной Системы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1714500"/>
            <a:ext cx="23526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50" y="1785938"/>
            <a:ext cx="235743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50" y="4000500"/>
            <a:ext cx="18669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25" y="4572000"/>
            <a:ext cx="22002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50" y="4214813"/>
            <a:ext cx="22002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50" y="1785938"/>
            <a:ext cx="23050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143125"/>
            <a:ext cx="6858000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Заголовок 4"/>
          <p:cNvSpPr>
            <a:spLocks noGrp="1"/>
          </p:cNvSpPr>
          <p:nvPr>
            <p:ph type="title"/>
          </p:nvPr>
        </p:nvSpPr>
        <p:spPr>
          <a:xfrm>
            <a:off x="457200" y="307975"/>
            <a:ext cx="8229600" cy="1446213"/>
          </a:xfr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Что бывает на небе после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дождя?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22" descr="http://im0-tub-ru.yandex.net/i?id=86428307-0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642918"/>
            <a:ext cx="6072187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Заголовок 10"/>
          <p:cNvSpPr>
            <a:spLocks noGrp="1"/>
          </p:cNvSpPr>
          <p:nvPr>
            <p:ph type="title"/>
          </p:nvPr>
        </p:nvSpPr>
        <p:spPr>
          <a:xfrm>
            <a:off x="785813" y="4786313"/>
            <a:ext cx="7900987" cy="1571625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+mn-lt"/>
              </a:rPr>
              <a:t>Это дерево – народный символ России. Кора его содержит особый белый пигмент, который и отличает его от остальных.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0" descr="http://im4-tub-ru.yandex.net/i?id=242315920-5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000125"/>
            <a:ext cx="542925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1214414" y="5072074"/>
            <a:ext cx="6858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У медведя – берлога, у волка – логово, у белки – дупло, а у лисы - ?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25" descr="http://im6-tub-ru.yandex.net/i?id=19953874-1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857250"/>
            <a:ext cx="600075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2286000" y="4572000"/>
            <a:ext cx="578643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Это насекомое – маячок. Самка этого жучка светится зелёным светом, подманивая самца.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0" descr="http://im3-tub-ru.yandex.net/i?id=54474439-1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5" y="1500188"/>
            <a:ext cx="4500563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Заголовок 2"/>
          <p:cNvSpPr>
            <a:spLocks noGrp="1"/>
          </p:cNvSpPr>
          <p:nvPr>
            <p:ph type="title"/>
          </p:nvPr>
        </p:nvSpPr>
        <p:spPr>
          <a:xfrm>
            <a:off x="457200" y="1000125"/>
            <a:ext cx="3471863" cy="4357688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Он на солнышке румяный, </a:t>
            </a:r>
            <a:br>
              <a:rPr lang="ru-RU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Под луною – голубой.</a:t>
            </a:r>
            <a:br>
              <a:rPr lang="ru-RU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И на шапку и в карманы</a:t>
            </a:r>
            <a:br>
              <a:rPr lang="ru-RU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К нам насыпался с тобой.</a:t>
            </a:r>
            <a:br>
              <a:rPr lang="ru-RU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Он и белый, и пушистый,</a:t>
            </a:r>
            <a:br>
              <a:rPr lang="ru-RU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И лохматый, как медведь</a:t>
            </a:r>
            <a:r>
              <a:rPr lang="ru-RU" sz="24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971550" y="-141288"/>
            <a:ext cx="7559675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5400" b="1" dirty="0">
                <a:solidFill>
                  <a:srgbClr val="800000"/>
                </a:solidFill>
                <a:latin typeface="Monotype Corsiva" pitchFamily="66" charset="0"/>
              </a:rPr>
              <a:t> Какое  из  перечисленных животных  впадает  в  спячку?</a:t>
            </a:r>
            <a:r>
              <a:rPr lang="ru-RU" sz="5400" b="1" dirty="0">
                <a:solidFill>
                  <a:srgbClr val="800000"/>
                </a:solidFill>
              </a:rPr>
              <a:t> </a:t>
            </a:r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285750" y="2500313"/>
            <a:ext cx="85010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6000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белка     крот     ёж     кабан </a:t>
            </a:r>
          </a:p>
        </p:txBody>
      </p:sp>
      <p:pic>
        <p:nvPicPr>
          <p:cNvPr id="6" name="Picture 9" descr="freedoc_ru_47189_1024x7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3644900"/>
            <a:ext cx="4071937" cy="2857500"/>
          </a:xfrm>
          <a:prstGeom prst="rect">
            <a:avLst/>
          </a:prstGeom>
          <a:noFill/>
          <a:ln w="57150">
            <a:solidFill>
              <a:srgbClr val="666633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2643174" y="1285861"/>
            <a:ext cx="6194425" cy="3286148"/>
          </a:xfrm>
          <a:prstGeom prst="rect">
            <a:avLst/>
          </a:prstGeom>
        </p:spPr>
        <p:txBody>
          <a:bodyPr wrap="none" fromWordArt="1">
            <a:prstTxWarp prst="textFadeLeft">
              <a:avLst>
                <a:gd name="adj" fmla="val 30803"/>
              </a:avLst>
            </a:prstTxWarp>
          </a:bodyPr>
          <a:lstStyle/>
          <a:p>
            <a:pPr algn="ctr"/>
            <a:r>
              <a:rPr lang="ru-RU" sz="2400" b="1" kern="10" dirty="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/>
                <a:cs typeface="Arial"/>
              </a:rPr>
              <a:t>Б</a:t>
            </a:r>
            <a:r>
              <a:rPr lang="ru-RU" sz="2000" b="1" kern="10" dirty="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Arial"/>
                <a:cs typeface="Arial"/>
              </a:rPr>
              <a:t>ЛИЦ-ТУРНИР</a:t>
            </a:r>
            <a:endParaRPr lang="ru-RU" sz="3600" b="1" kern="10" dirty="0">
              <a:ln w="9525">
                <a:solidFill>
                  <a:srgbClr val="FF9900"/>
                </a:solidFill>
                <a:round/>
                <a:headEnd/>
                <a:tailEnd/>
              </a:ln>
              <a:solidFill>
                <a:schemeClr val="accent5">
                  <a:lumMod val="50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Arial"/>
              <a:cs typeface="Arial"/>
            </a:endParaRPr>
          </a:p>
        </p:txBody>
      </p:sp>
      <p:sp>
        <p:nvSpPr>
          <p:cNvPr id="2057" name="WordArt 9"/>
          <p:cNvSpPr>
            <a:spLocks noChangeArrowheads="1" noChangeShapeType="1" noTextEdit="1"/>
          </p:cNvSpPr>
          <p:nvPr/>
        </p:nvSpPr>
        <p:spPr bwMode="auto">
          <a:xfrm>
            <a:off x="611188" y="5805488"/>
            <a:ext cx="27368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FF66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5" name="Picture 8" descr="00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000372"/>
            <a:ext cx="3249613" cy="2813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00497" y="571480"/>
            <a:ext cx="4686304" cy="5500726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просто храм,</a:t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Есть храм науки,</a:t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 есть ещё природы храм –</a:t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лесами, тянущими руки</a:t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Навстречу солнцу и ветрам.</a:t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Он свят в любое время суток,</a:t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Открыт для нас в жару и стынь.</a:t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Входи сюда, будь сердцем чуток,</a:t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 оскверняй её святынь.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14488"/>
            <a:ext cx="342902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WordArt 5"/>
          <p:cNvSpPr>
            <a:spLocks noChangeArrowheads="1" noChangeShapeType="1" noTextEdit="1"/>
          </p:cNvSpPr>
          <p:nvPr/>
        </p:nvSpPr>
        <p:spPr bwMode="auto">
          <a:xfrm>
            <a:off x="611188" y="714357"/>
            <a:ext cx="7273925" cy="27876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 smtClean="0">
              <a:ln w="1270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ru-RU" sz="8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Благодарим </a:t>
            </a:r>
            <a:r>
              <a:rPr lang="ru-RU" sz="8800" b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за работу!</a:t>
            </a:r>
          </a:p>
          <a:p>
            <a:pPr algn="ctr"/>
            <a:endParaRPr lang="ru-RU" sz="36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555" name="Picture 8" descr="001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4572008"/>
            <a:ext cx="2484437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4" descr="0045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3716338"/>
            <a:ext cx="3097213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7" presetClass="emph" presetSubtype="0" repeatCount="indefinite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autoRev="1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16" dur="500" autoRev="1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7" dur="500" autoRev="1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autoRev="1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5" grpId="0" animBg="1"/>
      <p:bldP spid="71685" grpId="1" animBg="1"/>
      <p:bldP spid="71685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00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2447925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WordArt 3"/>
          <p:cNvSpPr>
            <a:spLocks noChangeArrowheads="1" noChangeShapeType="1" noTextEdit="1"/>
          </p:cNvSpPr>
          <p:nvPr/>
        </p:nvSpPr>
        <p:spPr bwMode="auto">
          <a:xfrm>
            <a:off x="1857356" y="1571612"/>
            <a:ext cx="6602432" cy="3214710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ru-RU" sz="4800" b="1" kern="10" dirty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1 ТУР</a:t>
            </a:r>
          </a:p>
          <a:p>
            <a:pPr algn="ctr"/>
            <a:r>
              <a:rPr lang="ru-RU" sz="4800" b="1" kern="10" dirty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«Правила </a:t>
            </a:r>
            <a:r>
              <a:rPr lang="ru-RU" sz="4800" b="1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поведения</a:t>
            </a:r>
          </a:p>
          <a:p>
            <a:pPr algn="ctr"/>
            <a:r>
              <a:rPr lang="ru-RU" sz="4800" b="1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в </a:t>
            </a:r>
            <a:r>
              <a:rPr lang="ru-RU" sz="4800" b="1" kern="10" dirty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природе»</a:t>
            </a:r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4067175" y="4508500"/>
            <a:ext cx="4321175" cy="1655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4286256"/>
            <a:ext cx="3843349" cy="236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b="1" i="1" dirty="0" smtClean="0">
                <a:solidFill>
                  <a:srgbClr val="040119"/>
                </a:solidFill>
                <a:latin typeface="Times New Roman" pitchFamily="18" charset="0"/>
                <a:cs typeface="Times New Roman" pitchFamily="18" charset="0"/>
              </a:rPr>
              <a:t>Почему особенно весной и в начале лета, нельзя шуметь в лесу ?</a:t>
            </a:r>
            <a:endParaRPr lang="ru-RU" sz="3200" b="1" i="1" dirty="0">
              <a:solidFill>
                <a:srgbClr val="04011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167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Весной, с наступлением тепла птицы и животные готовятся к появлению потомства. </a:t>
            </a:r>
          </a:p>
          <a:p>
            <a:endParaRPr lang="ru-RU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571876"/>
            <a:ext cx="5143536" cy="2986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620713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200" b="1" dirty="0" smtClean="0">
                <a:solidFill>
                  <a:srgbClr val="040119"/>
                </a:solidFill>
                <a:latin typeface="Times New Roman" pitchFamily="18" charset="0"/>
                <a:cs typeface="Times New Roman" pitchFamily="18" charset="0"/>
              </a:rPr>
              <a:t>Почему нельзя рвать несъедобные грибы?</a:t>
            </a:r>
            <a:endParaRPr lang="ru-RU" sz="3200" b="1" dirty="0">
              <a:solidFill>
                <a:srgbClr val="04011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765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 природе все взаимосвязано, даже ядовитый гриб может служить для какого-либо животного пищей или лекарством.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</p:txBody>
      </p:sp>
      <p:pic>
        <p:nvPicPr>
          <p:cNvPr id="5124" name="Picture 2" descr="F:\Фото\5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716338"/>
            <a:ext cx="417671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2" descr="00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3573463"/>
            <a:ext cx="302418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b="1" dirty="0" smtClean="0">
                <a:solidFill>
                  <a:srgbClr val="040119"/>
                </a:solidFill>
                <a:latin typeface="Times New Roman" pitchFamily="18" charset="0"/>
                <a:cs typeface="Times New Roman" pitchFamily="18" charset="0"/>
              </a:rPr>
              <a:t>Вы увидели в лесу птичье гнездо. Как вы поступите?</a:t>
            </a:r>
            <a:br>
              <a:rPr lang="ru-RU" sz="3200" b="1" dirty="0" smtClean="0">
                <a:solidFill>
                  <a:srgbClr val="04011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04011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0506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Птица, чье гнездо было потревожено человеком или хищником, может оставить его навсегда, брошенные птенцы погибнут.</a:t>
            </a:r>
          </a:p>
          <a:p>
            <a:endParaRPr lang="ru-RU" dirty="0" smtClean="0"/>
          </a:p>
        </p:txBody>
      </p:sp>
      <p:pic>
        <p:nvPicPr>
          <p:cNvPr id="6148" name="Picture 2" descr="F:\Фото\e4a3f1ee02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789363"/>
            <a:ext cx="4535487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2" descr="00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3573463"/>
            <a:ext cx="302418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00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88913"/>
            <a:ext cx="2676525" cy="281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WordArt 3"/>
          <p:cNvSpPr>
            <a:spLocks noChangeArrowheads="1" noChangeShapeType="1" noTextEdit="1"/>
          </p:cNvSpPr>
          <p:nvPr/>
        </p:nvSpPr>
        <p:spPr bwMode="auto">
          <a:xfrm>
            <a:off x="1042988" y="1714500"/>
            <a:ext cx="7777162" cy="4017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2 ТУР</a:t>
            </a:r>
          </a:p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«Общие вопросы"</a:t>
            </a: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Какое животное  умеет летать?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dirty="0" smtClean="0">
                <a:solidFill>
                  <a:srgbClr val="002060"/>
                </a:solidFill>
              </a:rPr>
              <a:t>1. </a:t>
            </a:r>
            <a:r>
              <a:rPr lang="ru-RU" sz="4000" b="1" dirty="0" smtClean="0">
                <a:solidFill>
                  <a:srgbClr val="002060"/>
                </a:solidFill>
              </a:rPr>
              <a:t>Пингвин</a:t>
            </a:r>
          </a:p>
          <a:p>
            <a:endParaRPr lang="ru-RU" sz="4000" b="1" dirty="0" smtClean="0">
              <a:solidFill>
                <a:srgbClr val="002060"/>
              </a:solidFill>
            </a:endParaRPr>
          </a:p>
          <a:p>
            <a:pPr>
              <a:buFontTx/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2. Страус</a:t>
            </a:r>
          </a:p>
          <a:p>
            <a:endParaRPr lang="ru-RU" sz="4000" b="1" dirty="0" smtClean="0">
              <a:solidFill>
                <a:srgbClr val="002060"/>
              </a:solidFill>
            </a:endParaRPr>
          </a:p>
          <a:p>
            <a:pPr>
              <a:buFontTx/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3. Летучая </a:t>
            </a:r>
          </a:p>
          <a:p>
            <a:pPr>
              <a:buFontTx/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мышь </a:t>
            </a:r>
          </a:p>
          <a:p>
            <a:endParaRPr lang="ru-RU" sz="4000" b="1" dirty="0" smtClean="0"/>
          </a:p>
        </p:txBody>
      </p:sp>
      <p:pic>
        <p:nvPicPr>
          <p:cNvPr id="35842" name="Picture 2" descr="F:\Фото\ba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429000" y="4071938"/>
            <a:ext cx="2714625" cy="2428875"/>
          </a:xfrm>
          <a:noFill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8" y="1000125"/>
            <a:ext cx="278606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13" y="2143125"/>
            <a:ext cx="2214562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300"/>
                            </p:stCondLst>
                            <p:childTnLst>
                              <p:par>
                                <p:cTn id="16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800"/>
                            </p:stCondLst>
                            <p:childTnLst>
                              <p:par>
                                <p:cTn id="28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Какое из животных самое быстрое?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914400" lvl="1" indent="-514350"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1.Собака</a:t>
            </a:r>
          </a:p>
          <a:p>
            <a:pPr marL="514350" indent="-514350">
              <a:buFontTx/>
              <a:buAutoNum type="arabicPeriod"/>
              <a:defRPr/>
            </a:pPr>
            <a:endParaRPr lang="ru-RU" sz="4000" b="1" dirty="0" smtClean="0">
              <a:solidFill>
                <a:srgbClr val="002060"/>
              </a:solidFill>
            </a:endParaRPr>
          </a:p>
          <a:p>
            <a:pPr>
              <a:buFontTx/>
              <a:buNone/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   2. Гепард</a:t>
            </a:r>
          </a:p>
          <a:p>
            <a:pPr>
              <a:buFontTx/>
              <a:buNone/>
              <a:defRPr/>
            </a:pPr>
            <a:endParaRPr lang="ru-RU" sz="4000" b="1" dirty="0" smtClean="0">
              <a:solidFill>
                <a:srgbClr val="002060"/>
              </a:solidFill>
            </a:endParaRPr>
          </a:p>
          <a:p>
            <a:pPr>
              <a:buFontTx/>
              <a:buNone/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   3. Лошадь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36866" name="Picture 2" descr="F:\Фото\гепард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14688" y="1643063"/>
            <a:ext cx="3143250" cy="2357437"/>
          </a:xfrm>
          <a:noFill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25" y="4214813"/>
            <a:ext cx="31432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50" y="2428875"/>
            <a:ext cx="228600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1">
  <a:themeElements>
    <a:clrScheme name="Другая 11">
      <a:dk1>
        <a:srgbClr val="FFFF99"/>
      </a:dk1>
      <a:lt1>
        <a:srgbClr val="FFFF99"/>
      </a:lt1>
      <a:dk2>
        <a:srgbClr val="FFFF99"/>
      </a:dk2>
      <a:lt2>
        <a:srgbClr val="FFFF99"/>
      </a:lt2>
      <a:accent1>
        <a:srgbClr val="FFFF99"/>
      </a:accent1>
      <a:accent2>
        <a:srgbClr val="FFFF65"/>
      </a:accent2>
      <a:accent3>
        <a:srgbClr val="FFFF65"/>
      </a:accent3>
      <a:accent4>
        <a:srgbClr val="FFFF65"/>
      </a:accent4>
      <a:accent5>
        <a:srgbClr val="60B5FF"/>
      </a:accent5>
      <a:accent6>
        <a:srgbClr val="1AB39F"/>
      </a:accent6>
      <a:hlink>
        <a:srgbClr val="007DEA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47</TotalTime>
  <Words>260</Words>
  <Application>Microsoft Office PowerPoint</Application>
  <PresentationFormat>Экран (4:3)</PresentationFormat>
  <Paragraphs>52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Тема1</vt:lpstr>
      <vt:lpstr> Экологическая  АЗБУКА</vt:lpstr>
      <vt:lpstr>Слайд 2</vt:lpstr>
      <vt:lpstr>Слайд 3</vt:lpstr>
      <vt:lpstr>Почему особенно весной и в начале лета, нельзя шуметь в лесу ?</vt:lpstr>
      <vt:lpstr>Почему нельзя рвать несъедобные грибы?</vt:lpstr>
      <vt:lpstr>Вы увидели в лесу птичье гнездо. Как вы поступите? </vt:lpstr>
      <vt:lpstr>Слайд 7</vt:lpstr>
      <vt:lpstr>Какое животное  умеет летать? </vt:lpstr>
      <vt:lpstr>Какое из животных самое быстрое?</vt:lpstr>
      <vt:lpstr>Какое животное может преобразовывать свой жир в воду, если долго не может найти питьевой источник? </vt:lpstr>
      <vt:lpstr>Какая змея считается самой опасной? </vt:lpstr>
      <vt:lpstr>Слайд 12</vt:lpstr>
      <vt:lpstr>Слайд 13</vt:lpstr>
      <vt:lpstr>Что бывает на небе после дождя?</vt:lpstr>
      <vt:lpstr>Это дерево – народный символ России. Кора его содержит особый белый пигмент, который и отличает его от остальных.</vt:lpstr>
      <vt:lpstr>Слайд 16</vt:lpstr>
      <vt:lpstr>Слайд 17</vt:lpstr>
      <vt:lpstr>Он на солнышке румяный,  Под луною – голубой. И на шапку и в карманы К нам насыпался с тобой. Он и белый, и пушистый, И лохматый, как медведь.</vt:lpstr>
      <vt:lpstr>Слайд 19</vt:lpstr>
      <vt:lpstr>Есть просто храм,  Есть храм науки,  А есть ещё природы храм –  С лесами, тянущими руки  Навстречу солнцу и ветрам.  Он свят в любое время суток,  Открыт для нас в жару и стынь.  Входи сюда, будь сердцем чуток,  Не оскверняй её святынь.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SvEtA</dc:creator>
  <cp:lastModifiedBy>WORK</cp:lastModifiedBy>
  <cp:revision>15</cp:revision>
  <dcterms:created xsi:type="dcterms:W3CDTF">2013-10-08T15:24:29Z</dcterms:created>
  <dcterms:modified xsi:type="dcterms:W3CDTF">2019-10-15T09:57:56Z</dcterms:modified>
</cp:coreProperties>
</file>