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2863" y="1905004"/>
            <a:ext cx="7078274" cy="1625599"/>
          </a:xfrm>
        </p:spPr>
        <p:txBody>
          <a:bodyPr rtlCol="0">
            <a:normAutofit/>
          </a:bodyPr>
          <a:lstStyle>
            <a:lvl1pPr algn="ctr" rtl="0">
              <a:lnSpc>
                <a:spcPct val="90000"/>
              </a:lnSpc>
              <a:defRPr sz="480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6847" y="3657124"/>
            <a:ext cx="7074291" cy="991077"/>
          </a:xfrm>
        </p:spPr>
        <p:txBody>
          <a:bodyPr rtlCol="0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8E36636D-D922-432D-A958-524484B5923D}">
              <a:rPr lang="en-US" smtClean="0"/>
              <a:pPr rtl="0"/>
              <a:t>01.08.2016</a:t>
            </a:fld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DF28FB93-0A08-4E7D-8E63-9EFA29F1E093}" type="slidenum">
              <a:rPr lang="ru-RU" smtClean="0"/>
              <a:pPr rtl="0"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914400" y="1600200"/>
            <a:ext cx="7306712" cy="73152"/>
            <a:chOff x="914400" y="1200150"/>
            <a:chExt cx="7306712" cy="54864"/>
          </a:xfrm>
        </p:grpSpPr>
        <p:sp>
          <p:nvSpPr>
            <p:cNvPr id="8" name="Овал 7"/>
            <p:cNvSpPr/>
            <p:nvPr/>
          </p:nvSpPr>
          <p:spPr>
            <a:xfrm>
              <a:off x="8166248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9" name="Овал 8"/>
            <p:cNvSpPr/>
            <p:nvPr/>
          </p:nvSpPr>
          <p:spPr>
            <a:xfrm>
              <a:off x="914400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1036847" y="12076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Группа 12"/>
          <p:cNvGrpSpPr/>
          <p:nvPr/>
        </p:nvGrpSpPr>
        <p:grpSpPr>
          <a:xfrm>
            <a:off x="914400" y="4851400"/>
            <a:ext cx="7306712" cy="73152"/>
            <a:chOff x="914400" y="3638550"/>
            <a:chExt cx="7306712" cy="54864"/>
          </a:xfrm>
        </p:grpSpPr>
        <p:sp>
          <p:nvSpPr>
            <p:cNvPr id="14" name="Овал 13"/>
            <p:cNvSpPr/>
            <p:nvPr/>
          </p:nvSpPr>
          <p:spPr>
            <a:xfrm>
              <a:off x="8166248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5" name="Овал 14"/>
            <p:cNvSpPr/>
            <p:nvPr/>
          </p:nvSpPr>
          <p:spPr>
            <a:xfrm>
              <a:off x="914400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1036847" y="36460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xmlns="" val="1743764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42A81B-8BF2-425D-A1D0-7CAE63C6176A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E2138D67-B191-4846-AE1F-D6727A00B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3223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77844" y="434976"/>
            <a:ext cx="876528" cy="5661025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3448" y="434976"/>
            <a:ext cx="6311956" cy="5661025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42A81B-8BF2-425D-A1D0-7CAE63C6176A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E2138D67-B191-4846-AE1F-D6727A00B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5700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42A81B-8BF2-425D-A1D0-7CAE63C6176A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E2138D67-B191-4846-AE1F-D6727A00B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9062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1" y="990600"/>
            <a:ext cx="7010399" cy="2235203"/>
          </a:xfrm>
        </p:spPr>
        <p:txBody>
          <a:bodyPr rtlCol="0" anchor="b">
            <a:normAutofit/>
          </a:bodyPr>
          <a:lstStyle>
            <a:lvl1pPr algn="ctr" rtl="0">
              <a:lnSpc>
                <a:spcPct val="90000"/>
              </a:lnSpc>
              <a:defRPr sz="48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1" y="3733800"/>
            <a:ext cx="7010399" cy="1219200"/>
          </a:xfrm>
        </p:spPr>
        <p:txBody>
          <a:bodyPr rtlCol="0" anchor="t"/>
          <a:lstStyle>
            <a:lvl1pPr marL="0" indent="0" algn="ctr" rtl="0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42A81B-8BF2-425D-A1D0-7CAE63C6176A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E2138D67-B191-4846-AE1F-D6727A00B8E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12"/>
          <p:cNvGrpSpPr/>
          <p:nvPr/>
        </p:nvGrpSpPr>
        <p:grpSpPr>
          <a:xfrm>
            <a:off x="2455976" y="3475736"/>
            <a:ext cx="4232051" cy="54864"/>
            <a:chOff x="2455975" y="2588441"/>
            <a:chExt cx="4232051" cy="41148"/>
          </a:xfrm>
        </p:grpSpPr>
        <p:sp>
          <p:nvSpPr>
            <p:cNvPr id="14" name="Овал 13"/>
            <p:cNvSpPr/>
            <p:nvPr/>
          </p:nvSpPr>
          <p:spPr>
            <a:xfrm>
              <a:off x="6642306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2455975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grpSp>
          <p:nvGrpSpPr>
            <p:cNvPr id="8" name="Группа 15"/>
            <p:cNvGrpSpPr/>
            <p:nvPr/>
          </p:nvGrpSpPr>
          <p:grpSpPr>
            <a:xfrm>
              <a:off x="2563229" y="2594391"/>
              <a:ext cx="4023360" cy="29249"/>
              <a:chOff x="2550323" y="3458731"/>
              <a:chExt cx="4023360" cy="38998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550323" y="3458731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550323" y="3497729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xmlns="" val="552628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803400"/>
            <a:ext cx="3581400" cy="4267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03400"/>
            <a:ext cx="3581400" cy="4267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 baseline="0"/>
            </a:lvl8pPr>
            <a:lvl9pPr algn="l" rtl="0"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42A81B-8BF2-425D-A1D0-7CAE63C6176A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E2138D67-B191-4846-AE1F-D6727A00B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0775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7448" y="1803400"/>
            <a:ext cx="3578286" cy="711200"/>
          </a:xfrm>
        </p:spPr>
        <p:txBody>
          <a:bodyPr rtlCol="0" anchor="ctr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14400" y="2514600"/>
            <a:ext cx="3581400" cy="3556000"/>
          </a:xfrm>
        </p:spPr>
        <p:txBody>
          <a:bodyPr rtlCol="0">
            <a:normAutofit/>
          </a:bodyPr>
          <a:lstStyle>
            <a:lvl1pPr algn="l" rtl="0">
              <a:spcBef>
                <a:spcPts val="1600"/>
              </a:spcBef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51248" y="1803400"/>
            <a:ext cx="3578286" cy="711200"/>
          </a:xfrm>
        </p:spPr>
        <p:txBody>
          <a:bodyPr rtlCol="0" anchor="ctr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2514600"/>
            <a:ext cx="3581400" cy="3556000"/>
          </a:xfrm>
        </p:spPr>
        <p:txBody>
          <a:bodyPr rtlCol="0">
            <a:normAutofit/>
          </a:bodyPr>
          <a:lstStyle>
            <a:lvl1pPr algn="l" rtl="0">
              <a:spcBef>
                <a:spcPts val="1600"/>
              </a:spcBef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42A81B-8BF2-425D-A1D0-7CAE63C6176A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E2138D67-B191-4846-AE1F-D6727A00B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2583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42A81B-8BF2-425D-A1D0-7CAE63C6176A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E2138D67-B191-4846-AE1F-D6727A00B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5934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42A81B-8BF2-425D-A1D0-7CAE63C6176A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E2138D67-B191-4846-AE1F-D6727A00B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287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1" y="1803401"/>
            <a:ext cx="4953001" cy="4267201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 baseline="0"/>
            </a:lvl8pPr>
            <a:lvl9pPr algn="l" rtl="0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6096000" y="1803401"/>
            <a:ext cx="2133601" cy="4267201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20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42A81B-8BF2-425D-A1D0-7CAE63C6176A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E2138D67-B191-4846-AE1F-D6727A00B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8646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1803400"/>
            <a:ext cx="4953000" cy="426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04316" y="1925320"/>
            <a:ext cx="4773168" cy="4023360"/>
          </a:xfrm>
          <a:solidFill>
            <a:schemeClr val="bg2"/>
          </a:solidFill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0" y="1803401"/>
            <a:ext cx="2133601" cy="4165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20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42A81B-8BF2-425D-A1D0-7CAE63C6176A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E2138D67-B191-4846-AE1F-D6727A00B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5057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8600" y="301752"/>
            <a:ext cx="8686800" cy="6254496"/>
          </a:xfrm>
          <a:prstGeom prst="roundRect">
            <a:avLst>
              <a:gd name="adj" fmla="val 2341"/>
            </a:avLst>
          </a:prstGeom>
          <a:solidFill>
            <a:srgbClr val="FFFFFF"/>
          </a:solidFill>
          <a:ln>
            <a:noFill/>
          </a:ln>
          <a:effectLst>
            <a:innerShdw blurRad="508000">
              <a:srgbClr val="FFD14B">
                <a:alpha val="69804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31800"/>
            <a:ext cx="7315200" cy="1168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t>Стиль образца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914400" y="1803400"/>
            <a:ext cx="73152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5562601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629400" y="6172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fld id="{7942A81B-8BF2-425D-A1D0-7CAE63C6176A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96201" y="6172200"/>
            <a:ext cx="533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fld id="{E2138D67-B191-4846-AE1F-D6727A00B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722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53896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55648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5915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66090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132856"/>
            <a:ext cx="7078274" cy="1625599"/>
          </a:xfrm>
        </p:spPr>
        <p:txBody>
          <a:bodyPr>
            <a:noAutofit/>
          </a:bodyPr>
          <a:lstStyle/>
          <a:p>
            <a:r>
              <a:rPr lang="ru-RU" sz="4000" dirty="0" smtClean="0"/>
              <a:t>Из опыта реализации программ по изучению второго иностранного языка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005064"/>
            <a:ext cx="7074291" cy="991077"/>
          </a:xfrm>
        </p:spPr>
        <p:txBody>
          <a:bodyPr/>
          <a:lstStyle/>
          <a:p>
            <a:r>
              <a:rPr lang="ru-RU" sz="1800" dirty="0" smtClean="0"/>
              <a:t>Автор: Лапшина </a:t>
            </a:r>
            <a:r>
              <a:rPr lang="ru-RU" sz="1800" dirty="0" err="1" smtClean="0"/>
              <a:t>валерия</a:t>
            </a:r>
            <a:r>
              <a:rPr lang="ru-RU" sz="1800" dirty="0" smtClean="0"/>
              <a:t> Игоревна</a:t>
            </a:r>
          </a:p>
          <a:p>
            <a:r>
              <a:rPr lang="ru-RU" sz="1800" dirty="0" smtClean="0"/>
              <a:t>Учитель иностранных языков</a:t>
            </a:r>
          </a:p>
          <a:p>
            <a:r>
              <a:rPr lang="ru-RU" sz="1800" dirty="0" err="1" smtClean="0"/>
              <a:t>Мбоу</a:t>
            </a:r>
            <a:r>
              <a:rPr lang="ru-RU" sz="1800" dirty="0" smtClean="0"/>
              <a:t> «Лицей №2»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ÐÐ°ÑÑÐ¸Ð½ÐºÐ¸ Ð¿Ð¾ Ð·Ð°Ð¿ÑÐ¾ÑÑ Ð½Ðµ ÑÐ¾ÑÑ Ð½Ð¸ÑÐµÐ³Ð¾ ÑÑÐ¸ÑÑ"/>
          <p:cNvPicPr>
            <a:picLocks noChangeAspect="1" noChangeArrowheads="1"/>
          </p:cNvPicPr>
          <p:nvPr/>
        </p:nvPicPr>
        <p:blipFill>
          <a:blip r:embed="rId2" cstate="print"/>
          <a:srcRect b="2002"/>
          <a:stretch>
            <a:fillRect/>
          </a:stretch>
        </p:blipFill>
        <p:spPr bwMode="auto">
          <a:xfrm>
            <a:off x="2189852" y="1412776"/>
            <a:ext cx="4923091" cy="48245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3. Несерьезное отношение к предмету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4. Отсутствие практического применения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ÐÐ°ÑÑÐ¸Ð½ÐºÐ¸ Ð¿Ð¾ Ð·Ð°Ð¿ÑÐ¾ÑÑ ÑÐ°Ð·Ð³Ð¾Ð²Ð¾Ñ Ð½Ð° ÑÑÐ½Ðº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8028384" cy="4515967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788024" y="1988840"/>
            <a:ext cx="1728192" cy="1296144"/>
          </a:xfrm>
          <a:prstGeom prst="wedgeRoundRectCallout">
            <a:avLst>
              <a:gd name="adj1" fmla="val 70501"/>
              <a:gd name="adj2" fmla="val 87695"/>
              <a:gd name="adj3" fmla="val 16667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ysClr val="windowText" lastClr="000000"/>
                </a:solidFill>
              </a:rPr>
              <a:t>Guten</a:t>
            </a:r>
            <a:r>
              <a:rPr lang="en-US" dirty="0" smtClean="0">
                <a:solidFill>
                  <a:sysClr val="windowText" lastClr="000000"/>
                </a:solidFill>
              </a:rPr>
              <a:t> Tag! </a:t>
            </a:r>
            <a:r>
              <a:rPr lang="de-DE" dirty="0" smtClean="0">
                <a:solidFill>
                  <a:sysClr val="windowText" lastClr="000000"/>
                </a:solidFill>
              </a:rPr>
              <a:t>Wo </a:t>
            </a:r>
            <a:r>
              <a:rPr lang="de-DE" dirty="0">
                <a:solidFill>
                  <a:sysClr val="windowText" lastClr="000000"/>
                </a:solidFill>
              </a:rPr>
              <a:t>wird hier Wein verkauft?</a:t>
            </a:r>
            <a:endParaRPr lang="ru-RU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ÐÐ°ÑÑÐ¸Ð½ÐºÐ¸ Ð¿Ð¾ Ð·Ð°Ð¿ÑÐ¾ÑÑ ÑÐ¿Ð°ÑÐ¸Ð±Ð¾ Ð·Ð° Ð²Ð½Ð¸Ð¼Ð°Ð½Ð¸Ðµ Ð½Ð° Ð½ÐµÐ¼ÐµÑÐºÐ¾Ð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2430" y="764704"/>
            <a:ext cx="7361310" cy="525658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628800"/>
            <a:ext cx="7315200" cy="1168400"/>
          </a:xfrm>
        </p:spPr>
        <p:txBody>
          <a:bodyPr/>
          <a:lstStyle/>
          <a:p>
            <a:pPr algn="ctr"/>
            <a:r>
              <a:rPr lang="ru-RU" b="1" dirty="0" smtClean="0"/>
              <a:t>Общая цель преподавания иностранного языка –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3068960"/>
            <a:ext cx="7315200" cy="19136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/>
              <a:t>развитие у школьников иноязычной коммуникативной компетенции, то есть «способности и готовности осуществлять иноязычное межличностное и межкультурное общение с носителями языка».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sun9-56.userapi.com/c855428/v855428007/d125f/CKKGtuuI3Is.jpg"/>
          <p:cNvPicPr>
            <a:picLocks noChangeAspect="1" noChangeArrowheads="1"/>
          </p:cNvPicPr>
          <p:nvPr/>
        </p:nvPicPr>
        <p:blipFill>
          <a:blip r:embed="rId2" cstate="print"/>
          <a:srcRect t="2376" b="3810"/>
          <a:stretch>
            <a:fillRect/>
          </a:stretch>
        </p:blipFill>
        <p:spPr bwMode="auto">
          <a:xfrm>
            <a:off x="2411760" y="620688"/>
            <a:ext cx="4584441" cy="561662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ÐÐ°ÑÑÐ¸Ð½ÐºÐ¸ Ð¿Ð¾ Ð·Ð°Ð¿ÑÐ¾ÑÑ Ð¿ÑÐ¾Ð±Ð»ÐµÐ¼Ñ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56792"/>
            <a:ext cx="6066681" cy="48737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315200" cy="1168400"/>
          </a:xfrm>
        </p:spPr>
        <p:txBody>
          <a:bodyPr/>
          <a:lstStyle/>
          <a:p>
            <a:pPr algn="ctr"/>
            <a:r>
              <a:rPr lang="ru-RU" b="1" dirty="0" smtClean="0"/>
              <a:t>Проблемы внедрения второго иностранного языка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1. Обучение без УМК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772816"/>
            <a:ext cx="4608512" cy="46085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www.de-online.ru/novosti/2019-3/uchebniki_lo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496944" cy="424847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8192909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2. Несоответствие УМК возрастным особенностям 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ÐÐ°ÑÑÐ¸Ð½ÐºÐ¸ Ð¿Ð¾ Ð·Ð°Ð¿ÑÐ¾ÑÑ Ð²Ð·ÑÐ¾ÑÐ»ÑÐ¹ Ð¸Ð³ÑÐ°ÐµÑ Ñ Ð¸Ð³ÑÑÑÐºÐ°Ð¼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7200800" cy="45030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ÐÐ°ÑÑÐ¸Ð½ÐºÐ¸ Ð¿Ð¾ Ð·Ð°Ð¿ÑÐ¾ÑÑ ÑÑÐµÐ±Ð½Ð¸Ðº Ð³Ð¾ÑÐ¸Ð·Ð¾Ð½ÑÑ 5 ÐºÐ»Ð°ÑÑ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4061251" cy="5760640"/>
          </a:xfrm>
          <a:prstGeom prst="rect">
            <a:avLst/>
          </a:prstGeom>
          <a:noFill/>
        </p:spPr>
      </p:pic>
      <p:pic>
        <p:nvPicPr>
          <p:cNvPr id="21508" name="Picture 4" descr="https://sun9-12.userapi.com/c858016/v858016851/56ab4/2c4wWiVZAz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620688"/>
            <a:ext cx="4104456" cy="554795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3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6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/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02801059.potx" id="{C5FD5170-17AC-4815-968A-FDC1AAB6E99D}" vid="{74C691A5-1550-4555-B870-169F3443F41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84</TotalTime>
  <Words>89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Тема3</vt:lpstr>
      <vt:lpstr>Из опыта реализации программ по изучению второго иностранного языка</vt:lpstr>
      <vt:lpstr>Общая цель преподавания иностранного языка –</vt:lpstr>
      <vt:lpstr>Слайд 3</vt:lpstr>
      <vt:lpstr>Проблемы внедрения второго иностранного языка</vt:lpstr>
      <vt:lpstr>1. Обучение без УМК</vt:lpstr>
      <vt:lpstr>Слайд 6</vt:lpstr>
      <vt:lpstr>Слайд 7</vt:lpstr>
      <vt:lpstr>2. Несоответствие УМК возрастным особенностям учащихся</vt:lpstr>
      <vt:lpstr>Слайд 9</vt:lpstr>
      <vt:lpstr>3. Несерьезное отношение к предмету</vt:lpstr>
      <vt:lpstr>4. Отсутствие практического применения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опыта реализации программ по изучению второго иностранного языка</dc:title>
  <dc:creator>Валерия Лапшина</dc:creator>
  <cp:lastModifiedBy>Валерия Лапшина</cp:lastModifiedBy>
  <cp:revision>15</cp:revision>
  <dcterms:created xsi:type="dcterms:W3CDTF">2019-08-26T18:45:08Z</dcterms:created>
  <dcterms:modified xsi:type="dcterms:W3CDTF">2019-08-26T20:10:14Z</dcterms:modified>
</cp:coreProperties>
</file>