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256" r:id="rId2"/>
    <p:sldId id="264" r:id="rId3"/>
    <p:sldId id="263" r:id="rId4"/>
    <p:sldId id="257" r:id="rId5"/>
    <p:sldId id="259" r:id="rId6"/>
    <p:sldId id="260" r:id="rId7"/>
    <p:sldId id="268" r:id="rId8"/>
    <p:sldId id="262" r:id="rId9"/>
    <p:sldId id="265" r:id="rId10"/>
    <p:sldId id="280" r:id="rId11"/>
    <p:sldId id="281" r:id="rId12"/>
    <p:sldId id="266" r:id="rId13"/>
    <p:sldId id="267" r:id="rId14"/>
    <p:sldId id="270" r:id="rId15"/>
    <p:sldId id="271" r:id="rId16"/>
    <p:sldId id="272" r:id="rId17"/>
    <p:sldId id="269" r:id="rId18"/>
    <p:sldId id="283" r:id="rId19"/>
    <p:sldId id="273" r:id="rId20"/>
    <p:sldId id="274" r:id="rId21"/>
    <p:sldId id="275" r:id="rId22"/>
    <p:sldId id="276" r:id="rId23"/>
    <p:sldId id="277" r:id="rId24"/>
    <p:sldId id="279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2" r:id="rId33"/>
    <p:sldId id="293" r:id="rId34"/>
    <p:sldId id="294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411" autoAdjust="0"/>
  </p:normalViewPr>
  <p:slideViewPr>
    <p:cSldViewPr>
      <p:cViewPr varScale="1">
        <p:scale>
          <a:sx n="41" d="100"/>
          <a:sy n="41" d="100"/>
        </p:scale>
        <p:origin x="-9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5AB5A17-EB31-4F91-9993-05291D9AC2D9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7B829D3-0789-481F-91F0-832FE8988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6629D6-7D03-4DFD-8A80-32A6A40A2B7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DACF-3CCC-4614-B69E-03671C83DFF1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02723-71C3-493A-9AD7-7A98AA07A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A035-0BCD-49E2-87A1-B5640BC4BF2B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F6EBB-9D69-41A3-938D-8D2AFAD0C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FE5C-DA0D-475F-8561-D241CF387DD6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63D3-6D2F-468A-9598-9DE782227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A0BF8-F926-4F91-A614-F2FD6EECC76A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15DA4-EF24-4565-9590-20B4B0D3F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304DA-41B6-4E8F-8579-D4D5D4483E1C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3A4F6-DE1D-4C95-BBA4-A5FDD719C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5D61-A1F6-4C90-9F71-FC25F7F87B98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2CC8E-384A-4F11-99AB-DA7133A7F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2EA55-89C6-40BF-AD7F-589F4667F9A0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63A25-E8AB-44E7-B916-D710BB31B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8CE1E-C71A-449E-A6E2-C20B3CB3C383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45A6-750D-4777-8947-3D07527F7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44366-34F9-400F-A5C5-29A5A2D17ED7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F968D-F0C7-4223-BF1D-4C21485AD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40DB4-F837-4D09-8816-4D95C0D62BEE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D2BB-523B-4100-A74C-DF7874D9D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38D25-B087-4D6A-AFBE-2497F6814C73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8E56-BFC6-45A9-9566-BD6623AC4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4F9F34-D673-42CC-BEC6-BBDB531D2C82}" type="datetimeFigureOut">
              <a:rPr lang="ru-RU"/>
              <a:pPr>
                <a:defRPr/>
              </a:pPr>
              <a:t>11.12.2017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32E5A6-7BEE-41BE-AB27-E0C35BD9D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ransition>
    <p:wheel spokes="1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nimatika.ru/roditelskoe-sobranie/pomosch-v-obuchenii-3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Методика работы над задачей в 1 классе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4214813"/>
            <a:ext cx="7854950" cy="1752600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«СОШ 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Матвеева Л.Н.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Что значит научить?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mtClean="0"/>
              <a:t>Научить детей решать задачи – значит, научить их устанавливать связи между данными и искомыми и в соответствии с этим выбирать, а затем и выполнять арифметическое действие. Известно, что при решении задач дети испытывают большие трудности, поэтому перед тем, как решать задачи, проводится подготовительная работа.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Подготовительная работа: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действия с конкретным материалом (пересчёт);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конкретный смысл действия сложения и вычитания;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усвоение структуры задачи (предметная иллюстрация):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задачи с недостающим данным,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сравнение задачи с рассказом,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задачи с искажённым вопросом,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задачи с выбором вопроса,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задачи с постановкой вопроса,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отличие задачи от загадки.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6000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выделить несколько этапов решения задачи: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Содержимое 5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4389437"/>
          </a:xfrm>
        </p:spPr>
        <p:txBody>
          <a:bodyPr/>
          <a:lstStyle/>
          <a:p>
            <a:pPr algn="just" eaLnBrk="0" hangingPunct="0">
              <a:spcBef>
                <a:spcPct val="0"/>
              </a:spcBef>
              <a:buFontTx/>
              <a:buChar char="•"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исследование задачи; </a:t>
            </a:r>
            <a:endParaRPr lang="ru-RU" sz="36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Bef>
                <a:spcPct val="0"/>
              </a:spcBef>
              <a:buFontTx/>
              <a:buChar char="•"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планирование решения; </a:t>
            </a:r>
            <a:endParaRPr lang="ru-RU" sz="3600" smtClean="0">
              <a:latin typeface="Times New Roman" pitchFamily="18" charset="0"/>
            </a:endParaRPr>
          </a:p>
          <a:p>
            <a:pPr algn="just" eaLnBrk="0" hangingPunct="0">
              <a:spcBef>
                <a:spcPct val="0"/>
              </a:spcBef>
              <a:buFontTx/>
              <a:buChar char="•"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выполнение решения; </a:t>
            </a:r>
            <a:endParaRPr lang="ru-RU" sz="3600" smtClean="0">
              <a:latin typeface="Times New Roman" pitchFamily="18" charset="0"/>
            </a:endParaRPr>
          </a:p>
          <a:p>
            <a:pPr algn="just" eaLnBrk="0" hangingPunct="0">
              <a:spcBef>
                <a:spcPct val="0"/>
              </a:spcBef>
              <a:buFontTx/>
              <a:buChar char="•"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проверка результата. </a:t>
            </a:r>
          </a:p>
          <a:p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Как работать над задачей?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5143500"/>
          </a:xfrm>
        </p:spPr>
        <p:txBody>
          <a:bodyPr>
            <a:normAutofit fontScale="92500"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 задачу.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условие и вопрос.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Выдели опорные (главные) слова.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 связь между данными и искомым.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 модель, которая поможет тебе решить задачу: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а)краткую запись;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б)чертёж;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в)рисунок;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г)таблицу.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Запиши решение.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Проверь решение задачи.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 ответ полностью.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3929066"/>
            <a:ext cx="6043626" cy="227965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вазе стояли 4 ромашки и 5 васильков. 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всего цветов стояло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вазе?</a:t>
            </a:r>
          </a:p>
        </p:txBody>
      </p:sp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935038"/>
          </a:xfrm>
        </p:spPr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Текст задачи:</a:t>
            </a:r>
          </a:p>
        </p:txBody>
      </p:sp>
      <p:pic>
        <p:nvPicPr>
          <p:cNvPr id="28675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484313"/>
            <a:ext cx="90963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484313"/>
            <a:ext cx="9096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84313"/>
            <a:ext cx="9096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428868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428868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420938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428868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2428868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500174"/>
            <a:ext cx="9096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4389438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вазе стояли 4 ромашки и 5 васильков.  </a:t>
            </a:r>
          </a:p>
          <a:p>
            <a:pPr algn="just">
              <a:buFont typeface="Wingdings 2" pitchFamily="18" charset="2"/>
              <a:buNone/>
            </a:pPr>
            <a:r>
              <a:rPr lang="ru-RU" sz="4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8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всего цветов стояло в вазе?</a:t>
            </a:r>
          </a:p>
        </p:txBody>
      </p:sp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Находим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4389438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вазе стояли 4 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ромашки</a:t>
            </a: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5 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васильков</a:t>
            </a: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buFont typeface="Wingdings 2" pitchFamily="18" charset="2"/>
              <a:buNone/>
            </a:pPr>
            <a:r>
              <a:rPr lang="ru-RU" sz="4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4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ru-RU" sz="48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цветов стояло в вазе?</a:t>
            </a:r>
          </a:p>
        </p:txBody>
      </p:sp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Выделяем опорные слова: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Краткая запись: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428625" y="2286000"/>
            <a:ext cx="8229600" cy="36814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Ромашки – 4 </a:t>
            </a:r>
            <a:r>
              <a:rPr lang="ru-RU" sz="5400" dirty="0" err="1" smtClean="0">
                <a:latin typeface="Monotype Corsiva" pitchFamily="66" charset="0"/>
                <a:cs typeface="Times New Roman" pitchFamily="18" charset="0"/>
              </a:rPr>
              <a:t>ц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Васильки – 5 </a:t>
            </a:r>
            <a:r>
              <a:rPr lang="ru-RU" sz="5400" dirty="0" err="1" smtClean="0">
                <a:latin typeface="Monotype Corsiva" pitchFamily="66" charset="0"/>
                <a:cs typeface="Times New Roman" pitchFamily="18" charset="0"/>
              </a:rPr>
              <a:t>ц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Всего - ? </a:t>
            </a:r>
            <a:r>
              <a:rPr lang="ru-RU" sz="5400" dirty="0" err="1" smtClean="0">
                <a:latin typeface="Monotype Corsiva" pitchFamily="66" charset="0"/>
                <a:cs typeface="Times New Roman" pitchFamily="18" charset="0"/>
              </a:rPr>
              <a:t>ц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краткой записи задачи: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Р. – 4 ц.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В. - ? на 1 больше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В. – 5 ц.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Р. - ? на 1 меньше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2771" name="Содержимое 17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Всего – 9 ц.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Р. – 4 ц.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В. - ? ц.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Р. – 4 ц.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                     на ? ц.           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latin typeface="Monotype Corsiva" pitchFamily="66" charset="0"/>
              </a:rPr>
              <a:t>В. – 5 ц.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Monotype Corsiva" pitchFamily="66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43250" y="2786063"/>
            <a:ext cx="428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3285332" y="2499519"/>
            <a:ext cx="571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2071688" y="2214563"/>
            <a:ext cx="1500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2071688" y="4500563"/>
            <a:ext cx="150018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286919" y="4785519"/>
            <a:ext cx="571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143250" y="5072063"/>
            <a:ext cx="428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авая круглая скобка 50"/>
          <p:cNvSpPr/>
          <p:nvPr/>
        </p:nvSpPr>
        <p:spPr>
          <a:xfrm>
            <a:off x="5929313" y="4500563"/>
            <a:ext cx="214312" cy="107156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4" name="Прямая со стрелкой 53"/>
          <p:cNvCxnSpPr>
            <a:stCxn id="51" idx="0"/>
          </p:cNvCxnSpPr>
          <p:nvPr/>
        </p:nvCxnSpPr>
        <p:spPr>
          <a:xfrm rot="5400000">
            <a:off x="5893594" y="4466432"/>
            <a:ext cx="1587" cy="69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>
            <a:off x="5929313" y="5572125"/>
            <a:ext cx="14287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Чертёж: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Р. – </a:t>
            </a:r>
          </a:p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                                    </a:t>
            </a:r>
            <a:r>
              <a:rPr lang="ru-RU" sz="6000" smtClean="0">
                <a:latin typeface="Monotype Corsiva" pitchFamily="66" charset="0"/>
              </a:rPr>
              <a:t>? </a:t>
            </a:r>
            <a:r>
              <a:rPr lang="ru-RU" sz="5400" smtClean="0">
                <a:latin typeface="Monotype Corsiva" pitchFamily="66" charset="0"/>
              </a:rPr>
              <a:t>ц</a:t>
            </a:r>
            <a:r>
              <a:rPr lang="ru-RU" sz="6000" smtClean="0">
                <a:latin typeface="Monotype Corsiva" pitchFamily="66" charset="0"/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В. - 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500563" y="2071688"/>
            <a:ext cx="1285875" cy="2643187"/>
          </a:xfrm>
          <a:prstGeom prst="righ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85938" y="4572000"/>
            <a:ext cx="1785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85938" y="2428875"/>
            <a:ext cx="1357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036762" y="2463801"/>
            <a:ext cx="212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93951" y="2463800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749551" y="2463800"/>
            <a:ext cx="2143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3036888" y="24638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677988" y="2463800"/>
            <a:ext cx="2143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1713706" y="4572794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070894" y="4572794"/>
            <a:ext cx="142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428081" y="4572794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785269" y="4572794"/>
            <a:ext cx="142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3142456" y="4572794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501231" y="4571207"/>
            <a:ext cx="1428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3"/>
          <p:cNvSpPr>
            <a:spLocks noGrp="1"/>
          </p:cNvSpPr>
          <p:nvPr>
            <p:ph idx="1"/>
          </p:nvPr>
        </p:nvSpPr>
        <p:spPr>
          <a:xfrm>
            <a:off x="357188" y="1125538"/>
            <a:ext cx="8229600" cy="483552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Решение задач — это практическое искусство, подобно плаванию, или катанию на лыжах, или игре на пианино: вы можете научиться этому, только практикуясь ... если вы захотите научиться плавать, то вынуждены будете зайти в воду, а если вы захотите стать человеком, хорошо решающим задачи, вы вынуждены их решать</a:t>
            </a:r>
          </a:p>
          <a:p>
            <a:pPr algn="just">
              <a:buFont typeface="Wingdings 2" pitchFamily="18" charset="2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                            Математик и педагог Д.Пойа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Рисунок:</a:t>
            </a:r>
          </a:p>
        </p:txBody>
      </p:sp>
      <p:sp>
        <p:nvSpPr>
          <p:cNvPr id="34818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                                              </a:t>
            </a:r>
          </a:p>
        </p:txBody>
      </p:sp>
      <p:pic>
        <p:nvPicPr>
          <p:cNvPr id="34819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786063"/>
            <a:ext cx="90963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2786063"/>
            <a:ext cx="909637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2786063"/>
            <a:ext cx="90963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4" descr="C:\Documents and Settings\Андрей\Мои документы\Андрей\Разное\Мои рисунки\imagesм 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786063"/>
            <a:ext cx="90963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авая фигурная скобка 10"/>
          <p:cNvSpPr/>
          <p:nvPr/>
        </p:nvSpPr>
        <p:spPr>
          <a:xfrm>
            <a:off x="5286375" y="2286000"/>
            <a:ext cx="1357313" cy="3857625"/>
          </a:xfrm>
          <a:prstGeom prst="rightBrace">
            <a:avLst>
              <a:gd name="adj1" fmla="val 8333"/>
              <a:gd name="adj2" fmla="val 502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714875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14875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4714875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4714875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4714875"/>
            <a:ext cx="9048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9" name="Прямоугольник 17"/>
          <p:cNvSpPr>
            <a:spLocks noChangeArrowheads="1"/>
          </p:cNvSpPr>
          <p:nvPr/>
        </p:nvSpPr>
        <p:spPr bwMode="auto">
          <a:xfrm>
            <a:off x="6786563" y="3571875"/>
            <a:ext cx="1285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Monotype Corsiva" pitchFamily="66" charset="0"/>
              </a:rPr>
              <a:t>? ц.</a:t>
            </a:r>
            <a:endParaRPr lang="ru-RU" sz="6000">
              <a:latin typeface="Constantia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Таблица: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2643188"/>
          <a:ext cx="8429685" cy="1670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5"/>
                <a:gridCol w="2809895"/>
                <a:gridCol w="2809895"/>
              </a:tblGrid>
              <a:tr h="835187"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Monotype Corsiva" pitchFamily="66" charset="0"/>
                        </a:rPr>
                        <a:t>Ромашки</a:t>
                      </a:r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Monotype Corsiva" pitchFamily="66" charset="0"/>
                        </a:rPr>
                        <a:t>Васильки</a:t>
                      </a:r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Monotype Corsiva" pitchFamily="66" charset="0"/>
                        </a:rPr>
                        <a:t>Всего</a:t>
                      </a:r>
                      <a:endParaRPr lang="ru-RU" sz="3600" b="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835187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4 </a:t>
                      </a:r>
                      <a:r>
                        <a:rPr lang="ru-RU" sz="3600" b="1" dirty="0" err="1" smtClean="0">
                          <a:latin typeface="Monotype Corsiva" pitchFamily="66" charset="0"/>
                        </a:rPr>
                        <a:t>ц</a:t>
                      </a:r>
                      <a:r>
                        <a:rPr lang="ru-RU" sz="3600" b="1" dirty="0" smtClean="0">
                          <a:latin typeface="Monotype Corsiva" pitchFamily="66" charset="0"/>
                        </a:rPr>
                        <a:t>.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5 </a:t>
                      </a:r>
                      <a:r>
                        <a:rPr lang="ru-RU" sz="3600" b="1" dirty="0" err="1" smtClean="0">
                          <a:latin typeface="Monotype Corsiva" pitchFamily="66" charset="0"/>
                        </a:rPr>
                        <a:t>ц</a:t>
                      </a:r>
                      <a:r>
                        <a:rPr lang="ru-RU" sz="3600" b="1" dirty="0" smtClean="0">
                          <a:latin typeface="Monotype Corsiva" pitchFamily="66" charset="0"/>
                        </a:rPr>
                        <a:t>.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Monotype Corsiva" pitchFamily="66" charset="0"/>
                        </a:rPr>
                        <a:t>? </a:t>
                      </a:r>
                      <a:r>
                        <a:rPr lang="ru-RU" sz="3600" b="1" dirty="0" err="1" smtClean="0">
                          <a:latin typeface="Monotype Corsiva" pitchFamily="66" charset="0"/>
                        </a:rPr>
                        <a:t>ц</a:t>
                      </a:r>
                      <a:r>
                        <a:rPr lang="ru-RU" sz="3600" b="1" dirty="0" smtClean="0">
                          <a:latin typeface="Monotype Corsiva" pitchFamily="66" charset="0"/>
                        </a:rPr>
                        <a:t>.</a:t>
                      </a:r>
                      <a:endParaRPr lang="ru-RU" sz="3600" b="1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357188" y="2928938"/>
            <a:ext cx="8229600" cy="1143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9600" smtClean="0">
                <a:latin typeface="Monotype Corsiva" pitchFamily="66" charset="0"/>
              </a:rPr>
              <a:t>4+5=9 (ц.)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71500" y="2571750"/>
            <a:ext cx="8229600" cy="1143000"/>
          </a:xfrm>
        </p:spPr>
        <p:txBody>
          <a:bodyPr/>
          <a:lstStyle/>
          <a:p>
            <a:pPr algn="ctr"/>
            <a:r>
              <a:rPr lang="ru-RU" sz="8000" smtClean="0">
                <a:latin typeface="Monotype Corsiva" pitchFamily="66" charset="0"/>
              </a:rPr>
              <a:t>Ответ: 9 цветов.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2193925"/>
            <a:ext cx="685323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Сколько всего?    </a:t>
            </a:r>
          </a:p>
          <a:p>
            <a:r>
              <a:rPr lang="ru-RU" sz="6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Сколько осталось?</a:t>
            </a:r>
          </a:p>
          <a:p>
            <a:r>
              <a:rPr lang="ru-RU" sz="6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Сколько было?</a:t>
            </a:r>
          </a:p>
          <a:p>
            <a:r>
              <a:rPr lang="ru-RU" sz="6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… меньше</a:t>
            </a:r>
          </a:p>
          <a:p>
            <a:r>
              <a:rPr lang="ru-RU" sz="6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… больше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8101013" y="2420938"/>
            <a:ext cx="647700" cy="604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8101013" y="4365625"/>
            <a:ext cx="647700" cy="677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+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8001000" y="3286125"/>
            <a:ext cx="1785938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- 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8001000" y="5214938"/>
            <a:ext cx="1714500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- 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8101013" y="6180138"/>
            <a:ext cx="647700" cy="677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"/>
                <a:cs typeface="Arial"/>
              </a:rPr>
              <a:t>+</a:t>
            </a:r>
          </a:p>
        </p:txBody>
      </p:sp>
      <p:pic>
        <p:nvPicPr>
          <p:cNvPr id="38919" name="Picture 10" descr="Копия AN0079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447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57554" y="642918"/>
            <a:ext cx="4525598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Запомни!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4" grpId="0" animBg="1"/>
      <p:bldP spid="410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Фрагмент урока по теме «Задача»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Проект «Задача» </a:t>
            </a:r>
          </a:p>
          <a:p>
            <a:pPr algn="ctr">
              <a:buFont typeface="Wingdings 2" pitchFamily="18" charset="2"/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Documents and Settings\Антонина\Мои документы\Мои рисунки\Школа\Тетра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этап</a:t>
            </a:r>
          </a:p>
        </p:txBody>
      </p:sp>
      <p:sp>
        <p:nvSpPr>
          <p:cNvPr id="40963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z="5400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             </a:t>
            </a:r>
            <a:r>
              <a:rPr lang="ru-RU" sz="540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13800" smtClean="0">
                <a:solidFill>
                  <a:srgbClr val="FF0000"/>
                </a:solidFill>
                <a:latin typeface="Monotype Corsiva" pitchFamily="66" charset="0"/>
              </a:rPr>
              <a:t>! </a:t>
            </a:r>
            <a:r>
              <a:rPr lang="ru-RU" sz="960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r>
              <a:rPr lang="ru-RU" sz="5400" smtClean="0">
                <a:latin typeface="Monotype Corsiva" pitchFamily="66" charset="0"/>
              </a:rPr>
              <a:t>Подумать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Диалог учителя и класса:</a:t>
            </a:r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такое задача? Какие мысли приходят вам в голову?</a:t>
            </a:r>
          </a:p>
          <a:p>
            <a:pPr algn="just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Ответы детей: текст, числа, вопрос.</a:t>
            </a:r>
          </a:p>
          <a:p>
            <a:pPr algn="just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Как вы думаете, на какой из этих карточек написана задача?</a:t>
            </a:r>
          </a:p>
          <a:p>
            <a:pPr algn="just"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Сразу скажу, что в задаче то, что нам известно, называется УСЛОВИЕМ. А то, что нужно найти - ВОПРОСОМ задачи.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Documents and Settings\Антонина\Мои документы\Мои рисунки\Школа\Тетра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 этап</a:t>
            </a:r>
          </a:p>
        </p:txBody>
      </p:sp>
      <p:sp>
        <p:nvSpPr>
          <p:cNvPr id="43011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z="5400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                          Условие</a:t>
            </a:r>
          </a:p>
          <a:p>
            <a:pPr>
              <a:buFont typeface="Wingdings 2" pitchFamily="18" charset="2"/>
              <a:buNone/>
            </a:pPr>
            <a:r>
              <a:rPr lang="ru-RU" sz="5400" smtClean="0">
                <a:latin typeface="Monotype Corsiva" pitchFamily="66" charset="0"/>
              </a:rPr>
              <a:t>                           Вопрос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Третий этап «Узнать из книг»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Содержимое 3" descr="Учебник математики для 1 класса часть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436813"/>
            <a:ext cx="2667000" cy="3400425"/>
          </a:xfrm>
        </p:spPr>
      </p:pic>
      <p:sp>
        <p:nvSpPr>
          <p:cNvPr id="4403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algn="just">
              <a:buFontTx/>
              <a:buChar char="-"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Из какой книги вы сейчас можете узнать о задаче? (из учебника).</a:t>
            </a:r>
          </a:p>
          <a:p>
            <a:pPr algn="just">
              <a:buFontTx/>
              <a:buChar char="-"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Исследуйте страницу 80 и найдите подсказку.</a:t>
            </a:r>
          </a:p>
          <a:p>
            <a:pPr>
              <a:buFontTx/>
              <a:buChar char="-"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 descr="Ребус - задача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1643063"/>
            <a:ext cx="3857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C:\Documents and Settings\Антонина\Мои документы\Мои рисунки\Школа\Тетра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Четвёртый этап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857375" y="3429000"/>
            <a:ext cx="2214563" cy="2857500"/>
          </a:xfrm>
        </p:spPr>
        <p:txBody>
          <a:bodyPr>
            <a:normAutofit fontScale="4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900" dirty="0" smtClean="0">
                <a:latin typeface="Monotype Corsiva" pitchFamily="66" charset="0"/>
              </a:rPr>
              <a:t>О каких  других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900" dirty="0" smtClean="0">
                <a:latin typeface="Monotype Corsiva" pitchFamily="66" charset="0"/>
              </a:rPr>
              <a:t>частях  задачи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900" dirty="0" smtClean="0">
                <a:latin typeface="Monotype Corsiva" pitchFamily="66" charset="0"/>
              </a:rPr>
              <a:t>вы узнали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900" dirty="0" smtClean="0">
                <a:latin typeface="Monotype Corsiva" pitchFamily="66" charset="0"/>
              </a:rPr>
              <a:t>из учебника?     </a:t>
            </a:r>
            <a:r>
              <a:rPr lang="ru-RU" sz="3800" dirty="0" smtClean="0">
                <a:latin typeface="Monotype Corsiva" pitchFamily="66" charset="0"/>
              </a:rPr>
              <a:t>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400" dirty="0" smtClean="0">
                <a:latin typeface="Monotype Corsiva" pitchFamily="66" charset="0"/>
              </a:rPr>
              <a:t>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                     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                                                   </a:t>
            </a:r>
            <a:r>
              <a:rPr lang="ru-RU" sz="5400" dirty="0" smtClean="0">
                <a:latin typeface="Monotype Corsiva" pitchFamily="66" charset="0"/>
              </a:rPr>
              <a:t>                                         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Monotype Corsiva" pitchFamily="66" charset="0"/>
              </a:rPr>
              <a:t>                          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3357563"/>
            <a:ext cx="3143250" cy="2357437"/>
          </a:xfrm>
        </p:spPr>
        <p:txBody>
          <a:bodyPr>
            <a:normAutofit fontScale="4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3500" dirty="0" smtClean="0">
                <a:latin typeface="Monotype Corsiva" pitchFamily="66" charset="0"/>
                <a:cs typeface="Times New Roman" pitchFamily="18" charset="0"/>
              </a:rPr>
              <a:t>Решение</a:t>
            </a:r>
            <a:endParaRPr lang="ru-RU" sz="5400" dirty="0" smtClean="0">
              <a:latin typeface="Monotype Corsiva" pitchFamily="66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3500" dirty="0" smtClean="0">
                <a:latin typeface="Monotype Corsiva" pitchFamily="66" charset="0"/>
                <a:cs typeface="Times New Roman" pitchFamily="18" charset="0"/>
              </a:rPr>
              <a:t>Ответ</a:t>
            </a:r>
            <a:endParaRPr lang="ru-RU" sz="13500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C:\Documents and Settings\Антонина\Мои документы\Мои рисунки\Школа\Биология\Части тела человека\Ладо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2357438"/>
            <a:ext cx="28765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Пятый этап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2071688"/>
            <a:ext cx="4038600" cy="44354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ru-RU" sz="2800" smtClean="0">
              <a:latin typeface="Monotype Corsiva" pitchFamily="66" charset="0"/>
            </a:endParaRPr>
          </a:p>
          <a:p>
            <a:pPr algn="ctr">
              <a:buFont typeface="Wingdings 2" pitchFamily="18" charset="2"/>
              <a:buNone/>
            </a:pPr>
            <a:endParaRPr lang="ru-RU" sz="2800" smtClean="0">
              <a:latin typeface="Monotype Corsiva" pitchFamily="66" charset="0"/>
            </a:endParaRPr>
          </a:p>
          <a:p>
            <a:pPr algn="ctr">
              <a:buFont typeface="Wingdings 2" pitchFamily="18" charset="2"/>
              <a:buNone/>
            </a:pPr>
            <a:endParaRPr lang="ru-RU" sz="2800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endParaRPr lang="ru-RU" sz="2800" smtClean="0">
              <a:latin typeface="Monotype Corsiva" pitchFamily="66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Monotype Corsiva" pitchFamily="66" charset="0"/>
              </a:rPr>
              <a:t>           Наблюдение</a:t>
            </a:r>
          </a:p>
          <a:p>
            <a:pPr algn="just">
              <a:buFont typeface="Wingdings 2" pitchFamily="18" charset="2"/>
              <a:buNone/>
            </a:pPr>
            <a:r>
              <a:rPr lang="ru-RU" sz="2800" smtClean="0">
                <a:latin typeface="Monotype Corsiva" pitchFamily="66" charset="0"/>
              </a:rPr>
              <a:t>           Эксперимент</a:t>
            </a:r>
          </a:p>
        </p:txBody>
      </p:sp>
      <p:sp>
        <p:nvSpPr>
          <p:cNvPr id="4608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Вернемся к нашим полузадачам и проанализируем их: а можем ли мы им помочь превратиться в настоящие задачи?</a:t>
            </a:r>
          </a:p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Каких частей не хватает?</a:t>
            </a:r>
          </a:p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Давайте устно решим их. </a:t>
            </a:r>
          </a:p>
          <a:p>
            <a:pPr>
              <a:buFontTx/>
              <a:buChar char="-"/>
            </a:pPr>
            <a:endParaRPr lang="ru-RU" smtClean="0"/>
          </a:p>
          <a:p>
            <a:pPr>
              <a:buFontTx/>
              <a:buChar char="-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C:\Documents and Settings\Антонина\Мои документы\Мои рисунки\Школа\Тетра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Шестой этап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5400" dirty="0" smtClean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400" dirty="0" smtClean="0">
                <a:latin typeface="Monotype Corsiva" pitchFamily="66" charset="0"/>
              </a:rPr>
              <a:t>             </a:t>
            </a: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13800" dirty="0" smtClean="0">
                <a:solidFill>
                  <a:srgbClr val="FF0000"/>
                </a:solidFill>
                <a:latin typeface="Monotype Corsiva" pitchFamily="66" charset="0"/>
              </a:rPr>
              <a:t>? </a:t>
            </a:r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214563"/>
            <a:ext cx="2852738" cy="41402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>
              <a:latin typeface="Monotype Corsiva" pitchFamily="66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Задача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Условие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Вопрос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Решение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dirty="0" smtClean="0">
                <a:latin typeface="Monotype Corsiva" pitchFamily="66" charset="0"/>
              </a:rPr>
              <a:t>Ответ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Обобщение</a:t>
            </a:r>
          </a:p>
        </p:txBody>
      </p:sp>
      <p:sp>
        <p:nvSpPr>
          <p:cNvPr id="48130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Итак, какую информацию мы собрали о задаче за урок? Смотрим свои записи в листочках?</a:t>
            </a:r>
          </a:p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Если условие неполное, не хватает чисел - можно решить задачу?</a:t>
            </a:r>
          </a:p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Если нет вопроса, можно ли считать такую запись задачей?</a:t>
            </a:r>
          </a:p>
          <a:p>
            <a:pPr>
              <a:buFontTx/>
              <a:buChar char="-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Седьмой этап</a:t>
            </a:r>
          </a:p>
        </p:txBody>
      </p:sp>
      <p:sp>
        <p:nvSpPr>
          <p:cNvPr id="491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 собранный материал у нас расположен в строгой последовательности. Это и есть наш проект, который мы должны были составить к концу урока. А теперь нужно одному ученику рассказать все то, что мы добыли всем классом, т.е. выступить с сообщением, как это делают настоящие взрослые ученые. 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состоит из условия, вопроса. Задачу можно решить и дать ответ на вопрос. Условие задачи можно записать кратко.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algn="ctr"/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Задача – что это?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Задача - упражнение, которое выполняется посредством  умозаключения, вычисления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До школы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Поступая в школу, ребёнок должен уметь решать простые задачи. Решение задач – то, с чего обычно начинают в семье, садике математическое образование детей. Дети учатся получать правильный ответ задачи пересчётом, сводя решение задач лишь к элементарной вычислительной деятельности.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1143000"/>
          </a:xfrm>
        </p:spPr>
        <p:txBody>
          <a:bodyPr/>
          <a:lstStyle/>
          <a:p>
            <a:pPr algn="ctr"/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>Для чего задачи?</a:t>
            </a: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708547"/>
          </a:xfrm>
        </p:spPr>
        <p:txBody>
          <a:bodyPr>
            <a:normAutofit fontScale="3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Задачи в курсе математики начальной школы занимают значительное место. Формируя умение решать простые задачи, учитель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развивает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все психические процессы, учит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рассуждать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доказывать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аргументировать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действия, способствует усвоению математических понятий, отношений, закономерностей. Арифметические задачи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помогают раскрыть 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основной смысл арифметических действий,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связать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их с определённой жизненной ситуацией,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 пространственные и количественные представления, </a:t>
            </a:r>
            <a:r>
              <a:rPr lang="ru-RU" sz="8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расширять кругозор</a:t>
            </a:r>
            <a:r>
              <a:rPr lang="ru-RU" sz="8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Умственные операции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Процесс решения задач оказывает положительное влияние на умственное развитие детей, так как он требует выполнения умственных операций: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анализа (вопроса от условия, выделение данных и искомых);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синтеза (определение плана решения);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конкретизации (представление условия);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сравнения;</a:t>
            </a:r>
          </a:p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обобщения (при многократном решении задач).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algn="ctr"/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Виды задач:</a:t>
            </a:r>
            <a:endParaRPr lang="ru-RU" sz="4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752975"/>
          </a:xfrm>
        </p:spPr>
        <p:txBody>
          <a:bodyPr>
            <a:normAutofit fontScale="77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нахождение суммы;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увеличение и уменьшение числа на несколько единиц;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нахождение неизвестного слагаемого;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нахождение остатка;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нахождение неизвестного вычитаемого; 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нахождение уменьшаемого;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на разностное сравнение;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с косвенными вопросами.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11430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Обучение - это процесс создания новых привычек</a:t>
            </a:r>
            <a:endParaRPr lang="ru-RU" dirty="0"/>
          </a:p>
        </p:txBody>
      </p:sp>
      <p:sp>
        <p:nvSpPr>
          <p:cNvPr id="23554" name="Содержимое 3"/>
          <p:cNvSpPr>
            <a:spLocks noGrp="1"/>
          </p:cNvSpPr>
          <p:nvPr>
            <p:ph idx="1"/>
          </p:nvPr>
        </p:nvSpPr>
        <p:spPr>
          <a:xfrm>
            <a:off x="500063" y="2286000"/>
            <a:ext cx="8229600" cy="4389438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Чтобы научить ребенка решать задачи, необходимо, прежде всего, сформировать привычку решать задачи, да еще привычку делать это с удовольствием.</a:t>
            </a:r>
            <a:endParaRPr lang="ru-RU" sz="2800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418</TotalTime>
  <Words>952</Words>
  <Application>Microsoft Office PowerPoint</Application>
  <PresentationFormat>Экран (4:3)</PresentationFormat>
  <Paragraphs>184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 Методика работы над задачей в 1 классе</vt:lpstr>
      <vt:lpstr>Слайд 2</vt:lpstr>
      <vt:lpstr>Слайд 3</vt:lpstr>
      <vt:lpstr>Задача – что это?</vt:lpstr>
      <vt:lpstr>До школы</vt:lpstr>
      <vt:lpstr>Для чего задачи?</vt:lpstr>
      <vt:lpstr>Умственные операции</vt:lpstr>
      <vt:lpstr>Виды задач:</vt:lpstr>
      <vt:lpstr>  Обучение - это процесс создания новых привычек</vt:lpstr>
      <vt:lpstr>Что значит научить?</vt:lpstr>
      <vt:lpstr>Подготовительная работа:</vt:lpstr>
      <vt:lpstr> Можно выделить несколько этапов решения задачи:</vt:lpstr>
      <vt:lpstr>Как работать над задачей?</vt:lpstr>
      <vt:lpstr>Текст задачи:</vt:lpstr>
      <vt:lpstr>Находим условие и вопрос</vt:lpstr>
      <vt:lpstr>Выделяем опорные слова:</vt:lpstr>
      <vt:lpstr>Краткая запись:</vt:lpstr>
      <vt:lpstr>Виды краткой записи задачи:</vt:lpstr>
      <vt:lpstr>Чертёж:</vt:lpstr>
      <vt:lpstr>Рисунок:</vt:lpstr>
      <vt:lpstr>Таблица:</vt:lpstr>
      <vt:lpstr>Решение:</vt:lpstr>
      <vt:lpstr>Ответ: 9 цветов.</vt:lpstr>
      <vt:lpstr>Слайд 24</vt:lpstr>
      <vt:lpstr>Фрагмент урока по теме «Задача»</vt:lpstr>
      <vt:lpstr>Первый этап</vt:lpstr>
      <vt:lpstr>Диалог учителя и класса:</vt:lpstr>
      <vt:lpstr>Второй этап</vt:lpstr>
      <vt:lpstr>Третий этап «Узнать из книг»</vt:lpstr>
      <vt:lpstr>Четвёртый этап</vt:lpstr>
      <vt:lpstr>Пятый этап</vt:lpstr>
      <vt:lpstr>Шестой этап</vt:lpstr>
      <vt:lpstr>Обобщение</vt:lpstr>
      <vt:lpstr>Седьмой этап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над задачей в 1 классе.</dc:title>
  <dc:creator>Антонина</dc:creator>
  <cp:lastModifiedBy>1</cp:lastModifiedBy>
  <cp:revision>49</cp:revision>
  <dcterms:created xsi:type="dcterms:W3CDTF">2010-02-14T17:29:54Z</dcterms:created>
  <dcterms:modified xsi:type="dcterms:W3CDTF">2017-12-11T15:12:34Z</dcterms:modified>
</cp:coreProperties>
</file>