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1"/>
  </p:notesMasterIdLst>
  <p:handoutMasterIdLst>
    <p:handoutMasterId r:id="rId12"/>
  </p:handoutMasterIdLst>
  <p:sldIdLst>
    <p:sldId id="256" r:id="rId3"/>
    <p:sldId id="265" r:id="rId4"/>
    <p:sldId id="257" r:id="rId5"/>
    <p:sldId id="267" r:id="rId6"/>
    <p:sldId id="268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136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D2DDA-69D8-473F-A583-B6774B31A77B}" type="datetimeFigureOut">
              <a:rPr lang="ru-RU" smtClean="0"/>
              <a:t>20.01.2019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92CCB-FF08-4D29-8DA3-E1FD8604480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215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F6DFB-6833-46E4-B515-70E0D9178056}" type="datetimeFigureOut">
              <a:rPr lang="ru-RU" smtClean="0"/>
              <a:t>20.01.2019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706C7-F2C3-48B6-8A22-C484D800B5D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950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3EBA5BD7-F043-4D1B-AA17-CD412FC534DE}" type="slidenum">
              <a:rPr lang="en-US" sz="1200" b="0" i="0">
                <a:latin typeface="Book Antiqua"/>
                <a:ea typeface="+mn-ea"/>
                <a:cs typeface="+mn-cs"/>
              </a:rPr>
              <a:t>4</a:t>
            </a:fld>
            <a:endParaRPr lang="en-US" sz="1200" b="0" i="0">
              <a:latin typeface="Book Antiqu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1371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3EBA5BD7-F043-4D1B-AA17-CD412FC534DE}" type="slidenum">
              <a:rPr lang="en-US" sz="1200" b="0" i="0">
                <a:latin typeface="Book Antiqua"/>
                <a:ea typeface="+mn-ea"/>
                <a:cs typeface="+mn-cs"/>
              </a:rPr>
              <a:t>5</a:t>
            </a:fld>
            <a:endParaRPr lang="en-US" sz="1200" b="0" i="0">
              <a:latin typeface="Book Antiqu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9189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1" y="1905000"/>
            <a:ext cx="12188826" cy="32004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50000"/>
                </a:schemeClr>
              </a:gs>
              <a:gs pos="0">
                <a:schemeClr val="accent1">
                  <a:lumMod val="60000"/>
                  <a:lumOff val="40000"/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2" y="1795132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-2" y="5142116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2079812"/>
            <a:ext cx="9601200" cy="1724092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75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20.01.2019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593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20.01.2019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50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20.01.2019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31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rotWithShape="1">
          <a:gsLst>
            <a:gs pos="100000">
              <a:schemeClr val="accent1">
                <a:alpha val="80000"/>
              </a:schemeClr>
            </a:gs>
            <a:gs pos="0">
              <a:schemeClr val="accent1">
                <a:lumMod val="40000"/>
                <a:lumOff val="60000"/>
                <a:alpha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 anchor="b">
            <a:normAutofit/>
          </a:bodyPr>
          <a:lstStyle>
            <a:lvl1pPr algn="ctr">
              <a:defRPr sz="5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20.01.2019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033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20.01.2019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635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20.01.2019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39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20.01.2019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91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20.01.2019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43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20.01.2019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937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0811" y="506104"/>
            <a:ext cx="685800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20.01.2019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198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9000"/>
              </a:schemeClr>
            </a:gs>
            <a:gs pos="40000">
              <a:schemeClr val="accent1">
                <a:lumMod val="20000"/>
                <a:lumOff val="80000"/>
                <a:alpha val="66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-1" y="6480048"/>
            <a:ext cx="12188827" cy="377952"/>
            <a:chOff x="-1" y="6480048"/>
            <a:chExt cx="12188827" cy="37795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B277187-C200-495F-A386-621319EADA8F}" type="datetimeFigureOut">
              <a:rPr lang="ru-RU" smtClean="0"/>
              <a:pPr/>
              <a:t>20.01.2019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002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▪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defTabSz="914400">
              <a:spcBef>
                <a:spcPts val="1"/>
              </a:spcBef>
              <a:buNone/>
            </a:pPr>
            <a:r>
              <a:rPr lang="ru-RU" sz="9600" b="1" i="0" dirty="0" smtClean="0">
                <a:solidFill>
                  <a:srgbClr val="3232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Множества</a:t>
            </a:r>
            <a:endParaRPr lang="ru-RU" sz="9600" b="1" i="0" dirty="0">
              <a:solidFill>
                <a:srgbClr val="32323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000" b="0" i="0" dirty="0" smtClean="0"/>
              <a:t>Подзаголовок</a:t>
            </a:r>
            <a:endParaRPr lang="ru-RU" sz="2000" b="0" i="0" dirty="0"/>
          </a:p>
        </p:txBody>
      </p:sp>
    </p:spTree>
    <p:extLst>
      <p:ext uri="{BB962C8B-B14F-4D97-AF65-F5344CB8AC3E}">
        <p14:creationId xmlns:p14="http://schemas.microsoft.com/office/powerpoint/2010/main" val="399801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61702" y="261257"/>
            <a:ext cx="10776857" cy="1361150"/>
          </a:xfrm>
        </p:spPr>
        <p:txBody>
          <a:bodyPr>
            <a:normAutofit fontScale="90000"/>
          </a:bodyPr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3400" i="0" dirty="0" smtClean="0">
                <a:solidFill>
                  <a:srgbClr val="323232"/>
                </a:solidFill>
                <a:latin typeface="Book Antiqua"/>
                <a:ea typeface="+mj-ea"/>
                <a:cs typeface="+mj-cs"/>
              </a:rPr>
              <a:t>Множество- это объединение каких-либо объектов, по определенным свойствам или признакам.</a:t>
            </a:r>
            <a:endParaRPr lang="ru-RU" sz="3400" i="0" dirty="0">
              <a:solidFill>
                <a:srgbClr val="323232"/>
              </a:solidFill>
              <a:latin typeface="Book Antiqua"/>
              <a:ea typeface="+mj-ea"/>
              <a:cs typeface="+mj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7" y="2743199"/>
            <a:ext cx="4737463" cy="35530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879" y="1985554"/>
            <a:ext cx="5832896" cy="328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endParaRPr lang="ru-RU" sz="3400" b="1" i="0" dirty="0">
              <a:solidFill>
                <a:srgbClr val="323232"/>
              </a:solidFill>
              <a:latin typeface="Book Antiqua"/>
              <a:ea typeface="+mj-ea"/>
              <a:cs typeface="+mj-cs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47473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4800" b="1" i="0" dirty="0" smtClean="0">
                <a:solidFill>
                  <a:srgbClr val="3232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 состоит из </a:t>
            </a:r>
            <a:r>
              <a:rPr lang="ru-RU" sz="4800" b="1" i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элементов.</a:t>
            </a:r>
            <a:endParaRPr lang="ru-RU" sz="4800" b="1" i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3068" y="1946365"/>
            <a:ext cx="112841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: Мы являемся элементами множества 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Муринского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ЦО №2,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 элемент множества многоугольников 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2 – элемент множества четных чисел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14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1" y="2312125"/>
            <a:ext cx="9949542" cy="3500846"/>
          </a:xfrm>
        </p:spPr>
        <p:txBody>
          <a:bodyPr>
            <a:normAutofit fontScale="90000"/>
          </a:bodyPr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3400" b="1" i="0" dirty="0" smtClean="0">
                <a:solidFill>
                  <a:srgbClr val="323232"/>
                </a:solidFill>
                <a:latin typeface="Book Antiqua"/>
                <a:ea typeface="+mj-ea"/>
                <a:cs typeface="+mj-cs"/>
              </a:rPr>
              <a:t>Множества бывают конечные и бесконечные.</a:t>
            </a:r>
            <a:br>
              <a:rPr lang="ru-RU" sz="3400" b="1" i="0" dirty="0" smtClean="0">
                <a:solidFill>
                  <a:srgbClr val="323232"/>
                </a:solidFill>
                <a:latin typeface="Book Antiqua"/>
                <a:ea typeface="+mj-ea"/>
                <a:cs typeface="+mj-cs"/>
              </a:rPr>
            </a:br>
            <a:r>
              <a:rPr lang="ru-RU" dirty="0">
                <a:solidFill>
                  <a:srgbClr val="323232"/>
                </a:solidFill>
                <a:latin typeface="Book Antiqua"/>
              </a:rPr>
              <a:t/>
            </a:r>
            <a:br>
              <a:rPr lang="ru-RU" dirty="0">
                <a:solidFill>
                  <a:srgbClr val="323232"/>
                </a:solidFill>
                <a:latin typeface="Book Antiqua"/>
              </a:rPr>
            </a:br>
            <a:r>
              <a:rPr lang="ru-RU" dirty="0" smtClean="0">
                <a:solidFill>
                  <a:srgbClr val="323232"/>
                </a:solidFill>
                <a:latin typeface="Book Antiqua"/>
              </a:rPr>
              <a:t>Множество, состоящее из конечного числа элементов – называется конечным.</a:t>
            </a:r>
            <a:br>
              <a:rPr lang="ru-RU" dirty="0" smtClean="0">
                <a:solidFill>
                  <a:srgbClr val="323232"/>
                </a:solidFill>
                <a:latin typeface="Book Antiqua"/>
              </a:rPr>
            </a:br>
            <a:r>
              <a:rPr lang="ru-RU" dirty="0">
                <a:solidFill>
                  <a:srgbClr val="323232"/>
                </a:solidFill>
                <a:latin typeface="Book Antiqua"/>
              </a:rPr>
              <a:t/>
            </a:r>
            <a:br>
              <a:rPr lang="ru-RU" dirty="0">
                <a:solidFill>
                  <a:srgbClr val="323232"/>
                </a:solidFill>
                <a:latin typeface="Book Antiqua"/>
              </a:rPr>
            </a:br>
            <a:r>
              <a:rPr lang="ru-RU" dirty="0" smtClean="0">
                <a:solidFill>
                  <a:srgbClr val="323232"/>
                </a:solidFill>
                <a:latin typeface="Book Antiqua"/>
              </a:rPr>
              <a:t>Пример : Множеству двухзначных чисел, множества парт в классе, множество делителей 6.</a:t>
            </a:r>
            <a:br>
              <a:rPr lang="ru-RU" dirty="0" smtClean="0">
                <a:solidFill>
                  <a:srgbClr val="323232"/>
                </a:solidFill>
                <a:latin typeface="Book Antiqua"/>
              </a:rPr>
            </a:br>
            <a:r>
              <a:rPr lang="ru-RU" dirty="0" smtClean="0">
                <a:solidFill>
                  <a:srgbClr val="323232"/>
                </a:solidFill>
                <a:latin typeface="Book Antiqua"/>
              </a:rPr>
              <a:t/>
            </a:r>
            <a:br>
              <a:rPr lang="ru-RU" dirty="0" smtClean="0">
                <a:solidFill>
                  <a:srgbClr val="323232"/>
                </a:solidFill>
                <a:latin typeface="Book Antiqua"/>
              </a:rPr>
            </a:br>
            <a:r>
              <a:rPr lang="ru-RU" dirty="0" smtClean="0">
                <a:solidFill>
                  <a:srgbClr val="323232"/>
                </a:solidFill>
                <a:latin typeface="Book Antiqua"/>
              </a:rPr>
              <a:t>Все числовые множества – бесконечны.</a:t>
            </a:r>
            <a:r>
              <a:rPr lang="ru-RU" dirty="0">
                <a:solidFill>
                  <a:srgbClr val="323232"/>
                </a:solidFill>
                <a:latin typeface="Book Antiqua"/>
              </a:rPr>
              <a:t/>
            </a:r>
            <a:br>
              <a:rPr lang="ru-RU" dirty="0">
                <a:solidFill>
                  <a:srgbClr val="323232"/>
                </a:solidFill>
                <a:latin typeface="Book Antiqua"/>
              </a:rPr>
            </a:br>
            <a:r>
              <a:rPr lang="ru-RU" dirty="0" smtClean="0">
                <a:solidFill>
                  <a:srgbClr val="323232"/>
                </a:solidFill>
                <a:latin typeface="Book Antiqua"/>
              </a:rPr>
              <a:t/>
            </a:r>
            <a:br>
              <a:rPr lang="ru-RU" dirty="0" smtClean="0">
                <a:solidFill>
                  <a:srgbClr val="323232"/>
                </a:solidFill>
                <a:latin typeface="Book Antiqua"/>
              </a:rPr>
            </a:br>
            <a:r>
              <a:rPr lang="ru-RU" dirty="0" smtClean="0">
                <a:solidFill>
                  <a:srgbClr val="323232"/>
                </a:solidFill>
                <a:latin typeface="Book Antiqua"/>
              </a:rPr>
              <a:t/>
            </a:r>
            <a:br>
              <a:rPr lang="ru-RU" dirty="0" smtClean="0">
                <a:solidFill>
                  <a:srgbClr val="323232"/>
                </a:solidFill>
                <a:latin typeface="Book Antiqua"/>
              </a:rPr>
            </a:br>
            <a:endParaRPr lang="ru-RU" sz="3400" b="1" i="0" dirty="0">
              <a:solidFill>
                <a:srgbClr val="323232"/>
              </a:solidFill>
              <a:latin typeface="Book Antiqu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4625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9348" y="2390503"/>
            <a:ext cx="9636035" cy="2366991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Множество, которое не содержит ни одного элемента называется пустым. 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: Множество твоих одноклассников, которые побывали на луне является пустым.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87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451" y="1358537"/>
            <a:ext cx="10406744" cy="3344091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3 утверждения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Енисей впадает в реку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Множество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конечным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Число а принадлежит множеству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28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2777" y="470263"/>
            <a:ext cx="979714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Истинное</a:t>
            </a:r>
          </a:p>
          <a:p>
            <a:pPr marL="457200" indent="-457200">
              <a:buAutoNum type="arabicParenR"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Ложное</a:t>
            </a:r>
          </a:p>
          <a:p>
            <a:pPr marL="457200" indent="-457200">
              <a:buAutoNum type="arabicParenR"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можем сказать</a:t>
            </a:r>
          </a:p>
          <a:p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Любое утверждение , относительно которого имеет смысл говорить , что оно истинно или ложно  называют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высказыванием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64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nded Design Yellow 16x9">
  <a:themeElements>
    <a:clrScheme name="Banded_Design_Yellow">
      <a:dk1>
        <a:srgbClr val="323232"/>
      </a:dk1>
      <a:lt1>
        <a:sysClr val="window" lastClr="FFFFFF"/>
      </a:lt1>
      <a:dk2>
        <a:srgbClr val="000000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_Design_Yellow_TP102900996" id="{5A6D7BCA-C9CF-452E-858B-1538BAA282ED}" vid="{365F969C-3B7F-41AB-85B2-7C40E7D6CF2F}"/>
    </a:ext>
  </a:extLst>
</a:theme>
</file>

<file path=ppt/theme/theme2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66677B1-365E-411F-9971-C788BC2975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желтой полосой (широкоэкранная)</Template>
  <TotalTime>0</TotalTime>
  <Words>86</Words>
  <Application>Microsoft Office PowerPoint</Application>
  <PresentationFormat>Широкоэкранный</PresentationFormat>
  <Paragraphs>17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Book Antiqua</vt:lpstr>
      <vt:lpstr>Times New Roman</vt:lpstr>
      <vt:lpstr>Banded Design Yellow 16x9</vt:lpstr>
      <vt:lpstr>Множества</vt:lpstr>
      <vt:lpstr>Множество- это объединение каких-либо объектов, по определенным свойствам или признакам.</vt:lpstr>
      <vt:lpstr>Презентация PowerPoint</vt:lpstr>
      <vt:lpstr>Множество состоит из элементов.</vt:lpstr>
      <vt:lpstr>Множества бывают конечные и бесконечные.  Множество, состоящее из конечного числа элементов – называется конечным.  Пример : Множеству двухзначных чисел, множества парт в классе, множество делителей 6.  Все числовые множества – бесконечны.   </vt:lpstr>
      <vt:lpstr>Множество, которое не содержит ни одного элемента называется пустым.   Пример : Множество твоих одноклассников, которые побывали на луне является пустым.</vt:lpstr>
      <vt:lpstr>Рассмотрим 3 утверждения 1. Енисей впадает в реку 2. Множество Z является конечным 3. Число а принадлежит множеству N.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2019-01-20T11:03:10Z</dcterms:created>
  <dcterms:modified xsi:type="dcterms:W3CDTF">2019-01-20T11:33:23Z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TC029009979991</vt:lpwstr>
  </property>
</Properties>
</file>