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72" r:id="rId5"/>
    <p:sldId id="259" r:id="rId6"/>
    <p:sldId id="261" r:id="rId7"/>
    <p:sldId id="263" r:id="rId8"/>
    <p:sldId id="266" r:id="rId9"/>
    <p:sldId id="267" r:id="rId10"/>
    <p:sldId id="268" r:id="rId11"/>
    <p:sldId id="269" r:id="rId12"/>
    <p:sldId id="270"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0"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otX val="30"/>
      <c:perspective val="30"/>
    </c:view3D>
    <c:plotArea>
      <c:layout/>
      <c:pie3DChart>
        <c:varyColors val="1"/>
        <c:ser>
          <c:idx val="0"/>
          <c:order val="0"/>
          <c:tx>
            <c:strRef>
              <c:f>Лист1!$B$1</c:f>
              <c:strCache>
                <c:ptCount val="1"/>
                <c:pt idx="0">
                  <c:v>да</c:v>
                </c:pt>
              </c:strCache>
            </c:strRef>
          </c:tx>
          <c:dLbls>
            <c:showVal val="1"/>
          </c:dLbls>
          <c:cat>
            <c:strRef>
              <c:f>Лист1!$A$2:$A$4</c:f>
              <c:strCache>
                <c:ptCount val="3"/>
                <c:pt idx="0">
                  <c:v>4а</c:v>
                </c:pt>
                <c:pt idx="1">
                  <c:v>4б</c:v>
                </c:pt>
                <c:pt idx="2">
                  <c:v>3а</c:v>
                </c:pt>
              </c:strCache>
            </c:strRef>
          </c:cat>
          <c:val>
            <c:numRef>
              <c:f>Лист1!$B$2:$B$4</c:f>
              <c:numCache>
                <c:formatCode>General</c:formatCode>
                <c:ptCount val="3"/>
                <c:pt idx="0">
                  <c:v>25</c:v>
                </c:pt>
                <c:pt idx="1">
                  <c:v>19</c:v>
                </c:pt>
                <c:pt idx="2">
                  <c:v>27</c:v>
                </c:pt>
              </c:numCache>
            </c:numRef>
          </c:val>
        </c:ser>
        <c:ser>
          <c:idx val="1"/>
          <c:order val="1"/>
          <c:tx>
            <c:strRef>
              <c:f>Лист1!$C$1</c:f>
              <c:strCache>
                <c:ptCount val="1"/>
                <c:pt idx="0">
                  <c:v>нет</c:v>
                </c:pt>
              </c:strCache>
            </c:strRef>
          </c:tx>
          <c:cat>
            <c:strRef>
              <c:f>Лист1!$A$2:$A$4</c:f>
              <c:strCache>
                <c:ptCount val="3"/>
                <c:pt idx="0">
                  <c:v>4а</c:v>
                </c:pt>
                <c:pt idx="1">
                  <c:v>4б</c:v>
                </c:pt>
                <c:pt idx="2">
                  <c:v>3а</c:v>
                </c:pt>
              </c:strCache>
            </c:strRef>
          </c:cat>
          <c:val>
            <c:numRef>
              <c:f>Лист1!$C$2:$C$4</c:f>
              <c:numCache>
                <c:formatCode>General</c:formatCode>
                <c:ptCount val="3"/>
                <c:pt idx="1">
                  <c:v>6</c:v>
                </c:pt>
              </c:numCache>
            </c:numRef>
          </c:val>
        </c:ser>
      </c:pie3DChart>
    </c:plotArea>
    <c:legend>
      <c:legendPos val="r"/>
      <c:layout/>
    </c:legend>
    <c:plotVisOnly val="1"/>
    <c:dispBlanksAs val="zero"/>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layout/>
    </c:title>
    <c:view3D>
      <c:rotX val="30"/>
      <c:perspective val="30"/>
    </c:view3D>
    <c:plotArea>
      <c:layout/>
      <c:pie3DChart>
        <c:varyColors val="1"/>
        <c:ser>
          <c:idx val="0"/>
          <c:order val="0"/>
          <c:tx>
            <c:strRef>
              <c:f>Лист1!$B$1</c:f>
              <c:strCache>
                <c:ptCount val="1"/>
                <c:pt idx="0">
                  <c:v>раз в нед</c:v>
                </c:pt>
              </c:strCache>
            </c:strRef>
          </c:tx>
          <c:dLbls>
            <c:showVal val="1"/>
          </c:dLbls>
          <c:cat>
            <c:strRef>
              <c:f>Лист1!$A$2:$A$4</c:f>
              <c:strCache>
                <c:ptCount val="3"/>
                <c:pt idx="0">
                  <c:v>4а</c:v>
                </c:pt>
                <c:pt idx="1">
                  <c:v>4б</c:v>
                </c:pt>
                <c:pt idx="2">
                  <c:v>3а</c:v>
                </c:pt>
              </c:strCache>
            </c:strRef>
          </c:cat>
          <c:val>
            <c:numRef>
              <c:f>Лист1!$B$2:$B$4</c:f>
              <c:numCache>
                <c:formatCode>General</c:formatCode>
                <c:ptCount val="3"/>
                <c:pt idx="0">
                  <c:v>20</c:v>
                </c:pt>
                <c:pt idx="1">
                  <c:v>16</c:v>
                </c:pt>
                <c:pt idx="2">
                  <c:v>12</c:v>
                </c:pt>
              </c:numCache>
            </c:numRef>
          </c:val>
        </c:ser>
        <c:ser>
          <c:idx val="1"/>
          <c:order val="1"/>
          <c:tx>
            <c:strRef>
              <c:f>Лист1!$C$1</c:f>
              <c:strCache>
                <c:ptCount val="1"/>
                <c:pt idx="0">
                  <c:v>раз в мес</c:v>
                </c:pt>
              </c:strCache>
            </c:strRef>
          </c:tx>
          <c:cat>
            <c:strRef>
              <c:f>Лист1!$A$2:$A$4</c:f>
              <c:strCache>
                <c:ptCount val="3"/>
                <c:pt idx="0">
                  <c:v>4а</c:v>
                </c:pt>
                <c:pt idx="1">
                  <c:v>4б</c:v>
                </c:pt>
                <c:pt idx="2">
                  <c:v>3а</c:v>
                </c:pt>
              </c:strCache>
            </c:strRef>
          </c:cat>
          <c:val>
            <c:numRef>
              <c:f>Лист1!$C$2:$C$4</c:f>
              <c:numCache>
                <c:formatCode>General</c:formatCode>
                <c:ptCount val="3"/>
                <c:pt idx="0">
                  <c:v>5</c:v>
                </c:pt>
                <c:pt idx="1">
                  <c:v>9</c:v>
                </c:pt>
              </c:numCache>
            </c:numRef>
          </c:val>
        </c:ser>
      </c:pie3DChart>
    </c:plotArea>
    <c:legend>
      <c:legendPos val="r"/>
      <c:layout/>
    </c:legend>
    <c:plotVisOnly val="1"/>
    <c:dispBlanksAs val="zero"/>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chart>
    <c:view3D>
      <c:rAngAx val="1"/>
    </c:view3D>
    <c:plotArea>
      <c:layout/>
      <c:bar3DChart>
        <c:barDir val="col"/>
        <c:grouping val="stacked"/>
        <c:ser>
          <c:idx val="0"/>
          <c:order val="0"/>
          <c:tx>
            <c:strRef>
              <c:f>Лист1!$B$1</c:f>
              <c:strCache>
                <c:ptCount val="1"/>
                <c:pt idx="0">
                  <c:v>да</c:v>
                </c:pt>
              </c:strCache>
            </c:strRef>
          </c:tx>
          <c:cat>
            <c:strRef>
              <c:f>Лист1!$A$2:$A$4</c:f>
              <c:strCache>
                <c:ptCount val="3"/>
                <c:pt idx="0">
                  <c:v>4а</c:v>
                </c:pt>
                <c:pt idx="1">
                  <c:v>4б</c:v>
                </c:pt>
                <c:pt idx="2">
                  <c:v>3а</c:v>
                </c:pt>
              </c:strCache>
            </c:strRef>
          </c:cat>
          <c:val>
            <c:numRef>
              <c:f>Лист1!$B$2:$B$4</c:f>
              <c:numCache>
                <c:formatCode>General</c:formatCode>
                <c:ptCount val="3"/>
                <c:pt idx="0">
                  <c:v>6</c:v>
                </c:pt>
                <c:pt idx="1">
                  <c:v>2</c:v>
                </c:pt>
                <c:pt idx="2">
                  <c:v>12</c:v>
                </c:pt>
              </c:numCache>
            </c:numRef>
          </c:val>
        </c:ser>
        <c:ser>
          <c:idx val="1"/>
          <c:order val="1"/>
          <c:tx>
            <c:strRef>
              <c:f>Лист1!$C$1</c:f>
              <c:strCache>
                <c:ptCount val="1"/>
                <c:pt idx="0">
                  <c:v>нет</c:v>
                </c:pt>
              </c:strCache>
            </c:strRef>
          </c:tx>
          <c:cat>
            <c:strRef>
              <c:f>Лист1!$A$2:$A$4</c:f>
              <c:strCache>
                <c:ptCount val="3"/>
                <c:pt idx="0">
                  <c:v>4а</c:v>
                </c:pt>
                <c:pt idx="1">
                  <c:v>4б</c:v>
                </c:pt>
                <c:pt idx="2">
                  <c:v>3а</c:v>
                </c:pt>
              </c:strCache>
            </c:strRef>
          </c:cat>
          <c:val>
            <c:numRef>
              <c:f>Лист1!$C$2:$C$4</c:f>
              <c:numCache>
                <c:formatCode>General</c:formatCode>
                <c:ptCount val="3"/>
                <c:pt idx="0">
                  <c:v>19</c:v>
                </c:pt>
                <c:pt idx="1">
                  <c:v>23</c:v>
                </c:pt>
                <c:pt idx="2">
                  <c:v>12</c:v>
                </c:pt>
              </c:numCache>
            </c:numRef>
          </c:val>
        </c:ser>
        <c:shape val="cylinder"/>
        <c:axId val="78378112"/>
        <c:axId val="78379648"/>
        <c:axId val="0"/>
      </c:bar3DChart>
      <c:catAx>
        <c:axId val="78378112"/>
        <c:scaling>
          <c:orientation val="minMax"/>
        </c:scaling>
        <c:axPos val="b"/>
        <c:tickLblPos val="nextTo"/>
        <c:crossAx val="78379648"/>
        <c:crosses val="autoZero"/>
        <c:auto val="1"/>
        <c:lblAlgn val="ctr"/>
        <c:lblOffset val="100"/>
      </c:catAx>
      <c:valAx>
        <c:axId val="78379648"/>
        <c:scaling>
          <c:orientation val="minMax"/>
        </c:scaling>
        <c:axPos val="l"/>
        <c:majorGridlines/>
        <c:numFmt formatCode="General" sourceLinked="1"/>
        <c:tickLblPos val="nextTo"/>
        <c:crossAx val="78378112"/>
        <c:crosses val="autoZero"/>
        <c:crossBetween val="between"/>
      </c:valAx>
    </c:plotArea>
    <c:legend>
      <c:legendPos val="r"/>
      <c:layout/>
    </c:legend>
    <c:plotVisOnly val="1"/>
    <c:dispBlanksAs val="gap"/>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4098C049-C02A-4716-A21D-6E81881D3FD8}" type="datetimeFigureOut">
              <a:rPr lang="ru-RU" smtClean="0"/>
              <a:pPr/>
              <a:t>27.04.2016</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5FCD9A2-B4B3-450C-B4C5-D45CEADB473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98C049-C02A-4716-A21D-6E81881D3FD8}"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FCD9A2-B4B3-450C-B4C5-D45CEADB473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098C049-C02A-4716-A21D-6E81881D3FD8}" type="datetimeFigureOut">
              <a:rPr lang="ru-RU" smtClean="0"/>
              <a:pPr/>
              <a:t>27.04.2016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FCD9A2-B4B3-450C-B4C5-D45CEADB473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4098C049-C02A-4716-A21D-6E81881D3FD8}" type="datetimeFigureOut">
              <a:rPr lang="ru-RU" smtClean="0"/>
              <a:pPr/>
              <a:t>27.04.2016</a:t>
            </a:fld>
            <a:endParaRPr lang="ru-RU"/>
          </a:p>
        </p:txBody>
      </p:sp>
      <p:sp>
        <p:nvSpPr>
          <p:cNvPr id="9" name="Номер слайда 8"/>
          <p:cNvSpPr>
            <a:spLocks noGrp="1"/>
          </p:cNvSpPr>
          <p:nvPr>
            <p:ph type="sldNum" sz="quarter" idx="15"/>
          </p:nvPr>
        </p:nvSpPr>
        <p:spPr/>
        <p:txBody>
          <a:bodyPr rtlCol="0"/>
          <a:lstStyle/>
          <a:p>
            <a:fld id="{B5FCD9A2-B4B3-450C-B4C5-D45CEADB473E}"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4098C049-C02A-4716-A21D-6E81881D3FD8}" type="datetimeFigureOut">
              <a:rPr lang="ru-RU" smtClean="0"/>
              <a:pPr/>
              <a:t>27.04.2016</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5FCD9A2-B4B3-450C-B4C5-D45CEADB473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4098C049-C02A-4716-A21D-6E81881D3FD8}" type="datetimeFigureOut">
              <a:rPr lang="ru-RU" smtClean="0"/>
              <a:pPr/>
              <a:t>27.04.2016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FCD9A2-B4B3-450C-B4C5-D45CEADB473E}" type="slidenum">
              <a:rPr lang="ru-RU" smtClean="0"/>
              <a:pPr/>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098C049-C02A-4716-A21D-6E81881D3FD8}" type="datetimeFigureOut">
              <a:rPr lang="ru-RU" smtClean="0"/>
              <a:pPr/>
              <a:t>27.04.2016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FCD9A2-B4B3-450C-B4C5-D45CEADB473E}" type="slidenum">
              <a:rPr lang="ru-RU" smtClean="0"/>
              <a:pPr/>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4098C049-C02A-4716-A21D-6E81881D3FD8}" type="datetimeFigureOut">
              <a:rPr lang="ru-RU" smtClean="0"/>
              <a:pPr/>
              <a:t>27.04.2016</a:t>
            </a:fld>
            <a:endParaRPr lang="ru-RU"/>
          </a:p>
        </p:txBody>
      </p:sp>
      <p:sp>
        <p:nvSpPr>
          <p:cNvPr id="7" name="Номер слайда 6"/>
          <p:cNvSpPr>
            <a:spLocks noGrp="1"/>
          </p:cNvSpPr>
          <p:nvPr>
            <p:ph type="sldNum" sz="quarter" idx="11"/>
          </p:nvPr>
        </p:nvSpPr>
        <p:spPr/>
        <p:txBody>
          <a:bodyPr rtlCol="0"/>
          <a:lstStyle/>
          <a:p>
            <a:fld id="{B5FCD9A2-B4B3-450C-B4C5-D45CEADB473E}"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98C049-C02A-4716-A21D-6E81881D3FD8}" type="datetimeFigureOut">
              <a:rPr lang="ru-RU" smtClean="0"/>
              <a:pPr/>
              <a:t>27.04.2016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FCD9A2-B4B3-450C-B4C5-D45CEADB473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4098C049-C02A-4716-A21D-6E81881D3FD8}" type="datetimeFigureOut">
              <a:rPr lang="ru-RU" smtClean="0"/>
              <a:pPr/>
              <a:t>27.04.2016</a:t>
            </a:fld>
            <a:endParaRPr lang="ru-RU"/>
          </a:p>
        </p:txBody>
      </p:sp>
      <p:sp>
        <p:nvSpPr>
          <p:cNvPr id="22" name="Номер слайда 21"/>
          <p:cNvSpPr>
            <a:spLocks noGrp="1"/>
          </p:cNvSpPr>
          <p:nvPr>
            <p:ph type="sldNum" sz="quarter" idx="15"/>
          </p:nvPr>
        </p:nvSpPr>
        <p:spPr/>
        <p:txBody>
          <a:bodyPr rtlCol="0"/>
          <a:lstStyle/>
          <a:p>
            <a:fld id="{B5FCD9A2-B4B3-450C-B4C5-D45CEADB473E}"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4098C049-C02A-4716-A21D-6E81881D3FD8}" type="datetimeFigureOut">
              <a:rPr lang="ru-RU" smtClean="0"/>
              <a:pPr/>
              <a:t>27.04.2016</a:t>
            </a:fld>
            <a:endParaRPr lang="ru-RU"/>
          </a:p>
        </p:txBody>
      </p:sp>
      <p:sp>
        <p:nvSpPr>
          <p:cNvPr id="18" name="Номер слайда 17"/>
          <p:cNvSpPr>
            <a:spLocks noGrp="1"/>
          </p:cNvSpPr>
          <p:nvPr>
            <p:ph type="sldNum" sz="quarter" idx="11"/>
          </p:nvPr>
        </p:nvSpPr>
        <p:spPr/>
        <p:txBody>
          <a:bodyPr rtlCol="0"/>
          <a:lstStyle/>
          <a:p>
            <a:fld id="{B5FCD9A2-B4B3-450C-B4C5-D45CEADB473E}"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098C049-C02A-4716-A21D-6E81881D3FD8}" type="datetimeFigureOut">
              <a:rPr lang="ru-RU" smtClean="0"/>
              <a:pPr/>
              <a:t>27.04.2016</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5FCD9A2-B4B3-450C-B4C5-D45CEADB473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cosmetic.ua/photo-k_dnyu_morozhenogo_v_2011_kanadskaya_set_kafe_dairy_queen_sdelala_tort_morozhenoe_na_kotoriy_ushlo_9_tonn_morozhenogo"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hyperlink" Target="http://cosmetic.ua/photo-deti_raduyutsya_dnyu_morozhennogo"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9"/>
            <a:ext cx="7772400" cy="1080119"/>
          </a:xfrm>
        </p:spPr>
        <p:txBody>
          <a:bodyPr>
            <a:normAutofit/>
          </a:bodyPr>
          <a:lstStyle/>
          <a:p>
            <a:r>
              <a:rPr lang="ru-RU" sz="2400" dirty="0" smtClean="0"/>
              <a:t>Муниципальное образовательное  учреждение    «Средняя  школа № 12» г.  Волжска РМЭ</a:t>
            </a:r>
            <a:endParaRPr lang="ru-RU" sz="2400" dirty="0"/>
          </a:p>
        </p:txBody>
      </p:sp>
      <p:sp>
        <p:nvSpPr>
          <p:cNvPr id="3" name="Подзаголовок 2"/>
          <p:cNvSpPr>
            <a:spLocks noGrp="1"/>
          </p:cNvSpPr>
          <p:nvPr>
            <p:ph type="subTitle" idx="1"/>
          </p:nvPr>
        </p:nvSpPr>
        <p:spPr>
          <a:xfrm>
            <a:off x="1371600" y="2204864"/>
            <a:ext cx="6400800" cy="3888432"/>
          </a:xfrm>
        </p:spPr>
        <p:txBody>
          <a:bodyPr/>
          <a:lstStyle/>
          <a:p>
            <a:endParaRPr lang="ru-RU" dirty="0" smtClean="0"/>
          </a:p>
          <a:p>
            <a:pPr algn="ctr"/>
            <a:r>
              <a:rPr lang="ru-RU" sz="3200" dirty="0" smtClean="0">
                <a:latin typeface="Arial" pitchFamily="34" charset="0"/>
                <a:cs typeface="Arial" pitchFamily="34" charset="0"/>
              </a:rPr>
              <a:t>Проект </a:t>
            </a:r>
          </a:p>
          <a:p>
            <a:r>
              <a:rPr lang="ru-RU" sz="3200" dirty="0">
                <a:latin typeface="Arial" pitchFamily="34" charset="0"/>
                <a:cs typeface="Arial" pitchFamily="34" charset="0"/>
              </a:rPr>
              <a:t> </a:t>
            </a:r>
            <a:r>
              <a:rPr lang="ru-RU" sz="3200" dirty="0" smtClean="0">
                <a:latin typeface="Arial" pitchFamily="34" charset="0"/>
                <a:cs typeface="Arial" pitchFamily="34" charset="0"/>
              </a:rPr>
              <a:t>Что такое  мороженое?</a:t>
            </a:r>
          </a:p>
          <a:p>
            <a:pPr algn="r"/>
            <a:r>
              <a:rPr lang="ru-RU" sz="2000" dirty="0" smtClean="0"/>
              <a:t> </a:t>
            </a:r>
          </a:p>
          <a:p>
            <a:pPr algn="r"/>
            <a:r>
              <a:rPr lang="ru-RU" sz="2000" dirty="0" smtClean="0"/>
              <a:t>Работу  выполнили: Ушаков А.</a:t>
            </a:r>
          </a:p>
          <a:p>
            <a:pPr algn="r"/>
            <a:r>
              <a:rPr lang="ru-RU" sz="2000" dirty="0" smtClean="0"/>
              <a:t>Гришина  С.</a:t>
            </a:r>
          </a:p>
          <a:p>
            <a:pPr algn="r"/>
            <a:r>
              <a:rPr lang="ru-RU" sz="2000" dirty="0" smtClean="0"/>
              <a:t>Руководитель Никитина М.П. </a:t>
            </a:r>
            <a:endParaRPr lang="ru-RU" sz="2000" dirty="0"/>
          </a:p>
        </p:txBody>
      </p:sp>
    </p:spTree>
    <p:extLst>
      <p:ext uri="{BB962C8B-B14F-4D97-AF65-F5344CB8AC3E}">
        <p14:creationId xmlns="" xmlns:p14="http://schemas.microsoft.com/office/powerpoint/2010/main" val="1263506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b="1" dirty="0" smtClean="0"/>
              <a:t>Приготовление мороженого</a:t>
            </a:r>
            <a:endParaRPr lang="ru-RU" b="1" dirty="0"/>
          </a:p>
        </p:txBody>
      </p:sp>
      <p:sp>
        <p:nvSpPr>
          <p:cNvPr id="6" name="Объект 5"/>
          <p:cNvSpPr>
            <a:spLocks noGrp="1"/>
          </p:cNvSpPr>
          <p:nvPr>
            <p:ph sz="quarter" idx="2"/>
          </p:nvPr>
        </p:nvSpPr>
        <p:spPr/>
        <p:txBody>
          <a:bodyPr/>
          <a:lstStyle/>
          <a:p>
            <a:endParaRPr lang="ru-RU"/>
          </a:p>
        </p:txBody>
      </p:sp>
      <p:pic>
        <p:nvPicPr>
          <p:cNvPr id="1026" name="Picture 2" descr="C:\Documents and Settings\Admin\Рабочий стол\KgLA8Aosltc.jpg"/>
          <p:cNvPicPr>
            <a:picLocks noChangeAspect="1" noChangeArrowheads="1"/>
          </p:cNvPicPr>
          <p:nvPr/>
        </p:nvPicPr>
        <p:blipFill>
          <a:blip r:embed="rId2" cstate="print"/>
          <a:srcRect/>
          <a:stretch>
            <a:fillRect/>
          </a:stretch>
        </p:blipFill>
        <p:spPr bwMode="auto">
          <a:xfrm>
            <a:off x="142876" y="1569305"/>
            <a:ext cx="2714612" cy="4681530"/>
          </a:xfrm>
          <a:prstGeom prst="rect">
            <a:avLst/>
          </a:prstGeom>
          <a:noFill/>
          <a:ln>
            <a:solidFill>
              <a:schemeClr val="accent2"/>
            </a:solidFill>
          </a:ln>
        </p:spPr>
      </p:pic>
      <p:pic>
        <p:nvPicPr>
          <p:cNvPr id="1027" name="Picture 3" descr="C:\Documents and Settings\Admin\Рабочий стол\w27vyfhwpFY.jpg"/>
          <p:cNvPicPr>
            <a:picLocks noChangeAspect="1" noChangeArrowheads="1"/>
          </p:cNvPicPr>
          <p:nvPr/>
        </p:nvPicPr>
        <p:blipFill>
          <a:blip r:embed="rId3" cstate="print"/>
          <a:srcRect/>
          <a:stretch>
            <a:fillRect/>
          </a:stretch>
        </p:blipFill>
        <p:spPr bwMode="auto">
          <a:xfrm>
            <a:off x="5929322" y="1569305"/>
            <a:ext cx="2775846" cy="2857520"/>
          </a:xfrm>
          <a:prstGeom prst="rect">
            <a:avLst/>
          </a:prstGeom>
          <a:noFill/>
          <a:ln>
            <a:solidFill>
              <a:schemeClr val="accent2"/>
            </a:solidFill>
          </a:ln>
        </p:spPr>
      </p:pic>
      <p:pic>
        <p:nvPicPr>
          <p:cNvPr id="1028" name="Picture 4" descr="C:\Documents and Settings\Admin\Рабочий стол\jGboi-RcITQ.jpg"/>
          <p:cNvPicPr>
            <a:picLocks noChangeAspect="1" noChangeArrowheads="1"/>
          </p:cNvPicPr>
          <p:nvPr/>
        </p:nvPicPr>
        <p:blipFill>
          <a:blip r:embed="rId4" cstate="print"/>
          <a:srcRect/>
          <a:stretch>
            <a:fillRect/>
          </a:stretch>
        </p:blipFill>
        <p:spPr bwMode="auto">
          <a:xfrm>
            <a:off x="2857488" y="4214818"/>
            <a:ext cx="2866640" cy="2238518"/>
          </a:xfrm>
          <a:prstGeom prst="rect">
            <a:avLst/>
          </a:prstGeom>
          <a:noFill/>
          <a:ln>
            <a:solidFill>
              <a:schemeClr val="accent1"/>
            </a:solidFill>
          </a:ln>
        </p:spPr>
      </p:pic>
      <p:pic>
        <p:nvPicPr>
          <p:cNvPr id="1029" name="Picture 5" descr="C:\Documents and Settings\Admin\Рабочий стол\641840_63320-300x0.jpg"/>
          <p:cNvPicPr>
            <a:picLocks noChangeAspect="1" noChangeArrowheads="1"/>
          </p:cNvPicPr>
          <p:nvPr/>
        </p:nvPicPr>
        <p:blipFill>
          <a:blip r:embed="rId5" cstate="print"/>
          <a:srcRect/>
          <a:stretch>
            <a:fillRect/>
          </a:stretch>
        </p:blipFill>
        <p:spPr bwMode="auto">
          <a:xfrm>
            <a:off x="5929322" y="4500569"/>
            <a:ext cx="2928958" cy="2357431"/>
          </a:xfrm>
          <a:prstGeom prst="rect">
            <a:avLst/>
          </a:prstGeom>
          <a:noFill/>
          <a:ln>
            <a:solidFill>
              <a:schemeClr val="accent2"/>
            </a:solidFill>
          </a:ln>
        </p:spPr>
      </p:pic>
      <p:pic>
        <p:nvPicPr>
          <p:cNvPr id="2" name="Picture 2" descr="C:\Documents and Settings\Admin\Рабочий стол\DeF8iBmE9Sw.jpg"/>
          <p:cNvPicPr>
            <a:picLocks noGrp="1" noChangeAspect="1" noChangeArrowheads="1"/>
          </p:cNvPicPr>
          <p:nvPr>
            <p:ph sz="quarter" idx="1"/>
          </p:nvPr>
        </p:nvPicPr>
        <p:blipFill>
          <a:blip r:embed="rId6" cstate="print"/>
          <a:srcRect/>
          <a:stretch>
            <a:fillRect/>
          </a:stretch>
        </p:blipFill>
        <p:spPr bwMode="auto">
          <a:xfrm>
            <a:off x="3000364" y="1500174"/>
            <a:ext cx="2573642" cy="2500330"/>
          </a:xfrm>
          <a:prstGeom prst="rect">
            <a:avLst/>
          </a:prstGeom>
          <a:noFill/>
          <a:ln>
            <a:solidFill>
              <a:schemeClr val="accent2"/>
            </a:solidFill>
          </a:ln>
        </p:spPr>
      </p:pic>
    </p:spTree>
    <p:extLst>
      <p:ext uri="{BB962C8B-B14F-4D97-AF65-F5344CB8AC3E}">
        <p14:creationId xmlns="" xmlns:p14="http://schemas.microsoft.com/office/powerpoint/2010/main" val="2257577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t>Посещение  сказки « Самое вкусное  мороженое  от Фунтика»</a:t>
            </a:r>
            <a:endParaRPr lang="ru-RU" dirty="0"/>
          </a:p>
        </p:txBody>
      </p:sp>
      <p:pic>
        <p:nvPicPr>
          <p:cNvPr id="7" name="Содержимое 6" descr="1.jpg"/>
          <p:cNvPicPr>
            <a:picLocks noGrp="1" noChangeAspect="1"/>
          </p:cNvPicPr>
          <p:nvPr>
            <p:ph sz="quarter" idx="1"/>
          </p:nvPr>
        </p:nvPicPr>
        <p:blipFill>
          <a:blip r:embed="rId2" cstate="print"/>
          <a:stretch>
            <a:fillRect/>
          </a:stretch>
        </p:blipFill>
        <p:spPr>
          <a:xfrm>
            <a:off x="625231" y="1600200"/>
            <a:ext cx="3321538" cy="4572000"/>
          </a:xfrm>
          <a:ln>
            <a:solidFill>
              <a:schemeClr val="accent2"/>
            </a:solidFill>
          </a:ln>
        </p:spPr>
      </p:pic>
      <p:pic>
        <p:nvPicPr>
          <p:cNvPr id="2" name="Объект 1"/>
          <p:cNvPicPr>
            <a:picLocks noGrp="1" noChangeAspect="1"/>
          </p:cNvPicPr>
          <p:nvPr>
            <p:ph sz="quarter" idx="2"/>
          </p:nvPr>
        </p:nvPicPr>
        <p:blipFill>
          <a:blip r:embed="rId3" cstate="print">
            <a:extLst>
              <a:ext uri="{28A0092B-C50C-407E-A947-70E740481C1C}">
                <a14:useLocalDpi xmlns="" xmlns:a14="http://schemas.microsoft.com/office/drawing/2010/main" val="0"/>
              </a:ext>
            </a:extLst>
          </a:blip>
          <a:stretch>
            <a:fillRect/>
          </a:stretch>
        </p:blipFill>
        <p:spPr>
          <a:xfrm>
            <a:off x="4139952" y="1700808"/>
            <a:ext cx="2304256" cy="3096344"/>
          </a:xfrm>
          <a:ln>
            <a:solidFill>
              <a:schemeClr val="accent2"/>
            </a:solidFill>
          </a:ln>
        </p:spPr>
      </p:pic>
      <p:pic>
        <p:nvPicPr>
          <p:cNvPr id="1026" name="Picture 2" descr="C:\Users\ubfbvg\Desktop\DSCN1119.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6444208" y="2636912"/>
            <a:ext cx="2363397" cy="3150714"/>
          </a:xfrm>
          <a:prstGeom prst="rect">
            <a:avLst/>
          </a:prstGeom>
          <a:noFill/>
          <a:ln>
            <a:solidFill>
              <a:schemeClr val="accent2"/>
            </a:solidFill>
          </a:ln>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55758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Это  интересно</a:t>
            </a:r>
            <a:endParaRPr lang="ru-RU" b="1" dirty="0"/>
          </a:p>
        </p:txBody>
      </p:sp>
      <p:sp>
        <p:nvSpPr>
          <p:cNvPr id="3" name="Объект 2"/>
          <p:cNvSpPr>
            <a:spLocks noGrp="1"/>
          </p:cNvSpPr>
          <p:nvPr>
            <p:ph sz="quarter" idx="1"/>
          </p:nvPr>
        </p:nvSpPr>
        <p:spPr/>
        <p:txBody>
          <a:bodyPr>
            <a:normAutofit/>
          </a:bodyPr>
          <a:lstStyle/>
          <a:p>
            <a:pPr algn="just">
              <a:lnSpc>
                <a:spcPct val="115000"/>
              </a:lnSpc>
              <a:spcAft>
                <a:spcPts val="900"/>
              </a:spcAft>
            </a:pPr>
            <a:r>
              <a:rPr lang="ru-RU" b="1" dirty="0">
                <a:solidFill>
                  <a:srgbClr val="A42259"/>
                </a:solidFill>
                <a:latin typeface="Times New Roman" pitchFamily="18" charset="0"/>
                <a:ea typeface="Times New Roman"/>
                <a:cs typeface="Times New Roman" pitchFamily="18" charset="0"/>
              </a:rPr>
              <a:t>Европейский день мороженого - 24 </a:t>
            </a:r>
            <a:r>
              <a:rPr lang="ru-RU" b="1" dirty="0" smtClean="0">
                <a:solidFill>
                  <a:srgbClr val="A42259"/>
                </a:solidFill>
                <a:latin typeface="Times New Roman" pitchFamily="18" charset="0"/>
                <a:ea typeface="Times New Roman"/>
                <a:cs typeface="Times New Roman" pitchFamily="18" charset="0"/>
              </a:rPr>
              <a:t>марта</a:t>
            </a:r>
            <a:endParaRPr lang="ru-RU" dirty="0">
              <a:latin typeface="Times New Roman" pitchFamily="18" charset="0"/>
              <a:cs typeface="Times New Roman" pitchFamily="18" charset="0"/>
            </a:endParaRPr>
          </a:p>
          <a:p>
            <a:pPr algn="just">
              <a:lnSpc>
                <a:spcPct val="115000"/>
              </a:lnSpc>
              <a:spcAft>
                <a:spcPts val="900"/>
              </a:spcAft>
            </a:pPr>
            <a:r>
              <a:rPr lang="ru-RU" b="1" dirty="0" smtClean="0">
                <a:solidFill>
                  <a:srgbClr val="A42259"/>
                </a:solidFill>
                <a:latin typeface="Times New Roman" pitchFamily="18" charset="0"/>
                <a:ea typeface="Times New Roman"/>
                <a:cs typeface="Times New Roman" pitchFamily="18" charset="0"/>
              </a:rPr>
              <a:t>Всемирный </a:t>
            </a:r>
            <a:r>
              <a:rPr lang="ru-RU" b="1" dirty="0">
                <a:solidFill>
                  <a:srgbClr val="A42259"/>
                </a:solidFill>
                <a:latin typeface="Times New Roman" pitchFamily="18" charset="0"/>
                <a:ea typeface="Times New Roman"/>
                <a:cs typeface="Times New Roman" pitchFamily="18" charset="0"/>
              </a:rPr>
              <a:t>день мороженого – 10 </a:t>
            </a:r>
            <a:r>
              <a:rPr lang="ru-RU" b="1" dirty="0" smtClean="0">
                <a:solidFill>
                  <a:srgbClr val="A42259"/>
                </a:solidFill>
                <a:latin typeface="Times New Roman" pitchFamily="18" charset="0"/>
                <a:ea typeface="Times New Roman"/>
                <a:cs typeface="Times New Roman" pitchFamily="18" charset="0"/>
              </a:rPr>
              <a:t>июня</a:t>
            </a:r>
          </a:p>
          <a:p>
            <a:pPr algn="just">
              <a:lnSpc>
                <a:spcPct val="115000"/>
              </a:lnSpc>
              <a:spcAft>
                <a:spcPts val="900"/>
              </a:spcAft>
            </a:pPr>
            <a:r>
              <a:rPr lang="ru-RU" b="1" dirty="0" smtClean="0">
                <a:solidFill>
                  <a:srgbClr val="A42259"/>
                </a:solidFill>
                <a:effectLst/>
                <a:latin typeface="Times New Roman" pitchFamily="18" charset="0"/>
                <a:ea typeface="Calibri"/>
                <a:cs typeface="Times New Roman" pitchFamily="18" charset="0"/>
              </a:rPr>
              <a:t>Российский день мороженого – последнее  воскресенье  мая</a:t>
            </a:r>
            <a:endParaRPr lang="ru-RU" dirty="0">
              <a:effectLst/>
              <a:latin typeface="Times New Roman" pitchFamily="18" charset="0"/>
              <a:ea typeface="Calibri"/>
              <a:cs typeface="Times New Roman" pitchFamily="18" charset="0"/>
            </a:endParaRPr>
          </a:p>
        </p:txBody>
      </p:sp>
      <p:sp>
        <p:nvSpPr>
          <p:cNvPr id="4" name="Прямоугольник 3"/>
          <p:cNvSpPr/>
          <p:nvPr/>
        </p:nvSpPr>
        <p:spPr>
          <a:xfrm>
            <a:off x="539552" y="4149080"/>
            <a:ext cx="7038528" cy="1597360"/>
          </a:xfrm>
          <a:prstGeom prst="rect">
            <a:avLst/>
          </a:prstGeom>
        </p:spPr>
        <p:txBody>
          <a:bodyPr wrap="square">
            <a:spAutoFit/>
          </a:bodyPr>
          <a:lstStyle/>
          <a:p>
            <a:pPr algn="just">
              <a:lnSpc>
                <a:spcPct val="115000"/>
              </a:lnSpc>
              <a:spcAft>
                <a:spcPts val="900"/>
              </a:spcAft>
            </a:pPr>
            <a:endParaRPr lang="ru-RU" sz="2400" b="1" dirty="0" smtClean="0">
              <a:solidFill>
                <a:srgbClr val="A42259"/>
              </a:solidFill>
              <a:effectLst/>
              <a:latin typeface="Times New Roman"/>
              <a:ea typeface="Times New Roman"/>
              <a:cs typeface="Times New Roman"/>
            </a:endParaRPr>
          </a:p>
          <a:p>
            <a:pPr algn="just">
              <a:lnSpc>
                <a:spcPct val="115000"/>
              </a:lnSpc>
              <a:spcAft>
                <a:spcPts val="900"/>
              </a:spcAft>
            </a:pPr>
            <a:endParaRPr lang="ru-RU" sz="2400" b="1" dirty="0" smtClean="0">
              <a:solidFill>
                <a:srgbClr val="A42259"/>
              </a:solidFill>
              <a:effectLst/>
              <a:latin typeface="Times New Roman"/>
              <a:ea typeface="Times New Roman"/>
              <a:cs typeface="Times New Roman"/>
            </a:endParaRPr>
          </a:p>
          <a:p>
            <a:pPr algn="just">
              <a:lnSpc>
                <a:spcPct val="115000"/>
              </a:lnSpc>
              <a:spcAft>
                <a:spcPts val="900"/>
              </a:spcAft>
            </a:pPr>
            <a:endParaRPr lang="ru-RU" sz="2400" dirty="0">
              <a:effectLst/>
              <a:latin typeface="Calibri"/>
              <a:ea typeface="Calibri"/>
              <a:cs typeface="Times New Roman"/>
            </a:endParaRPr>
          </a:p>
        </p:txBody>
      </p:sp>
      <p:pic>
        <p:nvPicPr>
          <p:cNvPr id="5" name="Рисунок 4" descr="http://cosmetic.ua/uploads/spool/photo/00000014240-filename-00001-tape.jpg">
            <a:hlinkClick r:id="rId2"/>
          </p:cNvPr>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44008" y="3964695"/>
            <a:ext cx="4204374" cy="2808312"/>
          </a:xfrm>
          <a:prstGeom prst="rect">
            <a:avLst/>
          </a:prstGeom>
          <a:noFill/>
          <a:ln>
            <a:solidFill>
              <a:schemeClr val="accent2"/>
            </a:solidFill>
          </a:ln>
        </p:spPr>
      </p:pic>
      <p:pic>
        <p:nvPicPr>
          <p:cNvPr id="6" name="Рисунок 5" descr="http://cosmetic.ua/uploads/spool/photo/00000014236-filename-00001-tape.jpg">
            <a:hlinkClick r:id="rId4"/>
          </p:cNvPr>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83569" y="3961133"/>
            <a:ext cx="3528392" cy="2564211"/>
          </a:xfrm>
          <a:prstGeom prst="rect">
            <a:avLst/>
          </a:prstGeom>
          <a:noFill/>
          <a:ln>
            <a:solidFill>
              <a:schemeClr val="accent2"/>
            </a:solidFill>
          </a:ln>
        </p:spPr>
      </p:pic>
    </p:spTree>
    <p:extLst>
      <p:ext uri="{BB962C8B-B14F-4D97-AF65-F5344CB8AC3E}">
        <p14:creationId xmlns="" xmlns:p14="http://schemas.microsoft.com/office/powerpoint/2010/main" val="94667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lstStyle/>
          <a:p>
            <a:pPr algn="ctr"/>
            <a:r>
              <a:rPr lang="ru-RU" b="1" dirty="0" smtClean="0"/>
              <a:t>заключение</a:t>
            </a:r>
            <a:endParaRPr lang="ru-RU" b="1" dirty="0"/>
          </a:p>
        </p:txBody>
      </p:sp>
      <p:sp>
        <p:nvSpPr>
          <p:cNvPr id="3" name="Объект 2"/>
          <p:cNvSpPr>
            <a:spLocks noGrp="1"/>
          </p:cNvSpPr>
          <p:nvPr>
            <p:ph sz="quarter" idx="1"/>
          </p:nvPr>
        </p:nvSpPr>
        <p:spPr>
          <a:xfrm>
            <a:off x="467544" y="1340768"/>
            <a:ext cx="7467600" cy="5184576"/>
          </a:xfrm>
        </p:spPr>
        <p:txBody>
          <a:bodyPr>
            <a:normAutofit fontScale="92500" lnSpcReduction="10000"/>
          </a:bodyPr>
          <a:lstStyle/>
          <a:p>
            <a:r>
              <a:rPr lang="ru-RU" dirty="0">
                <a:solidFill>
                  <a:srgbClr val="00000A"/>
                </a:solidFill>
                <a:latin typeface="Times New Roman"/>
                <a:ea typeface="Times New Roman"/>
              </a:rPr>
              <a:t>1. Мороженое довольно полезный продукт, который улучшает деятельность мозга. </a:t>
            </a:r>
            <a:r>
              <a:rPr lang="en-US" smtClean="0">
                <a:solidFill>
                  <a:srgbClr val="00000A"/>
                </a:solidFill>
                <a:latin typeface="Times New Roman"/>
                <a:ea typeface="Times New Roman"/>
              </a:rPr>
              <a:t>  </a:t>
            </a:r>
            <a:r>
              <a:rPr lang="ru-RU" smtClean="0">
                <a:solidFill>
                  <a:srgbClr val="00000A"/>
                </a:solidFill>
                <a:latin typeface="Times New Roman"/>
                <a:ea typeface="Times New Roman"/>
              </a:rPr>
              <a:t>   </a:t>
            </a:r>
            <a:r>
              <a:rPr lang="ru-RU" dirty="0">
                <a:solidFill>
                  <a:srgbClr val="00000A"/>
                </a:solidFill>
                <a:latin typeface="Times New Roman"/>
                <a:ea typeface="Times New Roman"/>
              </a:rPr>
              <a:t>А главное </a:t>
            </a:r>
            <a:r>
              <a:rPr lang="ru-RU" b="1" dirty="0">
                <a:solidFill>
                  <a:srgbClr val="00000A"/>
                </a:solidFill>
                <a:latin typeface="Times New Roman"/>
                <a:ea typeface="Times New Roman"/>
              </a:rPr>
              <a:t>- дает ощущение счастья и радости, вызывает положительные эмоции. </a:t>
            </a:r>
            <a:r>
              <a:rPr lang="ru-RU" dirty="0">
                <a:solidFill>
                  <a:srgbClr val="00000A"/>
                </a:solidFill>
                <a:latin typeface="Times New Roman"/>
                <a:ea typeface="Times New Roman"/>
              </a:rPr>
              <a:t>Здоровому человеку   можно есть  мороженое  2-3 раза в неделю</a:t>
            </a:r>
            <a:endParaRPr lang="ru-RU" sz="2000" dirty="0">
              <a:latin typeface="Times New Roman"/>
              <a:ea typeface="Times New Roman"/>
            </a:endParaRPr>
          </a:p>
          <a:p>
            <a:r>
              <a:rPr lang="ru-RU" dirty="0">
                <a:solidFill>
                  <a:srgbClr val="00000A"/>
                </a:solidFill>
                <a:latin typeface="Times New Roman"/>
                <a:ea typeface="Times New Roman"/>
              </a:rPr>
              <a:t>2. К выбору мороженого следует относится </a:t>
            </a:r>
            <a:r>
              <a:rPr lang="ru-RU" b="1" dirty="0">
                <a:solidFill>
                  <a:srgbClr val="00000A"/>
                </a:solidFill>
                <a:latin typeface="Times New Roman"/>
                <a:ea typeface="Times New Roman"/>
              </a:rPr>
              <a:t>осторожно.</a:t>
            </a:r>
            <a:r>
              <a:rPr lang="ru-RU" dirty="0">
                <a:solidFill>
                  <a:srgbClr val="00000A"/>
                </a:solidFill>
                <a:latin typeface="Times New Roman"/>
                <a:ea typeface="Times New Roman"/>
              </a:rPr>
              <a:t> Во- первых смотреть на срок годности, так как оно подвержено брожению. Во –вторых на состав, чтобы меньше было химических добавок. </a:t>
            </a:r>
            <a:r>
              <a:rPr lang="ru-RU" b="1" dirty="0">
                <a:solidFill>
                  <a:srgbClr val="00000A"/>
                </a:solidFill>
                <a:latin typeface="Times New Roman"/>
                <a:ea typeface="Times New Roman"/>
              </a:rPr>
              <a:t>Существует  ряд заболеваний</a:t>
            </a:r>
            <a:r>
              <a:rPr lang="ru-RU" dirty="0">
                <a:solidFill>
                  <a:srgbClr val="00000A"/>
                </a:solidFill>
                <a:latin typeface="Times New Roman"/>
                <a:ea typeface="Times New Roman"/>
              </a:rPr>
              <a:t>, при  которых </a:t>
            </a:r>
            <a:r>
              <a:rPr lang="ru-RU" b="1" dirty="0">
                <a:solidFill>
                  <a:srgbClr val="00000A"/>
                </a:solidFill>
                <a:latin typeface="Times New Roman"/>
                <a:ea typeface="Times New Roman"/>
              </a:rPr>
              <a:t>не рекомендуется  </a:t>
            </a:r>
            <a:r>
              <a:rPr lang="ru-RU" dirty="0">
                <a:solidFill>
                  <a:srgbClr val="00000A"/>
                </a:solidFill>
                <a:latin typeface="Times New Roman"/>
                <a:ea typeface="Times New Roman"/>
              </a:rPr>
              <a:t>употреблять мороженое. </a:t>
            </a:r>
            <a:r>
              <a:rPr lang="ru-RU" dirty="0">
                <a:latin typeface="Times New Roman"/>
                <a:ea typeface="Times New Roman"/>
              </a:rPr>
              <a:t> (Кариес, атеросклероз , ишемическая болезнь  сердца,   избыточный вес). </a:t>
            </a:r>
            <a:r>
              <a:rPr lang="en-US" dirty="0" smtClean="0">
                <a:latin typeface="Times New Roman"/>
                <a:ea typeface="Times New Roman"/>
              </a:rPr>
              <a:t> </a:t>
            </a:r>
            <a:endParaRPr lang="ru-RU" sz="2000" dirty="0">
              <a:latin typeface="Times New Roman"/>
              <a:ea typeface="Times New Roman"/>
            </a:endParaRPr>
          </a:p>
          <a:p>
            <a:r>
              <a:rPr lang="ru-RU" dirty="0">
                <a:solidFill>
                  <a:srgbClr val="00000A"/>
                </a:solidFill>
                <a:latin typeface="Times New Roman"/>
                <a:ea typeface="Times New Roman"/>
              </a:rPr>
              <a:t>3. По возможности </a:t>
            </a:r>
            <a:r>
              <a:rPr lang="ru-RU" b="1" dirty="0">
                <a:solidFill>
                  <a:srgbClr val="00000A"/>
                </a:solidFill>
                <a:latin typeface="Times New Roman"/>
                <a:ea typeface="Times New Roman"/>
              </a:rPr>
              <a:t>делать мороженое самостоятельно </a:t>
            </a:r>
            <a:r>
              <a:rPr lang="ru-RU" dirty="0">
                <a:solidFill>
                  <a:srgbClr val="00000A"/>
                </a:solidFill>
                <a:latin typeface="Times New Roman"/>
                <a:ea typeface="Times New Roman"/>
              </a:rPr>
              <a:t>в домашних условиях, тогда в нем будут продукты более хорошего качества.</a:t>
            </a:r>
            <a:endParaRPr lang="ru-RU" sz="2000" dirty="0">
              <a:latin typeface="Times New Roman"/>
              <a:ea typeface="Times New Roman"/>
            </a:endParaRPr>
          </a:p>
          <a:p>
            <a:endParaRPr lang="ru-RU" dirty="0"/>
          </a:p>
        </p:txBody>
      </p:sp>
    </p:spTree>
    <p:extLst>
      <p:ext uri="{BB962C8B-B14F-4D97-AF65-F5344CB8AC3E}">
        <p14:creationId xmlns="" xmlns:p14="http://schemas.microsoft.com/office/powerpoint/2010/main" val="258068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a:solidFill>
                  <a:srgbClr val="333333"/>
                </a:solidFill>
                <a:latin typeface="Calibri"/>
                <a:ea typeface="Calibri"/>
                <a:cs typeface="Times New Roman"/>
              </a:rPr>
              <a:t>Цель</a:t>
            </a:r>
            <a:r>
              <a:rPr lang="ru-RU" sz="3200" dirty="0">
                <a:solidFill>
                  <a:srgbClr val="333333"/>
                </a:solidFill>
                <a:latin typeface="Calibri"/>
                <a:ea typeface="Calibri"/>
                <a:cs typeface="Times New Roman"/>
              </a:rPr>
              <a:t> исследования – изучение истории возникновения  мороженого.     </a:t>
            </a:r>
            <a:endParaRPr lang="ru-RU" dirty="0"/>
          </a:p>
        </p:txBody>
      </p:sp>
      <p:sp>
        <p:nvSpPr>
          <p:cNvPr id="3" name="Объект 2"/>
          <p:cNvSpPr>
            <a:spLocks noGrp="1"/>
          </p:cNvSpPr>
          <p:nvPr>
            <p:ph sz="quarter" idx="1"/>
          </p:nvPr>
        </p:nvSpPr>
        <p:spPr/>
        <p:txBody>
          <a:bodyPr/>
          <a:lstStyle/>
          <a:p>
            <a:pPr marL="0" indent="0">
              <a:lnSpc>
                <a:spcPts val="1500"/>
              </a:lnSpc>
              <a:spcAft>
                <a:spcPts val="750"/>
              </a:spcAft>
              <a:buNone/>
            </a:pPr>
            <a:r>
              <a:rPr lang="ru-RU" sz="2000" b="1" dirty="0" smtClean="0">
                <a:latin typeface="Times New Roman"/>
                <a:ea typeface="Times New Roman"/>
              </a:rPr>
              <a:t>ЗАДАЧИ:</a:t>
            </a:r>
            <a:endParaRPr lang="ru-RU" sz="2000" b="1" dirty="0">
              <a:latin typeface="Times New Roman"/>
              <a:ea typeface="Times New Roman"/>
            </a:endParaRPr>
          </a:p>
          <a:p>
            <a:pPr>
              <a:lnSpc>
                <a:spcPts val="1500"/>
              </a:lnSpc>
              <a:spcAft>
                <a:spcPts val="750"/>
              </a:spcAft>
            </a:pPr>
            <a:r>
              <a:rPr lang="ru-RU" dirty="0">
                <a:solidFill>
                  <a:srgbClr val="333333"/>
                </a:solidFill>
                <a:latin typeface="Times New Roman"/>
                <a:ea typeface="Times New Roman"/>
              </a:rPr>
              <a:t>1.Провести анкетирование учащихся по теме исследования.</a:t>
            </a:r>
            <a:endParaRPr lang="ru-RU" sz="2000" dirty="0">
              <a:latin typeface="Times New Roman"/>
              <a:ea typeface="Times New Roman"/>
            </a:endParaRPr>
          </a:p>
          <a:p>
            <a:pPr>
              <a:lnSpc>
                <a:spcPts val="1500"/>
              </a:lnSpc>
              <a:spcAft>
                <a:spcPts val="750"/>
              </a:spcAft>
            </a:pPr>
            <a:r>
              <a:rPr lang="ru-RU" dirty="0">
                <a:solidFill>
                  <a:srgbClr val="333333"/>
                </a:solidFill>
                <a:latin typeface="Times New Roman"/>
                <a:ea typeface="Times New Roman"/>
              </a:rPr>
              <a:t>2.Изучить историю мороженого.</a:t>
            </a:r>
            <a:endParaRPr lang="ru-RU" sz="2000" dirty="0">
              <a:latin typeface="Times New Roman"/>
              <a:ea typeface="Times New Roman"/>
            </a:endParaRPr>
          </a:p>
          <a:p>
            <a:pPr>
              <a:lnSpc>
                <a:spcPts val="1500"/>
              </a:lnSpc>
              <a:spcAft>
                <a:spcPts val="750"/>
              </a:spcAft>
            </a:pPr>
            <a:r>
              <a:rPr lang="ru-RU" dirty="0">
                <a:solidFill>
                  <a:srgbClr val="333333"/>
                </a:solidFill>
                <a:latin typeface="Times New Roman"/>
                <a:ea typeface="Times New Roman"/>
              </a:rPr>
              <a:t>3.Рассмотреть разнообразие видов мороженого.</a:t>
            </a:r>
            <a:endParaRPr lang="ru-RU" sz="2000" dirty="0">
              <a:latin typeface="Times New Roman"/>
              <a:ea typeface="Times New Roman"/>
            </a:endParaRPr>
          </a:p>
          <a:p>
            <a:pPr>
              <a:lnSpc>
                <a:spcPts val="1500"/>
              </a:lnSpc>
              <a:spcAft>
                <a:spcPts val="750"/>
              </a:spcAft>
            </a:pPr>
            <a:r>
              <a:rPr lang="ru-RU" dirty="0">
                <a:solidFill>
                  <a:srgbClr val="333333"/>
                </a:solidFill>
                <a:latin typeface="Times New Roman"/>
                <a:ea typeface="Times New Roman"/>
              </a:rPr>
              <a:t>4.Проанализировать отрицательное и положительное воздействия мороженого на организм человека.</a:t>
            </a:r>
            <a:endParaRPr lang="ru-RU" sz="2000" dirty="0">
              <a:latin typeface="Times New Roman"/>
              <a:ea typeface="Times New Roman"/>
            </a:endParaRPr>
          </a:p>
          <a:p>
            <a:pPr>
              <a:lnSpc>
                <a:spcPts val="1500"/>
              </a:lnSpc>
              <a:spcAft>
                <a:spcPts val="750"/>
              </a:spcAft>
            </a:pPr>
            <a:r>
              <a:rPr lang="ru-RU" dirty="0">
                <a:solidFill>
                  <a:srgbClr val="333333"/>
                </a:solidFill>
                <a:latin typeface="Times New Roman"/>
                <a:ea typeface="Times New Roman"/>
              </a:rPr>
              <a:t>5.Найти рецепты и  приготовить  мороженое в домашних условиях.</a:t>
            </a:r>
            <a:endParaRPr lang="ru-RU" sz="2000" dirty="0">
              <a:latin typeface="Times New Roman"/>
              <a:ea typeface="Times New Roman"/>
            </a:endParaRPr>
          </a:p>
          <a:p>
            <a:pPr marL="0" indent="0">
              <a:lnSpc>
                <a:spcPts val="1500"/>
              </a:lnSpc>
              <a:spcAft>
                <a:spcPts val="750"/>
              </a:spcAft>
              <a:buNone/>
            </a:pPr>
            <a:r>
              <a:rPr lang="ru-RU" b="1" dirty="0">
                <a:solidFill>
                  <a:srgbClr val="333333"/>
                </a:solidFill>
                <a:latin typeface="Times New Roman"/>
                <a:ea typeface="Times New Roman"/>
              </a:rPr>
              <a:t>      </a:t>
            </a:r>
            <a:endParaRPr lang="ru-RU" b="1" dirty="0" smtClean="0">
              <a:solidFill>
                <a:srgbClr val="333333"/>
              </a:solidFill>
              <a:latin typeface="Times New Roman"/>
              <a:ea typeface="Times New Roman"/>
            </a:endParaRPr>
          </a:p>
          <a:p>
            <a:pPr>
              <a:lnSpc>
                <a:spcPts val="1500"/>
              </a:lnSpc>
              <a:spcAft>
                <a:spcPts val="750"/>
              </a:spcAft>
            </a:pPr>
            <a:r>
              <a:rPr lang="ru-RU" b="1" dirty="0">
                <a:solidFill>
                  <a:srgbClr val="333333"/>
                </a:solidFill>
                <a:latin typeface="Times New Roman"/>
                <a:ea typeface="Times New Roman"/>
              </a:rPr>
              <a:t>  Гипотеза</a:t>
            </a:r>
            <a:r>
              <a:rPr lang="ru-RU" dirty="0">
                <a:solidFill>
                  <a:srgbClr val="333333"/>
                </a:solidFill>
                <a:latin typeface="Times New Roman"/>
                <a:ea typeface="Times New Roman"/>
              </a:rPr>
              <a:t> – мы думаем, что мороженое не только вкусное лакомство, но и полезное  для здоровья.</a:t>
            </a:r>
            <a:endParaRPr lang="ru-RU" sz="2000" dirty="0">
              <a:latin typeface="Times New Roman"/>
              <a:ea typeface="Times New Roman"/>
            </a:endParaRPr>
          </a:p>
          <a:p>
            <a:endParaRPr lang="ru-RU" dirty="0"/>
          </a:p>
        </p:txBody>
      </p:sp>
    </p:spTree>
    <p:extLst>
      <p:ext uri="{BB962C8B-B14F-4D97-AF65-F5344CB8AC3E}">
        <p14:creationId xmlns="" xmlns:p14="http://schemas.microsoft.com/office/powerpoint/2010/main" val="3030861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714202"/>
          </a:xfrm>
        </p:spPr>
        <p:txBody>
          <a:bodyPr>
            <a:normAutofit fontScale="90000"/>
          </a:bodyPr>
          <a:lstStyle/>
          <a:p>
            <a:pPr>
              <a:lnSpc>
                <a:spcPct val="115000"/>
              </a:lnSpc>
              <a:spcAft>
                <a:spcPts val="1000"/>
              </a:spcAft>
            </a:pPr>
            <a:r>
              <a:rPr lang="ru-RU" sz="3200" b="1" dirty="0" smtClean="0">
                <a:latin typeface="Times New Roman"/>
                <a:ea typeface="Calibri"/>
                <a:cs typeface="Times New Roman"/>
              </a:rPr>
              <a:t> </a:t>
            </a:r>
            <a:r>
              <a:rPr lang="ru-RU" sz="2400" dirty="0">
                <a:latin typeface="Calibri"/>
                <a:ea typeface="Calibri"/>
                <a:cs typeface="Times New Roman"/>
              </a:rPr>
              <a:t/>
            </a:r>
            <a:br>
              <a:rPr lang="ru-RU" sz="2400" dirty="0">
                <a:latin typeface="Calibri"/>
                <a:ea typeface="Calibri"/>
                <a:cs typeface="Times New Roman"/>
              </a:rPr>
            </a:br>
            <a:r>
              <a:rPr lang="ru-RU" sz="2400" dirty="0" smtClean="0">
                <a:latin typeface="Calibri"/>
                <a:ea typeface="Calibri"/>
                <a:cs typeface="Times New Roman"/>
              </a:rPr>
              <a:t/>
            </a:r>
            <a:br>
              <a:rPr lang="ru-RU" sz="2400" dirty="0" smtClean="0">
                <a:latin typeface="Calibri"/>
                <a:ea typeface="Calibri"/>
                <a:cs typeface="Times New Roman"/>
              </a:rPr>
            </a:br>
            <a:r>
              <a:rPr lang="ru-RU" sz="2400" dirty="0">
                <a:latin typeface="Calibri"/>
                <a:ea typeface="Calibri"/>
                <a:cs typeface="Times New Roman"/>
              </a:rPr>
              <a:t/>
            </a:r>
            <a:br>
              <a:rPr lang="ru-RU" sz="2400" dirty="0">
                <a:latin typeface="Calibri"/>
                <a:ea typeface="Calibri"/>
                <a:cs typeface="Times New Roman"/>
              </a:rPr>
            </a:br>
            <a:r>
              <a:rPr lang="ru-RU" sz="2400" dirty="0" smtClean="0">
                <a:latin typeface="Calibri"/>
                <a:ea typeface="Calibri"/>
                <a:cs typeface="Times New Roman"/>
              </a:rPr>
              <a:t/>
            </a:r>
            <a:br>
              <a:rPr lang="ru-RU" sz="2400" dirty="0" smtClean="0">
                <a:latin typeface="Calibri"/>
                <a:ea typeface="Calibri"/>
                <a:cs typeface="Times New Roman"/>
              </a:rPr>
            </a:br>
            <a:r>
              <a:rPr lang="ru-RU" sz="2700" dirty="0" smtClean="0">
                <a:latin typeface="Times New Roman"/>
                <a:ea typeface="Calibri"/>
              </a:rPr>
              <a:t>Мороженое </a:t>
            </a:r>
            <a:r>
              <a:rPr lang="ru-RU" sz="2700" dirty="0">
                <a:latin typeface="Times New Roman"/>
                <a:ea typeface="Calibri"/>
              </a:rPr>
              <a:t>– замороженная  сладкая  масса  из молочных  продуктов ( молоко, масло, сливки)  с различными  добавками</a:t>
            </a:r>
            <a:endParaRPr lang="ru-RU" sz="2700" dirty="0"/>
          </a:p>
        </p:txBody>
      </p:sp>
      <p:pic>
        <p:nvPicPr>
          <p:cNvPr id="4" name="Объект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2123728" y="2420888"/>
            <a:ext cx="3888432" cy="3024336"/>
          </a:xfrm>
        </p:spPr>
      </p:pic>
    </p:spTree>
    <p:extLst>
      <p:ext uri="{BB962C8B-B14F-4D97-AF65-F5344CB8AC3E}">
        <p14:creationId xmlns="" xmlns:p14="http://schemas.microsoft.com/office/powerpoint/2010/main" val="3938754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b="1" dirty="0" smtClean="0"/>
              <a:t>Из  истории   мороженого</a:t>
            </a:r>
            <a:endParaRPr lang="ru-RU" b="1" dirty="0"/>
          </a:p>
        </p:txBody>
      </p:sp>
      <p:sp>
        <p:nvSpPr>
          <p:cNvPr id="6" name="Содержимое 5"/>
          <p:cNvSpPr>
            <a:spLocks noGrp="1"/>
          </p:cNvSpPr>
          <p:nvPr>
            <p:ph sz="quarter" idx="1"/>
          </p:nvPr>
        </p:nvSpPr>
        <p:spPr/>
        <p:txBody>
          <a:bodyPr>
            <a:normAutofit fontScale="85000" lnSpcReduction="10000"/>
          </a:bodyPr>
          <a:lstStyle/>
          <a:p>
            <a:r>
              <a:rPr lang="ru-RU" dirty="0" smtClean="0"/>
              <a:t>Появилось мороженое примерно 5 тысяч лет назад в древнем Китае. Китайцы смешивали кусочки лимонов, апельсинов, зерна граната со льдом и снегом. Рецепт изготовления  мороженого китайцы держали в строжайшем секрете.   В те времена мороженым могли наслаждаться только аристократы.        Несколько столетий процесс приготовления мороженого не менялся. Однажды повар французского короля придумал рецепт сливочного мороженого в состав, которого входили сливки. А чуть позже в городе </a:t>
            </a:r>
            <a:r>
              <a:rPr lang="ru-RU" dirty="0" err="1" smtClean="0"/>
              <a:t>Пломбьен</a:t>
            </a:r>
            <a:r>
              <a:rPr lang="ru-RU" dirty="0" smtClean="0"/>
              <a:t> был изготовлен пломбир, который получил название, благодаря городу, в котором его придумали. </a:t>
            </a:r>
          </a:p>
          <a:p>
            <a:r>
              <a:rPr lang="ru-RU" dirty="0" smtClean="0"/>
              <a:t> В 1904г. в Америке появился вафельный стаканчик. У одного продавца мороженого закончились бумажные тарелки, и тогда продавец сирийских вафель предложил продавать мороженое в свернутых вафлях. В 1919 г. появилось эскимо.</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Arial" pitchFamily="34" charset="0"/>
                <a:cs typeface="Arial" pitchFamily="34" charset="0"/>
              </a:rPr>
              <a:t>Из  истории </a:t>
            </a:r>
            <a:endParaRPr lang="ru-RU" b="1" dirty="0">
              <a:latin typeface="Arial" pitchFamily="34" charset="0"/>
              <a:cs typeface="Arial" pitchFamily="34" charset="0"/>
            </a:endParaRPr>
          </a:p>
        </p:txBody>
      </p:sp>
      <p:pic>
        <p:nvPicPr>
          <p:cNvPr id="6" name="Объект 5"/>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500034" y="1500174"/>
            <a:ext cx="3657600" cy="3340968"/>
          </a:xfrm>
          <a:ln>
            <a:solidFill>
              <a:schemeClr val="accent2"/>
            </a:solidFill>
          </a:ln>
        </p:spPr>
      </p:pic>
      <p:pic>
        <p:nvPicPr>
          <p:cNvPr id="7" name="Объект 6"/>
          <p:cNvPicPr>
            <a:picLocks noGrp="1" noChangeAspect="1"/>
          </p:cNvPicPr>
          <p:nvPr>
            <p:ph sz="quarter" idx="2"/>
          </p:nvPr>
        </p:nvPicPr>
        <p:blipFill>
          <a:blip r:embed="rId3" cstate="print">
            <a:extLst>
              <a:ext uri="{28A0092B-C50C-407E-A947-70E740481C1C}">
                <a14:useLocalDpi xmlns="" xmlns:a14="http://schemas.microsoft.com/office/drawing/2010/main" val="0"/>
              </a:ext>
            </a:extLst>
          </a:blip>
          <a:stretch>
            <a:fillRect/>
          </a:stretch>
        </p:blipFill>
        <p:spPr>
          <a:xfrm>
            <a:off x="4714876" y="1357298"/>
            <a:ext cx="3081528" cy="3731892"/>
          </a:xfrm>
        </p:spPr>
      </p:pic>
      <p:sp>
        <p:nvSpPr>
          <p:cNvPr id="5" name="TextBox 4"/>
          <p:cNvSpPr txBox="1"/>
          <p:nvPr/>
        </p:nvSpPr>
        <p:spPr>
          <a:xfrm>
            <a:off x="642910" y="5286389"/>
            <a:ext cx="7215238" cy="1200329"/>
          </a:xfrm>
          <a:prstGeom prst="rect">
            <a:avLst/>
          </a:prstGeom>
          <a:noFill/>
        </p:spPr>
        <p:txBody>
          <a:bodyPr wrap="square" rtlCol="0">
            <a:spAutoFit/>
          </a:bodyPr>
          <a:lstStyle/>
          <a:p>
            <a:r>
              <a:rPr lang="ru-RU" dirty="0" smtClean="0"/>
              <a:t>В  своем европейском  варианте  в России мороженое </a:t>
            </a:r>
          </a:p>
          <a:p>
            <a:r>
              <a:rPr lang="ru-RU" dirty="0" smtClean="0"/>
              <a:t>появилось только в 18 веке. </a:t>
            </a:r>
          </a:p>
          <a:p>
            <a:r>
              <a:rPr lang="ru-RU" dirty="0" smtClean="0"/>
              <a:t> Первая  машина  для изготовления этого  лакомства</a:t>
            </a:r>
          </a:p>
          <a:p>
            <a:r>
              <a:rPr lang="ru-RU" dirty="0" smtClean="0"/>
              <a:t> появилась в России только в 19 веке.  </a:t>
            </a:r>
            <a:endParaRPr lang="ru-RU" dirty="0"/>
          </a:p>
        </p:txBody>
      </p:sp>
    </p:spTree>
    <p:extLst>
      <p:ext uri="{BB962C8B-B14F-4D97-AF65-F5344CB8AC3E}">
        <p14:creationId xmlns="" xmlns:p14="http://schemas.microsoft.com/office/powerpoint/2010/main" val="3365903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b="1" dirty="0" smtClean="0"/>
              <a:t>Виды  мороженого</a:t>
            </a:r>
            <a:endParaRPr lang="ru-RU" b="1" dirty="0"/>
          </a:p>
        </p:txBody>
      </p:sp>
      <p:pic>
        <p:nvPicPr>
          <p:cNvPr id="7" name="Объект 6"/>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1427375" y="1600200"/>
            <a:ext cx="5527249" cy="4873625"/>
          </a:xfrm>
        </p:spPr>
      </p:pic>
    </p:spTree>
    <p:extLst>
      <p:ext uri="{BB962C8B-B14F-4D97-AF65-F5344CB8AC3E}">
        <p14:creationId xmlns="" xmlns:p14="http://schemas.microsoft.com/office/powerpoint/2010/main" val="10111700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7467600" cy="778098"/>
          </a:xfrm>
        </p:spPr>
        <p:txBody>
          <a:bodyPr/>
          <a:lstStyle/>
          <a:p>
            <a:r>
              <a:rPr lang="ru-RU" dirty="0" smtClean="0"/>
              <a:t> </a:t>
            </a:r>
            <a:r>
              <a:rPr lang="ru-RU" b="1" dirty="0" smtClean="0"/>
              <a:t>польза </a:t>
            </a:r>
            <a:r>
              <a:rPr lang="ru-RU" dirty="0" smtClean="0"/>
              <a:t>                           </a:t>
            </a:r>
            <a:r>
              <a:rPr lang="ru-RU" b="1" dirty="0" smtClean="0"/>
              <a:t>вред</a:t>
            </a:r>
            <a:endParaRPr lang="ru-RU" b="1" dirty="0"/>
          </a:p>
        </p:txBody>
      </p:sp>
      <p:sp>
        <p:nvSpPr>
          <p:cNvPr id="5" name="Объект 4"/>
          <p:cNvSpPr>
            <a:spLocks noGrp="1"/>
          </p:cNvSpPr>
          <p:nvPr>
            <p:ph sz="quarter" idx="1"/>
          </p:nvPr>
        </p:nvSpPr>
        <p:spPr>
          <a:xfrm>
            <a:off x="457200" y="1600200"/>
            <a:ext cx="3898776" cy="4572000"/>
          </a:xfrm>
        </p:spPr>
        <p:txBody>
          <a:bodyPr>
            <a:normAutofit fontScale="85000" lnSpcReduction="10000"/>
          </a:bodyPr>
          <a:lstStyle/>
          <a:p>
            <a:pPr marL="0" indent="0">
              <a:buNone/>
            </a:pPr>
            <a:r>
              <a:rPr lang="ru-RU" dirty="0">
                <a:solidFill>
                  <a:srgbClr val="00000A"/>
                </a:solidFill>
                <a:latin typeface="Times New Roman"/>
                <a:ea typeface="Times New Roman"/>
              </a:rPr>
              <a:t>С психологической же точки зрения, мороженое людям необходимо. Оно улучшает настроение, быстро восстанавливает энергию, усиливает мозговую деятельность, что нужно во время учебы.  Но  мороженым  сильно нельзя   увлекаться. При его покупке тщательней выбирать в магазине то, в котором больше натуральных продуктов и меньшая доля разнообразных стабилизаторов и эмульгаторов, так как их влияние на организм человека недостаточно изучено. </a:t>
            </a:r>
            <a:endParaRPr lang="ru-RU" sz="2000" dirty="0">
              <a:effectLst/>
              <a:latin typeface="Times New Roman"/>
              <a:ea typeface="Times New Roman"/>
            </a:endParaRPr>
          </a:p>
        </p:txBody>
      </p:sp>
      <p:sp>
        <p:nvSpPr>
          <p:cNvPr id="6" name="Объект 5"/>
          <p:cNvSpPr>
            <a:spLocks noGrp="1"/>
          </p:cNvSpPr>
          <p:nvPr>
            <p:ph sz="quarter" idx="2"/>
          </p:nvPr>
        </p:nvSpPr>
        <p:spPr>
          <a:xfrm>
            <a:off x="4139952" y="1124744"/>
            <a:ext cx="4118176" cy="3701008"/>
          </a:xfrm>
        </p:spPr>
        <p:txBody>
          <a:bodyPr>
            <a:normAutofit fontScale="85000" lnSpcReduction="10000"/>
          </a:bodyPr>
          <a:lstStyle/>
          <a:p>
            <a:pPr marL="0" indent="0">
              <a:buNone/>
            </a:pPr>
            <a:r>
              <a:rPr lang="ru-RU" dirty="0">
                <a:solidFill>
                  <a:srgbClr val="00000A"/>
                </a:solidFill>
                <a:latin typeface="Times New Roman"/>
                <a:ea typeface="Times New Roman"/>
              </a:rPr>
              <a:t>Однако само мороженое с медицинской точки зрения нельзя считать полезным продуктом. Оно не только портит зубы, но и отрицательно влияет на работу такого органа человека, как печень. Более того, людям с заболеваниями горла, </a:t>
            </a:r>
            <a:r>
              <a:rPr lang="ru-RU" dirty="0" err="1">
                <a:solidFill>
                  <a:srgbClr val="00000A"/>
                </a:solidFill>
                <a:latin typeface="Times New Roman"/>
                <a:ea typeface="Times New Roman"/>
              </a:rPr>
              <a:t>желудочно</a:t>
            </a:r>
            <a:r>
              <a:rPr lang="ru-RU" dirty="0">
                <a:solidFill>
                  <a:srgbClr val="00000A"/>
                </a:solidFill>
                <a:latin typeface="Times New Roman"/>
                <a:ea typeface="Times New Roman"/>
              </a:rPr>
              <a:t> - кишечного тракта, желчевыводящих путей, сахарного диабета и обладающим лишним весом мороженое запрещено. </a:t>
            </a:r>
            <a:endParaRPr lang="ru-RU" sz="2000" dirty="0">
              <a:effectLst/>
              <a:latin typeface="Times New Roman"/>
              <a:ea typeface="Times New Roman"/>
            </a:endParaRPr>
          </a:p>
        </p:txBody>
      </p:sp>
      <p:pic>
        <p:nvPicPr>
          <p:cNvPr id="7" name="Рисунок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067944" y="4581128"/>
            <a:ext cx="3600400" cy="2276872"/>
          </a:xfrm>
          <a:prstGeom prst="rect">
            <a:avLst/>
          </a:prstGeom>
          <a:ln>
            <a:solidFill>
              <a:schemeClr val="accent2"/>
            </a:solidFill>
          </a:ln>
        </p:spPr>
      </p:pic>
    </p:spTree>
    <p:extLst>
      <p:ext uri="{BB962C8B-B14F-4D97-AF65-F5344CB8AC3E}">
        <p14:creationId xmlns="" xmlns:p14="http://schemas.microsoft.com/office/powerpoint/2010/main" val="3879595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t>Анкетирование</a:t>
            </a:r>
            <a:endParaRPr lang="ru-RU" dirty="0"/>
          </a:p>
        </p:txBody>
      </p:sp>
      <p:graphicFrame>
        <p:nvGraphicFramePr>
          <p:cNvPr id="2" name="Объект 1"/>
          <p:cNvGraphicFramePr>
            <a:graphicFrameLocks noGrp="1"/>
          </p:cNvGraphicFramePr>
          <p:nvPr>
            <p:ph sz="quarter" idx="2"/>
            <p:extLst>
              <p:ext uri="{D42A27DB-BD31-4B8C-83A1-F6EECF244321}">
                <p14:modId xmlns="" xmlns:p14="http://schemas.microsoft.com/office/powerpoint/2010/main" val="1841599226"/>
              </p:ext>
            </p:extLst>
          </p:nvPr>
        </p:nvGraphicFramePr>
        <p:xfrm>
          <a:off x="457200" y="2362200"/>
          <a:ext cx="3657600" cy="3886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Объект 2"/>
          <p:cNvGraphicFramePr>
            <a:graphicFrameLocks noGrp="1"/>
          </p:cNvGraphicFramePr>
          <p:nvPr>
            <p:ph sz="quarter" idx="4"/>
            <p:extLst>
              <p:ext uri="{D42A27DB-BD31-4B8C-83A1-F6EECF244321}">
                <p14:modId xmlns="" xmlns:p14="http://schemas.microsoft.com/office/powerpoint/2010/main" val="878730672"/>
              </p:ext>
            </p:extLst>
          </p:nvPr>
        </p:nvGraphicFramePr>
        <p:xfrm>
          <a:off x="4371975" y="2362200"/>
          <a:ext cx="36576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6" name="Текст 5"/>
          <p:cNvSpPr>
            <a:spLocks noGrp="1"/>
          </p:cNvSpPr>
          <p:nvPr>
            <p:ph type="body" sz="quarter" idx="1"/>
          </p:nvPr>
        </p:nvSpPr>
        <p:spPr/>
        <p:txBody>
          <a:bodyPr/>
          <a:lstStyle/>
          <a:p>
            <a:r>
              <a:rPr lang="ru-RU" dirty="0" smtClean="0"/>
              <a:t>Любите  ли вы  мороженое?</a:t>
            </a:r>
            <a:endParaRPr lang="ru-RU" dirty="0"/>
          </a:p>
        </p:txBody>
      </p:sp>
      <p:sp>
        <p:nvSpPr>
          <p:cNvPr id="8" name="Текст 7"/>
          <p:cNvSpPr>
            <a:spLocks noGrp="1"/>
          </p:cNvSpPr>
          <p:nvPr>
            <p:ph type="body" sz="quarter" idx="3"/>
          </p:nvPr>
        </p:nvSpPr>
        <p:spPr/>
        <p:txBody>
          <a:bodyPr/>
          <a:lstStyle/>
          <a:p>
            <a:r>
              <a:rPr lang="ru-RU" dirty="0" smtClean="0"/>
              <a:t>Как часто  едите?</a:t>
            </a:r>
            <a:endParaRPr lang="ru-RU" dirty="0"/>
          </a:p>
        </p:txBody>
      </p:sp>
    </p:spTree>
    <p:extLst>
      <p:ext uri="{BB962C8B-B14F-4D97-AF65-F5344CB8AC3E}">
        <p14:creationId xmlns="" xmlns:p14="http://schemas.microsoft.com/office/powerpoint/2010/main" val="1306000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a:bodyPr>
          <a:lstStyle/>
          <a:p>
            <a:pPr algn="ctr"/>
            <a:r>
              <a:rPr lang="ru-RU" sz="2400" b="1" dirty="0" smtClean="0"/>
              <a:t>Считаете ли вы  мороженое  вредным  продуктом?</a:t>
            </a:r>
            <a:endParaRPr lang="ru-RU" sz="2400" b="1" dirty="0"/>
          </a:p>
        </p:txBody>
      </p:sp>
      <p:pic>
        <p:nvPicPr>
          <p:cNvPr id="9" name="Объект 8"/>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698500" y="1600200"/>
            <a:ext cx="3175000" cy="4572000"/>
          </a:xfrm>
        </p:spPr>
      </p:pic>
      <p:graphicFrame>
        <p:nvGraphicFramePr>
          <p:cNvPr id="2" name="Объект 1"/>
          <p:cNvGraphicFramePr>
            <a:graphicFrameLocks noGrp="1"/>
          </p:cNvGraphicFramePr>
          <p:nvPr>
            <p:ph sz="quarter" idx="2"/>
            <p:extLst>
              <p:ext uri="{D42A27DB-BD31-4B8C-83A1-F6EECF244321}">
                <p14:modId xmlns="" xmlns:p14="http://schemas.microsoft.com/office/powerpoint/2010/main" val="3413196088"/>
              </p:ext>
            </p:extLst>
          </p:nvPr>
        </p:nvGraphicFramePr>
        <p:xfrm>
          <a:off x="4270375" y="1600200"/>
          <a:ext cx="36576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8174092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95</TotalTime>
  <Words>530</Words>
  <Application>Microsoft Office PowerPoint</Application>
  <PresentationFormat>Экран (4:3)</PresentationFormat>
  <Paragraphs>47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Эркер</vt:lpstr>
      <vt:lpstr>Муниципальное образовательное  учреждение    «Средняя  школа № 12» г.  Волжска РМЭ</vt:lpstr>
      <vt:lpstr>Цель исследования – изучение истории возникновения  мороженого.     </vt:lpstr>
      <vt:lpstr>     Мороженое – замороженная  сладкая  масса  из молочных  продуктов ( молоко, масло, сливки)  с различными  добавками</vt:lpstr>
      <vt:lpstr>Из  истории   мороженого</vt:lpstr>
      <vt:lpstr>Из  истории </vt:lpstr>
      <vt:lpstr>Виды  мороженого</vt:lpstr>
      <vt:lpstr> польза                            вред</vt:lpstr>
      <vt:lpstr>Анкетирование</vt:lpstr>
      <vt:lpstr>Считаете ли вы  мороженое  вредным  продуктом?</vt:lpstr>
      <vt:lpstr>Приготовление мороженого</vt:lpstr>
      <vt:lpstr>Посещение  сказки « Самое вкусное  мороженое  от Фунтика»</vt:lpstr>
      <vt:lpstr>Это  интересно</vt:lpstr>
      <vt:lpstr>заключение</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образовательное  учреждение    «Средняя  школа № 12» г.  Волжска РМЭ</dc:title>
  <dc:creator>ubfbvg</dc:creator>
  <cp:lastModifiedBy>Admin</cp:lastModifiedBy>
  <cp:revision>16</cp:revision>
  <dcterms:created xsi:type="dcterms:W3CDTF">2016-03-30T17:49:16Z</dcterms:created>
  <dcterms:modified xsi:type="dcterms:W3CDTF">2016-04-27T05:57:05Z</dcterms:modified>
</cp:coreProperties>
</file>