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6" r:id="rId7"/>
    <p:sldId id="267" r:id="rId8"/>
    <p:sldId id="269" r:id="rId9"/>
    <p:sldId id="271" r:id="rId10"/>
    <p:sldId id="262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431800"/>
            <a:ext cx="8703734" cy="4521200"/>
          </a:xfrm>
        </p:spPr>
        <p:txBody>
          <a:bodyPr/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Организация </a:t>
            </a:r>
            <a:r>
              <a:rPr lang="ru-RU" sz="4400" dirty="0" err="1" smtClean="0">
                <a:solidFill>
                  <a:schemeClr val="accent1">
                    <a:lumMod val="50000"/>
                  </a:schemeClr>
                </a:solidFill>
              </a:rPr>
              <a:t>валеологического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 воспитания в ДОУ. Виды ЗСТ, методика организации и проведения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258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    </a:t>
            </a:r>
            <a:r>
              <a:rPr lang="ru-RU" altLang="ru-RU" sz="4000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Формы </a:t>
            </a:r>
            <a:r>
              <a:rPr lang="ru-RU" altLang="ru-RU" sz="4000" dirty="0">
                <a:solidFill>
                  <a:schemeClr val="accent2"/>
                </a:solidFill>
                <a:latin typeface="Comic Sans MS" panose="030F0702030302020204" pitchFamily="66" charset="0"/>
              </a:rPr>
              <a:t>работы с родителями: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300" y="1422400"/>
            <a:ext cx="10134600" cy="5003799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>
                <a:srgbClr val="6699FF"/>
              </a:buClr>
              <a:buSzPct val="105000"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Пропаганда </a:t>
            </a:r>
            <a:r>
              <a:rPr lang="ru-RU" altLang="ru-RU" sz="2400" b="1" dirty="0" err="1">
                <a:solidFill>
                  <a:schemeClr val="accent2">
                    <a:lumMod val="50000"/>
                  </a:schemeClr>
                </a:solidFill>
              </a:rPr>
              <a:t>валеологических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 знаний среди родителей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</a:rPr>
              <a:t> с привлечением специалистов из поликлиник, университетов, физкультурной академии, педагогических колледжей.</a:t>
            </a:r>
          </a:p>
          <a:p>
            <a:pPr>
              <a:lnSpc>
                <a:spcPct val="90000"/>
              </a:lnSpc>
              <a:buClr>
                <a:srgbClr val="6699FF"/>
              </a:buClr>
              <a:buSzPct val="105000"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Дни открытых дверей в ДОУ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</a:rPr>
              <a:t> с целью ознакомления с методикой </a:t>
            </a:r>
            <a:r>
              <a:rPr lang="ru-RU" altLang="ru-RU" sz="2400" dirty="0" err="1">
                <a:solidFill>
                  <a:schemeClr val="accent2">
                    <a:lumMod val="50000"/>
                  </a:schemeClr>
                </a:solidFill>
              </a:rPr>
              <a:t>валеологического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</a:rPr>
              <a:t> воспитания и образования.</a:t>
            </a:r>
          </a:p>
          <a:p>
            <a:pPr>
              <a:lnSpc>
                <a:spcPct val="90000"/>
              </a:lnSpc>
              <a:buClr>
                <a:srgbClr val="6699FF"/>
              </a:buClr>
              <a:buSzPct val="105000"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Совместные праздники здоровья</a:t>
            </a:r>
          </a:p>
          <a:p>
            <a:pPr>
              <a:lnSpc>
                <a:spcPct val="90000"/>
              </a:lnSpc>
              <a:buClr>
                <a:srgbClr val="6699FF"/>
              </a:buClr>
              <a:buSzPct val="105000"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Участие родителей в оформлении предметно-игровой среды по </a:t>
            </a:r>
            <a:r>
              <a:rPr lang="ru-RU" altLang="ru-RU" sz="2400" b="1" dirty="0" err="1">
                <a:solidFill>
                  <a:schemeClr val="accent2">
                    <a:lumMod val="50000"/>
                  </a:schemeClr>
                </a:solidFill>
              </a:rPr>
              <a:t>валеологии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</a:rPr>
              <a:t> (изготовление наглядного и раздаточного материала).</a:t>
            </a:r>
          </a:p>
          <a:p>
            <a:pPr>
              <a:lnSpc>
                <a:spcPct val="90000"/>
              </a:lnSpc>
              <a:buClr>
                <a:srgbClr val="6699FF"/>
              </a:buClr>
              <a:buSzPct val="105000"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</a:rPr>
              <a:t>Экскурсии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</a:rPr>
              <a:t> с детьми по месту работы некоторых родителей: в клинику, бактериологическую лабораторию, детскую поликлинику (стоматология, рентгеновский кабинет, глазной кабинет, ЛОР, педиатр и т.д.) 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 др.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700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>
                <a:solidFill>
                  <a:schemeClr val="accent2"/>
                </a:solidFill>
                <a:latin typeface="Comic Sans MS" panose="030F0702030302020204" pitchFamily="66" charset="0"/>
              </a:rPr>
              <a:t>Уголок </a:t>
            </a:r>
            <a:r>
              <a:rPr lang="ru-RU" altLang="ru-RU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здоровья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1231900"/>
            <a:ext cx="10858500" cy="5245100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/>
              <a:t>— </a:t>
            </a:r>
            <a:r>
              <a:rPr lang="ru-RU" altLang="ru-RU" b="1" dirty="0"/>
              <a:t>Папка с иллюстрациями «Человек и его организм»;</a:t>
            </a:r>
            <a:r>
              <a:rPr lang="ru-RU" altLang="ru-RU" dirty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/>
              <a:t>— </a:t>
            </a:r>
            <a:r>
              <a:rPr lang="ru-RU" altLang="ru-RU" b="1" dirty="0"/>
              <a:t>дидактические игры по темам;</a:t>
            </a:r>
            <a:r>
              <a:rPr lang="ru-RU" altLang="ru-RU" dirty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/>
              <a:t>— </a:t>
            </a:r>
            <a:r>
              <a:rPr lang="ru-RU" altLang="ru-RU" b="1" dirty="0"/>
              <a:t>книги о здоровье и ЗОЖ;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/>
              <a:t>— </a:t>
            </a:r>
            <a:r>
              <a:rPr lang="ru-RU" altLang="ru-RU" b="1" dirty="0"/>
              <a:t>схемы, иллюстрации по темам</a:t>
            </a:r>
            <a:r>
              <a:rPr lang="ru-RU" altLang="ru-RU" i="1" dirty="0"/>
              <a:t>;</a:t>
            </a:r>
            <a:r>
              <a:rPr lang="ru-RU" altLang="ru-RU" dirty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/>
              <a:t>— </a:t>
            </a:r>
            <a:r>
              <a:rPr lang="ru-RU" altLang="ru-RU" b="1" dirty="0"/>
              <a:t>микроскопы, микропрепараты, песочные часы, муляжи – для проведения наблюдений, экспериментирования;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/>
              <a:t>— </a:t>
            </a:r>
            <a:r>
              <a:rPr lang="ru-RU" altLang="ru-RU" b="1" dirty="0"/>
              <a:t>аптечка</a:t>
            </a:r>
            <a:r>
              <a:rPr lang="ru-RU" altLang="ru-RU" dirty="0"/>
              <a:t> с предметами для оказания первой помощи при травмах; </a:t>
            </a:r>
            <a:r>
              <a:rPr lang="ru-RU" altLang="ru-RU" b="1" dirty="0" smtClean="0"/>
              <a:t> </a:t>
            </a:r>
            <a:endParaRPr lang="ru-RU" altLang="ru-RU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 dirty="0"/>
              <a:t>— конверты, советы: 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i="1" dirty="0"/>
              <a:t>       «Дыхательная гимнастика</a:t>
            </a:r>
            <a:r>
              <a:rPr lang="ru-RU" altLang="ru-RU" i="1" dirty="0" smtClean="0"/>
              <a:t>»</a:t>
            </a:r>
            <a:endParaRPr lang="ru-RU" altLang="ru-RU" i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i="1" dirty="0"/>
              <a:t>               «Витамины – это всегда полезно</a:t>
            </a:r>
            <a:r>
              <a:rPr lang="ru-RU" altLang="ru-RU" i="1" dirty="0" smtClean="0"/>
              <a:t>»</a:t>
            </a:r>
            <a:r>
              <a:rPr lang="ru-RU" altLang="ru-RU" i="1" dirty="0"/>
              <a:t/>
            </a:r>
            <a:br>
              <a:rPr lang="ru-RU" altLang="ru-RU" i="1" dirty="0"/>
            </a:br>
            <a:r>
              <a:rPr lang="ru-RU" altLang="ru-RU" i="1" dirty="0"/>
              <a:t>       «Тренируем память»; </a:t>
            </a:r>
            <a:br>
              <a:rPr lang="ru-RU" altLang="ru-RU" i="1" dirty="0"/>
            </a:br>
            <a:r>
              <a:rPr lang="ru-RU" altLang="ru-RU" i="1" dirty="0"/>
              <a:t>       «Как ты можешь закаляться»; </a:t>
            </a:r>
            <a:br>
              <a:rPr lang="ru-RU" altLang="ru-RU" i="1" dirty="0"/>
            </a:br>
            <a:r>
              <a:rPr lang="ru-RU" altLang="ru-RU" i="1" dirty="0"/>
              <a:t>       «Правильно оказывай первую помощь» и т.д.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/>
              <a:t>— </a:t>
            </a:r>
            <a:r>
              <a:rPr lang="ru-RU" altLang="ru-RU" b="1" dirty="0"/>
              <a:t>папка «Скоро в школу»:</a:t>
            </a:r>
            <a:r>
              <a:rPr lang="ru-RU" altLang="ru-RU" dirty="0"/>
              <a:t> </a:t>
            </a:r>
            <a:br>
              <a:rPr lang="ru-RU" altLang="ru-RU" dirty="0"/>
            </a:br>
            <a:r>
              <a:rPr lang="ru-RU" altLang="ru-RU" i="1" dirty="0"/>
              <a:t> «Мой режим дня в школе»; </a:t>
            </a:r>
            <a:br>
              <a:rPr lang="ru-RU" altLang="ru-RU" i="1" dirty="0"/>
            </a:br>
            <a:r>
              <a:rPr lang="ru-RU" altLang="ru-RU" i="1" dirty="0"/>
              <a:t> «Упражнения для снятия утомления»; </a:t>
            </a:r>
            <a:br>
              <a:rPr lang="ru-RU" altLang="ru-RU" i="1" dirty="0"/>
            </a:br>
            <a:r>
              <a:rPr lang="ru-RU" altLang="ru-RU" i="1" dirty="0"/>
              <a:t> «Безопасная дорога в школу»; </a:t>
            </a:r>
            <a:br>
              <a:rPr lang="ru-RU" altLang="ru-RU" i="1" dirty="0"/>
            </a:br>
            <a:r>
              <a:rPr lang="ru-RU" altLang="ru-RU" i="1" dirty="0"/>
              <a:t> «Первая помощь при ожоге, уколе иголкой, ссадине» и др.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/>
              <a:t>— </a:t>
            </a:r>
            <a:r>
              <a:rPr lang="ru-RU" altLang="ru-RU" b="1" dirty="0"/>
              <a:t>дневник настроений.</a:t>
            </a:r>
            <a:r>
              <a:rPr lang="ru-RU" altLang="ru-RU" dirty="0"/>
              <a:t> </a:t>
            </a:r>
            <a:br>
              <a:rPr lang="ru-RU" alt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893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300" y="444500"/>
            <a:ext cx="10515600" cy="990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Виды здоровьесберегающих технологий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345272"/>
              </p:ext>
            </p:extLst>
          </p:nvPr>
        </p:nvGraphicFramePr>
        <p:xfrm>
          <a:off x="546099" y="1556435"/>
          <a:ext cx="10134600" cy="5060266"/>
        </p:xfrm>
        <a:graphic>
          <a:graphicData uri="http://schemas.openxmlformats.org/drawingml/2006/table">
            <a:tbl>
              <a:tblPr/>
              <a:tblGrid>
                <a:gridCol w="3378200">
                  <a:extLst>
                    <a:ext uri="{9D8B030D-6E8A-4147-A177-3AD203B41FA5}">
                      <a16:colId xmlns:a16="http://schemas.microsoft.com/office/drawing/2014/main" val="1739362220"/>
                    </a:ext>
                  </a:extLst>
                </a:gridCol>
                <a:gridCol w="3378200">
                  <a:extLst>
                    <a:ext uri="{9D8B030D-6E8A-4147-A177-3AD203B41FA5}">
                      <a16:colId xmlns:a16="http://schemas.microsoft.com/office/drawing/2014/main" val="643416664"/>
                    </a:ext>
                  </a:extLst>
                </a:gridCol>
                <a:gridCol w="3378200">
                  <a:extLst>
                    <a:ext uri="{9D8B030D-6E8A-4147-A177-3AD203B41FA5}">
                      <a16:colId xmlns:a16="http://schemas.microsoft.com/office/drawing/2014/main" val="3673239406"/>
                    </a:ext>
                  </a:extLst>
                </a:gridCol>
              </a:tblGrid>
              <a:tr h="460024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Педагогические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05F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05F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05F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err="1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здоровьесберегающие</a:t>
                      </a:r>
                      <a:endParaRPr lang="ru-RU" sz="1800" dirty="0">
                        <a:solidFill>
                          <a:srgbClr val="333333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E0CF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CF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Технологии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7F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7F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7F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54959"/>
                  </a:ext>
                </a:extLst>
              </a:tr>
              <a:tr h="920049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Технологии сохранения и стимулирования здоровья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05F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05F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05F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05F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Технологии обучения здоровому образу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05F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5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CFF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5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Коррекционные технологии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1085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4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7F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4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920192"/>
                  </a:ext>
                </a:extLst>
              </a:tr>
              <a:tr h="3680193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333333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Динамические паузы</a:t>
                      </a: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Подвижные и спортивные игры</a:t>
                      </a: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Релаксация</a:t>
                      </a: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Гимнастика (пальчиковая, для глаз, дыхательная и </a:t>
                      </a:r>
                      <a:r>
                        <a:rPr lang="ru-RU" sz="1800" dirty="0" err="1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др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)</a:t>
                      </a: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Гимнастика динамическая, корригирующая, ортопедическая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64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64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05F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64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Физкультурные занятия</a:t>
                      </a: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</a:t>
                      </a:r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Проблемно-игровые:</a:t>
                      </a:r>
                      <a:r>
                        <a:rPr lang="ru-RU" sz="1800" baseline="0" dirty="0" smtClean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игротренинги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, </a:t>
                      </a:r>
                      <a:r>
                        <a:rPr lang="ru-RU" sz="1800" dirty="0" err="1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игро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терапия</a:t>
                      </a: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Коммуникативные </a:t>
                      </a:r>
                      <a:r>
                        <a:rPr lang="ru-RU" sz="1800" dirty="0" smtClean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игры</a:t>
                      </a:r>
                      <a:endParaRPr lang="ru-RU" sz="1800" dirty="0">
                        <a:solidFill>
                          <a:srgbClr val="333333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Точечный самомассаж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64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4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85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4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Технологии музыкального воздействия</a:t>
                      </a: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Арт-терапия</a:t>
                      </a: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</a:t>
                      </a:r>
                      <a:r>
                        <a:rPr lang="ru-RU" sz="1800" dirty="0" err="1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Сказкотерапия</a:t>
                      </a:r>
                      <a:endParaRPr lang="ru-RU" sz="1800" dirty="0">
                        <a:solidFill>
                          <a:srgbClr val="333333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Технологии воздействия цветом</a:t>
                      </a: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Психогимнастика</a:t>
                      </a:r>
                    </a:p>
                    <a:p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Trebuchet MS" panose="020B0603020202020204" pitchFamily="34" charset="0"/>
                        </a:rPr>
                        <a:t>- Фонетическая ритмика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4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85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4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85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13886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2659862" y="-323165"/>
            <a:ext cx="2003132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39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065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Определение и цель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валеологии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500" y="1384300"/>
            <a:ext cx="10210800" cy="5092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последнее время уровень здоровья детей стал значительно снижаться. Увеличилось количество детей с врожденными патологиями, с физическими отклонениями, рост простудных и инфекционных заболеваний.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Такие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ухудшения здоровья происходят по ряду причин: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Упадок моральных устоев семьи (разводы, алкоголизм, наркомания, убийства и т.д.);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Снижение социального благополучия (малообеспеченные семьи, неполные семьи, безработица, проблемы с жильем и т.д.);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Плохая экология (загрязнения почвы, воды, воздуха, уничтожение зеленого пояса, испытание разного вида оружия в военных и мирных целях и т.д.).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Давая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знания детям о здоровье, здоровом образе жизни, оберегая их от эмоционального или физического перенапряжения, а также качественно выстроив сеть занятий по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валеологии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можно добиться у детей желание вести здоровый образ жизни.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Воспитать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здорового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полноценного человека – самая главная задача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общества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583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787400"/>
            <a:ext cx="9906000" cy="5253963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</a:rPr>
              <a:t>Валеология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– это наука о здоровье. Качественно разработанные занятия по </a:t>
            </a: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</a:rPr>
              <a:t>валеологии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 в детском саду помогут в будущем ребенку поддерживать свое здоровье, не попасть в </a:t>
            </a: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</a:rPr>
              <a:t>жизнеопасные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 ситуации. Дети на занятиях по </a:t>
            </a: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</a:rPr>
              <a:t>валеологии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 расширяют свои представления о своем организме, о здоровье, о ситуациях опасных для здоровья и жизни, приобретают навыками личной гигиены, речевого общения, культуры досуга. Ребенок учится относиться к другим как к самому себе.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78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700" y="393700"/>
            <a:ext cx="9321800" cy="1498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Мероприятия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проводимые в детском саду для укрепления здоровья детей: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700" y="1676400"/>
            <a:ext cx="10096500" cy="4914900"/>
          </a:xfrm>
        </p:spPr>
        <p:txBody>
          <a:bodyPr>
            <a:normAutofit lnSpcReduction="10000"/>
          </a:bodyPr>
          <a:lstStyle/>
          <a:p>
            <a:endParaRPr lang="ru-RU" b="1" dirty="0"/>
          </a:p>
          <a:p>
            <a:r>
              <a:rPr lang="ru-RU" dirty="0"/>
              <a:t>Соблюдение личной гигиены.</a:t>
            </a:r>
          </a:p>
          <a:p>
            <a:r>
              <a:rPr lang="ru-RU" dirty="0"/>
              <a:t>Рациональное питание.</a:t>
            </a:r>
          </a:p>
          <a:p>
            <a:r>
              <a:rPr lang="ru-RU" dirty="0"/>
              <a:t>Закаливающие процедуры: воздушные и солнечные ванны, </a:t>
            </a:r>
            <a:r>
              <a:rPr lang="ru-RU" dirty="0" err="1"/>
              <a:t>босохождение</a:t>
            </a:r>
            <a:r>
              <a:rPr lang="ru-RU" dirty="0"/>
              <a:t>, солевая и массажная дорожка, контрастные ванны для ног, соблюдение температурного и водного режима, проветривание помещений, прогулка, дыхательная гимнастика, точечный массаж.</a:t>
            </a:r>
          </a:p>
          <a:p>
            <a:r>
              <a:rPr lang="ru-RU" dirty="0"/>
              <a:t>Соблюдение режима дня.</a:t>
            </a:r>
          </a:p>
          <a:p>
            <a:r>
              <a:rPr lang="ru-RU" dirty="0"/>
              <a:t>Витаминизация (витамин С, напитки из трав и ягод).</a:t>
            </a:r>
          </a:p>
          <a:p>
            <a:r>
              <a:rPr lang="ru-RU" dirty="0"/>
              <a:t>Профилактика простудных </a:t>
            </a:r>
            <a:r>
              <a:rPr lang="ru-RU" dirty="0" smtClean="0"/>
              <a:t>заболеваний</a:t>
            </a:r>
            <a:endParaRPr lang="ru-RU" dirty="0"/>
          </a:p>
          <a:p>
            <a:r>
              <a:rPr lang="ru-RU" dirty="0"/>
              <a:t>Создание условий для двигательной активности.</a:t>
            </a:r>
          </a:p>
          <a:p>
            <a:r>
              <a:rPr lang="ru-RU" dirty="0"/>
              <a:t>Утренняя гимнастика, физкультурные занятия.</a:t>
            </a:r>
          </a:p>
          <a:p>
            <a:r>
              <a:rPr lang="ru-RU" dirty="0"/>
              <a:t>Оптимальное сочетание занятий и отдыха.</a:t>
            </a:r>
          </a:p>
          <a:p>
            <a:r>
              <a:rPr lang="ru-RU" dirty="0"/>
              <a:t>Проведение игрового модуля по </a:t>
            </a:r>
            <a:r>
              <a:rPr lang="ru-RU" dirty="0" err="1"/>
              <a:t>валеологии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91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4334" y="457200"/>
            <a:ext cx="8596668" cy="7239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Формы организации детей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5100"/>
            <a:ext cx="10181166" cy="4826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 smtClean="0">
                <a:solidFill>
                  <a:schemeClr val="accent2">
                    <a:lumMod val="50000"/>
                  </a:schemeClr>
                </a:solidFill>
              </a:rPr>
              <a:t>занятия</a:t>
            </a:r>
            <a:endParaRPr lang="ru-RU" altLang="zh-CN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>
                <a:solidFill>
                  <a:schemeClr val="accent2">
                    <a:lumMod val="50000"/>
                  </a:schemeClr>
                </a:solidFill>
              </a:rPr>
              <a:t>экскурсии;</a:t>
            </a: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>
                <a:solidFill>
                  <a:schemeClr val="accent2">
                    <a:lumMod val="50000"/>
                  </a:schemeClr>
                </a:solidFill>
              </a:rPr>
              <a:t>наблюдения;</a:t>
            </a: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>
                <a:solidFill>
                  <a:schemeClr val="accent2">
                    <a:lumMod val="50000"/>
                  </a:schemeClr>
                </a:solidFill>
              </a:rPr>
              <a:t>дидактические игры;</a:t>
            </a: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>
                <a:solidFill>
                  <a:schemeClr val="accent2">
                    <a:lumMod val="50000"/>
                  </a:schemeClr>
                </a:solidFill>
              </a:rPr>
              <a:t>чтение специальной литературы;</a:t>
            </a: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>
                <a:solidFill>
                  <a:schemeClr val="accent2">
                    <a:lumMod val="50000"/>
                  </a:schemeClr>
                </a:solidFill>
              </a:rPr>
              <a:t>сюжетно-ролевые </a:t>
            </a:r>
            <a:r>
              <a:rPr lang="ru-RU" altLang="zh-CN" dirty="0" smtClean="0">
                <a:solidFill>
                  <a:schemeClr val="accent2">
                    <a:lumMod val="50000"/>
                  </a:schemeClr>
                </a:solidFill>
              </a:rPr>
              <a:t>игры</a:t>
            </a:r>
            <a:endParaRPr lang="ru-RU" altLang="zh-CN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>
                <a:solidFill>
                  <a:schemeClr val="accent2">
                    <a:lumMod val="50000"/>
                  </a:schemeClr>
                </a:solidFill>
              </a:rPr>
              <a:t>простейшие физиологические опыты;</a:t>
            </a: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>
                <a:solidFill>
                  <a:schemeClr val="accent2">
                    <a:lumMod val="50000"/>
                  </a:schemeClr>
                </a:solidFill>
              </a:rPr>
              <a:t>моделирование;</a:t>
            </a: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>
                <a:solidFill>
                  <a:schemeClr val="accent2">
                    <a:lumMod val="50000"/>
                  </a:schemeClr>
                </a:solidFill>
              </a:rPr>
              <a:t>самостоятельное наблюдение;</a:t>
            </a: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 smtClean="0">
                <a:solidFill>
                  <a:schemeClr val="accent2">
                    <a:lumMod val="50000"/>
                  </a:schemeClr>
                </a:solidFill>
              </a:rPr>
              <a:t>индивидуальные занятия </a:t>
            </a:r>
            <a:r>
              <a:rPr lang="ru-RU" altLang="zh-CN" dirty="0">
                <a:solidFill>
                  <a:schemeClr val="accent2">
                    <a:lumMod val="50000"/>
                  </a:schemeClr>
                </a:solidFill>
              </a:rPr>
              <a:t>в уголках здоровья;</a:t>
            </a: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r>
              <a:rPr lang="ru-RU" altLang="zh-CN" dirty="0" smtClean="0">
                <a:solidFill>
                  <a:schemeClr val="accent2">
                    <a:lumMod val="50000"/>
                  </a:schemeClr>
                </a:solidFill>
              </a:rPr>
              <a:t>занятия-консультации </a:t>
            </a:r>
          </a:p>
          <a:p>
            <a:pPr marL="0" indent="0">
              <a:lnSpc>
                <a:spcPct val="90000"/>
              </a:lnSpc>
              <a:buClr>
                <a:srgbClr val="FF9966"/>
              </a:buClr>
              <a:buSzTx/>
              <a:buNone/>
            </a:pPr>
            <a:r>
              <a:rPr lang="ru-RU" altLang="zh-CN" dirty="0" smtClean="0">
                <a:solidFill>
                  <a:schemeClr val="accent2">
                    <a:lumMod val="50000"/>
                  </a:schemeClr>
                </a:solidFill>
              </a:rPr>
              <a:t>      Таким </a:t>
            </a:r>
            <a:r>
              <a:rPr lang="ru-RU" altLang="zh-CN" dirty="0">
                <a:solidFill>
                  <a:schemeClr val="accent2">
                    <a:lumMod val="50000"/>
                  </a:schemeClr>
                </a:solidFill>
              </a:rPr>
              <a:t>образом, формы работы должны соответствовать возрастным особенностям ребёнка и способствовать развитию его познавательных способностей.</a:t>
            </a:r>
            <a:endParaRPr lang="ru-RU" altLang="ru-RU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Clr>
                <a:srgbClr val="FF9966"/>
              </a:buClr>
              <a:buSzTx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507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4800"/>
            <a:ext cx="8596668" cy="812800"/>
          </a:xfrm>
        </p:spPr>
        <p:txBody>
          <a:bodyPr/>
          <a:lstStyle/>
          <a:p>
            <a:pPr algn="ctr"/>
            <a:r>
              <a:rPr lang="ru-RU" altLang="ru-RU" dirty="0">
                <a:solidFill>
                  <a:schemeClr val="accent2"/>
                </a:solidFill>
                <a:latin typeface="Comic Sans MS" panose="030F0702030302020204" pitchFamily="66" charset="0"/>
              </a:rPr>
              <a:t>Словесные методы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00" y="965200"/>
            <a:ext cx="11645900" cy="58928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   1. Рассказ </a:t>
            </a:r>
            <a:r>
              <a:rPr lang="ru-RU" sz="7200" dirty="0">
                <a:solidFill>
                  <a:srgbClr val="FF0000"/>
                </a:solidFill>
              </a:rPr>
              <a:t>педагога </a:t>
            </a:r>
            <a:r>
              <a:rPr lang="ru-RU" sz="7200" dirty="0"/>
              <a:t>(сообщение новой информации детям). </a:t>
            </a:r>
          </a:p>
          <a:p>
            <a:pPr marL="0" indent="0">
              <a:buNone/>
            </a:pPr>
            <a:r>
              <a:rPr lang="ru-RU" sz="7200" b="1" i="1" dirty="0"/>
              <a:t>Приемы:</a:t>
            </a:r>
            <a:endParaRPr lang="ru-RU" sz="7200" dirty="0"/>
          </a:p>
          <a:p>
            <a:r>
              <a:rPr lang="ru-RU" sz="7200" dirty="0"/>
              <a:t> – риторические вопросы</a:t>
            </a:r>
          </a:p>
          <a:p>
            <a:r>
              <a:rPr lang="ru-RU" sz="7200" dirty="0"/>
              <a:t>– обмен мнениями</a:t>
            </a:r>
          </a:p>
          <a:p>
            <a:r>
              <a:rPr lang="ru-RU" sz="7200" dirty="0"/>
              <a:t>– беседа до и после рассказа</a:t>
            </a:r>
          </a:p>
          <a:p>
            <a:r>
              <a:rPr lang="ru-RU" sz="7200" dirty="0"/>
              <a:t>– рассматривание наглядностей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   2.  Рассказы </a:t>
            </a:r>
            <a:r>
              <a:rPr lang="ru-RU" sz="7200" dirty="0">
                <a:solidFill>
                  <a:srgbClr val="FF0000"/>
                </a:solidFill>
              </a:rPr>
              <a:t>детей (сообщения). </a:t>
            </a:r>
            <a:endParaRPr lang="ru-RU" sz="7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7200" b="1" i="1" dirty="0" smtClean="0"/>
              <a:t>Приемы</a:t>
            </a:r>
            <a:r>
              <a:rPr lang="ru-RU" sz="7200" b="1" i="1" dirty="0"/>
              <a:t>:</a:t>
            </a:r>
            <a:endParaRPr lang="ru-RU" sz="7200" dirty="0"/>
          </a:p>
          <a:p>
            <a:r>
              <a:rPr lang="ru-RU" sz="7200" dirty="0"/>
              <a:t>– вопросы</a:t>
            </a:r>
          </a:p>
          <a:p>
            <a:r>
              <a:rPr lang="ru-RU" sz="7200" dirty="0"/>
              <a:t>– напоминания</a:t>
            </a:r>
          </a:p>
          <a:p>
            <a:r>
              <a:rPr lang="ru-RU" sz="7200" dirty="0"/>
              <a:t>– соучастие воспитателя</a:t>
            </a:r>
          </a:p>
          <a:p>
            <a:r>
              <a:rPr lang="ru-RU" sz="7200" dirty="0"/>
              <a:t>– анализ</a:t>
            </a:r>
          </a:p>
          <a:p>
            <a:r>
              <a:rPr lang="ru-RU" sz="7200" dirty="0"/>
              <a:t>– оценка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     3. Беседа </a:t>
            </a:r>
            <a:r>
              <a:rPr lang="ru-RU" sz="7200" dirty="0"/>
              <a:t>(уточнение, коррекция знаний, их обобщение, систематизация). </a:t>
            </a:r>
            <a:endParaRPr lang="ru-RU" sz="7200" dirty="0" smtClean="0"/>
          </a:p>
          <a:p>
            <a:pPr marL="0" indent="0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     4.  Чтение </a:t>
            </a:r>
            <a:r>
              <a:rPr lang="ru-RU" sz="7200" dirty="0">
                <a:solidFill>
                  <a:srgbClr val="FF0000"/>
                </a:solidFill>
              </a:rPr>
              <a:t>художественного произведения </a:t>
            </a:r>
            <a:r>
              <a:rPr lang="ru-RU" sz="7200" dirty="0"/>
              <a:t>(«</a:t>
            </a:r>
            <a:r>
              <a:rPr lang="ru-RU" sz="7200" dirty="0" err="1"/>
              <a:t>Мойдодыр</a:t>
            </a:r>
            <a:r>
              <a:rPr lang="ru-RU" sz="7200" dirty="0"/>
              <a:t>», «Доктор Айболит» и т.д.). </a:t>
            </a:r>
          </a:p>
        </p:txBody>
      </p:sp>
    </p:spTree>
    <p:extLst>
      <p:ext uri="{BB962C8B-B14F-4D97-AF65-F5344CB8AC3E}">
        <p14:creationId xmlns:p14="http://schemas.microsoft.com/office/powerpoint/2010/main" val="4216055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0200"/>
            <a:ext cx="9520766" cy="685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Наглядные методы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901700"/>
            <a:ext cx="11074400" cy="57531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1. Наблюдение</a:t>
            </a:r>
            <a:r>
              <a:rPr lang="ru-RU" dirty="0"/>
              <a:t>. Задачи: формирование основного содержания знаний дошкольников об органах, их функциях, гигиене; развитие наглядно-образной, наглядно-действенной форм мышления, речи.</a:t>
            </a:r>
          </a:p>
          <a:p>
            <a:pPr marL="0" indent="0">
              <a:buNone/>
            </a:pPr>
            <a:r>
              <a:rPr lang="ru-RU" b="1" i="1" dirty="0" smtClean="0"/>
              <a:t>     </a:t>
            </a:r>
            <a:r>
              <a:rPr lang="ru-RU" b="1" i="1" dirty="0" smtClean="0">
                <a:solidFill>
                  <a:srgbClr val="FF0000"/>
                </a:solidFill>
              </a:rPr>
              <a:t>Приемы</a:t>
            </a:r>
            <a:r>
              <a:rPr lang="ru-RU" b="1" i="1" dirty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-</a:t>
            </a:r>
            <a:r>
              <a:rPr lang="ru-RU" dirty="0"/>
              <a:t>вопросы наводящего характера</a:t>
            </a:r>
          </a:p>
          <a:p>
            <a:pPr marL="0" indent="0">
              <a:buNone/>
            </a:pPr>
            <a:r>
              <a:rPr lang="ru-RU" dirty="0" smtClean="0"/>
              <a:t>      -</a:t>
            </a:r>
            <a:r>
              <a:rPr lang="ru-RU" dirty="0"/>
              <a:t>обсуждение</a:t>
            </a:r>
          </a:p>
          <a:p>
            <a:pPr marL="0" indent="0">
              <a:buNone/>
            </a:pPr>
            <a:r>
              <a:rPr lang="ru-RU" dirty="0" smtClean="0"/>
              <a:t>      -</a:t>
            </a:r>
            <a:r>
              <a:rPr lang="ru-RU" dirty="0"/>
              <a:t>сравнение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2</a:t>
            </a:r>
            <a:r>
              <a:rPr lang="ru-RU" dirty="0">
                <a:solidFill>
                  <a:srgbClr val="FF0000"/>
                </a:solidFill>
              </a:rPr>
              <a:t>. Рассматривание картин, таблиц, муляжей, репродукций, схем</a:t>
            </a:r>
            <a:r>
              <a:rPr lang="ru-RU" dirty="0"/>
              <a:t>. Задачи: уточнение, обогащение представлений детей об организме, обогащение словаря детей; формирование наглядных образов тех органов, восприятие которых в жизни  невозможно</a:t>
            </a:r>
            <a:r>
              <a:rPr lang="ru-RU" dirty="0" smtClean="0"/>
              <a:t>;</a:t>
            </a:r>
            <a:r>
              <a:rPr lang="ru-RU" dirty="0"/>
              <a:t> активизация словаря, развитие связной речи.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3.  </a:t>
            </a:r>
            <a:r>
              <a:rPr lang="ru-RU" dirty="0">
                <a:solidFill>
                  <a:srgbClr val="FF0000"/>
                </a:solidFill>
              </a:rPr>
              <a:t>Слайды, диафильмы, кинофильмы, кодограммы – демонстрация их. </a:t>
            </a:r>
            <a:r>
              <a:rPr lang="ru-RU" dirty="0"/>
              <a:t>Задачи: расширение знаний детей; развитие речи; формирование конкретных представлений о явлениях, восприятие которых в жизни затруднено, невозможно;  возможность познакомить с явлениями, протекающими длительное время.</a:t>
            </a:r>
          </a:p>
          <a:p>
            <a:pPr marL="0" indent="0">
              <a:buNone/>
            </a:pPr>
            <a:r>
              <a:rPr lang="ru-RU" b="1" i="1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364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Практические методы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900" y="1257300"/>
            <a:ext cx="10528300" cy="5041900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6000" dirty="0" smtClean="0"/>
              <a:t>         1. </a:t>
            </a:r>
            <a:r>
              <a:rPr lang="ru-RU" sz="6000" dirty="0" smtClean="0">
                <a:solidFill>
                  <a:srgbClr val="FF0000"/>
                </a:solidFill>
              </a:rPr>
              <a:t>Упражнения </a:t>
            </a:r>
            <a:r>
              <a:rPr lang="ru-RU" sz="6000" dirty="0"/>
              <a:t>(многократное повторение умственных и практических действий).</a:t>
            </a:r>
          </a:p>
          <a:p>
            <a:pPr marL="0" indent="0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         2. Элементарные </a:t>
            </a:r>
            <a:r>
              <a:rPr lang="ru-RU" sz="6000" dirty="0">
                <a:solidFill>
                  <a:srgbClr val="FF0000"/>
                </a:solidFill>
              </a:rPr>
              <a:t>физиологические опыты </a:t>
            </a:r>
            <a:r>
              <a:rPr lang="ru-RU" sz="6000" dirty="0"/>
              <a:t>(преобразование жизненной ситуации с целью выявления скрытых свойств органов,  установление связи между ними, причин изменения).</a:t>
            </a:r>
          </a:p>
          <a:p>
            <a:pPr marL="0" indent="0">
              <a:buNone/>
            </a:pPr>
            <a:r>
              <a:rPr lang="ru-RU" sz="6000" dirty="0" smtClean="0"/>
              <a:t>     Этапы: Выдвигается </a:t>
            </a:r>
            <a:r>
              <a:rPr lang="ru-RU" sz="6000" dirty="0"/>
              <a:t>познавательная задача → Анализ задачи, выявление известного и неизвестного → обсуждение  организации опыта → опыт</a:t>
            </a:r>
          </a:p>
          <a:p>
            <a:pPr marL="0" indent="0">
              <a:buNone/>
            </a:pPr>
            <a:r>
              <a:rPr lang="ru-RU" sz="6000" dirty="0" smtClean="0"/>
              <a:t>        </a:t>
            </a:r>
            <a:r>
              <a:rPr lang="ru-RU" sz="6000" dirty="0" smtClean="0">
                <a:solidFill>
                  <a:srgbClr val="FF0000"/>
                </a:solidFill>
              </a:rPr>
              <a:t>3. Игровой </a:t>
            </a:r>
            <a:r>
              <a:rPr lang="ru-RU" sz="6000" dirty="0">
                <a:solidFill>
                  <a:srgbClr val="FF0000"/>
                </a:solidFill>
              </a:rPr>
              <a:t>метод </a:t>
            </a:r>
            <a:r>
              <a:rPr lang="ru-RU" sz="6000" dirty="0"/>
              <a:t>(использование разнообразных компонентов игровой деятельности в сочетании с другими приёмами).</a:t>
            </a:r>
          </a:p>
          <a:p>
            <a:pPr marL="0" indent="0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       4</a:t>
            </a:r>
            <a:r>
              <a:rPr lang="ru-RU" sz="6000" dirty="0">
                <a:solidFill>
                  <a:srgbClr val="FF0000"/>
                </a:solidFill>
              </a:rPr>
              <a:t>.  Моделирование </a:t>
            </a:r>
            <a:r>
              <a:rPr lang="ru-RU" sz="6000" dirty="0"/>
              <a:t>(создание моделей, их использование</a:t>
            </a:r>
            <a:r>
              <a:rPr lang="ru-RU" sz="6000" dirty="0" smtClean="0"/>
              <a:t>).</a:t>
            </a:r>
          </a:p>
          <a:p>
            <a:pPr marL="0" indent="0">
              <a:buNone/>
            </a:pPr>
            <a:r>
              <a:rPr lang="ru-RU" sz="6000" dirty="0" smtClean="0"/>
              <a:t>      </a:t>
            </a:r>
            <a:r>
              <a:rPr lang="ru-RU" sz="6000" dirty="0" smtClean="0">
                <a:solidFill>
                  <a:srgbClr val="FF0000"/>
                </a:solidFill>
              </a:rPr>
              <a:t>5</a:t>
            </a:r>
            <a:r>
              <a:rPr lang="ru-RU" sz="6000" dirty="0">
                <a:solidFill>
                  <a:srgbClr val="FF0000"/>
                </a:solidFill>
              </a:rPr>
              <a:t>. Экспериментирование </a:t>
            </a:r>
            <a:r>
              <a:rPr lang="ru-RU" sz="6000" dirty="0"/>
              <a:t>(самостоятельная поисковая деятельность детей с целью решения поставленной задачи).</a:t>
            </a:r>
          </a:p>
          <a:p>
            <a:pPr marL="0" indent="0">
              <a:buNone/>
            </a:pPr>
            <a:endParaRPr lang="ru-RU" sz="60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1845016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0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нно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вационные методы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0000"/>
            <a:ext cx="9914466" cy="519429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sz="4300" dirty="0"/>
          </a:p>
          <a:p>
            <a:pPr marL="0" indent="0">
              <a:buNone/>
            </a:pPr>
            <a:r>
              <a:rPr lang="ru-RU" sz="4300" dirty="0" smtClean="0"/>
              <a:t>      </a:t>
            </a:r>
            <a:r>
              <a:rPr lang="ru-RU" sz="4300" dirty="0" smtClean="0">
                <a:solidFill>
                  <a:srgbClr val="FF0000"/>
                </a:solidFill>
              </a:rPr>
              <a:t>1. </a:t>
            </a:r>
            <a:r>
              <a:rPr lang="ru-RU" sz="4300" dirty="0">
                <a:solidFill>
                  <a:srgbClr val="FF0000"/>
                </a:solidFill>
              </a:rPr>
              <a:t>Методы ТРИЗ</a:t>
            </a:r>
            <a:r>
              <a:rPr lang="ru-RU" sz="4300" dirty="0"/>
              <a:t>:</a:t>
            </a:r>
          </a:p>
          <a:p>
            <a:r>
              <a:rPr lang="ru-RU" sz="4300" dirty="0"/>
              <a:t>*мозговой штурм (Позволяет формировать у детей умение давать большое количество идей по заданной теме, выбирать оригинальное решение задачи. Он необходим тогда, когда обсуждается ситуация, из которой, на первый взгляд, нет реального выхода).</a:t>
            </a:r>
          </a:p>
          <a:p>
            <a:r>
              <a:rPr lang="ru-RU" sz="4300" dirty="0" smtClean="0"/>
              <a:t>*</a:t>
            </a:r>
            <a:r>
              <a:rPr lang="ru-RU" sz="4300" dirty="0"/>
              <a:t>системный оператор (Побуждает ребенка к самостоятельному рассуждению по отношению к объекту, имеющему прошлое, настоящее и будущее).</a:t>
            </a:r>
          </a:p>
          <a:p>
            <a:r>
              <a:rPr lang="ru-RU" sz="4300" dirty="0"/>
              <a:t>*метод каталога (Его цель – составить сказку из слов, выбранных наугад. Для этого используется любая книга, и задаются вопросы, на основе которых будет строиться сюжет, а ответ дети ищут в книге, произвольно указывая место в книге).</a:t>
            </a:r>
          </a:p>
          <a:p>
            <a:pPr marL="0" indent="0">
              <a:buNone/>
            </a:pPr>
            <a:r>
              <a:rPr lang="ru-RU" sz="4300" dirty="0" smtClean="0"/>
              <a:t>      </a:t>
            </a:r>
            <a:r>
              <a:rPr lang="ru-RU" sz="4300" dirty="0" smtClean="0">
                <a:solidFill>
                  <a:srgbClr val="FF0000"/>
                </a:solidFill>
              </a:rPr>
              <a:t>2. </a:t>
            </a:r>
            <a:r>
              <a:rPr lang="ru-RU" sz="4300" dirty="0">
                <a:solidFill>
                  <a:srgbClr val="FF0000"/>
                </a:solidFill>
              </a:rPr>
              <a:t>Интегрированный метод </a:t>
            </a:r>
            <a:r>
              <a:rPr lang="ru-RU" sz="4300" dirty="0"/>
              <a:t>(Интеграция нескольких областей: полная и частичная</a:t>
            </a:r>
            <a:r>
              <a:rPr lang="ru-RU" sz="4300" dirty="0" smtClean="0"/>
              <a:t>)</a:t>
            </a:r>
            <a:endParaRPr lang="ru-RU" sz="4300" dirty="0"/>
          </a:p>
          <a:p>
            <a:pPr marL="0" indent="0">
              <a:buNone/>
            </a:pPr>
            <a:r>
              <a:rPr lang="ru-RU" sz="4300" dirty="0" smtClean="0"/>
              <a:t>      </a:t>
            </a:r>
            <a:r>
              <a:rPr lang="ru-RU" sz="4300" dirty="0" smtClean="0">
                <a:solidFill>
                  <a:srgbClr val="FF0000"/>
                </a:solidFill>
              </a:rPr>
              <a:t>3. Метод проектов</a:t>
            </a:r>
            <a:r>
              <a:rPr lang="ru-RU" sz="4300" dirty="0" smtClean="0"/>
              <a:t>.</a:t>
            </a:r>
            <a:endParaRPr lang="ru-RU" sz="4300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11636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886</Words>
  <Application>Microsoft Office PowerPoint</Application>
  <PresentationFormat>Широкоэкранный</PresentationFormat>
  <Paragraphs>122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Comic Sans MS</vt:lpstr>
      <vt:lpstr>华文新魏</vt:lpstr>
      <vt:lpstr>Trebuchet MS</vt:lpstr>
      <vt:lpstr>Wingdings</vt:lpstr>
      <vt:lpstr>Wingdings 3</vt:lpstr>
      <vt:lpstr>Аспект</vt:lpstr>
      <vt:lpstr>Организация валеологического воспитания в ДОУ. Виды ЗСТ, методика организации и проведения</vt:lpstr>
      <vt:lpstr>Определение и цель валеологии</vt:lpstr>
      <vt:lpstr>Презентация PowerPoint</vt:lpstr>
      <vt:lpstr>  Мероприятия проводимые в детском саду для укрепления здоровья детей:</vt:lpstr>
      <vt:lpstr>Формы организации детей</vt:lpstr>
      <vt:lpstr>Словесные методы обучения</vt:lpstr>
      <vt:lpstr>Наглядные методы</vt:lpstr>
      <vt:lpstr>Практические методы</vt:lpstr>
      <vt:lpstr>Инновационные методы</vt:lpstr>
      <vt:lpstr>    Формы работы с родителями:</vt:lpstr>
      <vt:lpstr>Уголок здоровья </vt:lpstr>
      <vt:lpstr>Виды здоровьесберегающих технологий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валеологического воспитания в ДОУ. Виды ЗСТ, методика организации и проведения</dc:title>
  <dc:creator>Пользователь Windows</dc:creator>
  <cp:lastModifiedBy>Пользователь Windows</cp:lastModifiedBy>
  <cp:revision>12</cp:revision>
  <dcterms:created xsi:type="dcterms:W3CDTF">2019-10-08T04:19:55Z</dcterms:created>
  <dcterms:modified xsi:type="dcterms:W3CDTF">2019-10-08T05:40:27Z</dcterms:modified>
</cp:coreProperties>
</file>