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7" r:id="rId3"/>
    <p:sldId id="268" r:id="rId4"/>
    <p:sldId id="264" r:id="rId5"/>
    <p:sldId id="265" r:id="rId6"/>
    <p:sldId id="266" r:id="rId7"/>
    <p:sldId id="269" r:id="rId8"/>
    <p:sldId id="258" r:id="rId9"/>
    <p:sldId id="259" r:id="rId10"/>
    <p:sldId id="260" r:id="rId11"/>
    <p:sldId id="261" r:id="rId12"/>
    <p:sldId id="262" r:id="rId13"/>
    <p:sldId id="263" r:id="rId14"/>
    <p:sldId id="271" r:id="rId15"/>
    <p:sldId id="272" r:id="rId16"/>
    <p:sldId id="273" r:id="rId17"/>
    <p:sldId id="27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0" d="100"/>
          <a:sy n="80" d="100"/>
        </p:scale>
        <p:origin x="-1037" y="-8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8581E1CE-1194-41CA-9E89-00E2C73AE6E3}"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581E1CE-1194-41CA-9E89-00E2C73AE6E3}" type="slidenum">
              <a:rPr lang="ru-RU" smtClean="0"/>
              <a:pPr/>
              <a:t>‹#›</a:t>
            </a:fld>
            <a:endParaRPr lang="ru-RU" dirty="0"/>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8581E1CE-1194-41CA-9E89-00E2C73AE6E3}" type="slidenum">
              <a:rPr lang="ru-RU" smtClean="0"/>
              <a:pPr/>
              <a:t>‹#›</a:t>
            </a:fld>
            <a:endParaRPr lang="ru-RU" dirty="0"/>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6C0D90A-D5F4-4343-984B-C48AFD2F14F5}" type="datetimeFigureOut">
              <a:rPr lang="ru-RU" smtClean="0"/>
              <a:pPr/>
              <a:t>15.10.2019</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8581E1CE-1194-41CA-9E89-00E2C73AE6E3}"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46C0D90A-D5F4-4343-984B-C48AFD2F14F5}" type="datetimeFigureOut">
              <a:rPr lang="ru-RU" smtClean="0"/>
              <a:pPr/>
              <a:t>15.10.2019</a:t>
            </a:fld>
            <a:endParaRPr lang="ru-RU" dirty="0"/>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499"/>
            <a:ext cx="457200" cy="365125"/>
          </a:xfrm>
        </p:spPr>
        <p:txBody>
          <a:bodyPr/>
          <a:lstStyle>
            <a:extLst/>
          </a:lstStyle>
          <a:p>
            <a:fld id="{8581E1CE-1194-41CA-9E89-00E2C73AE6E3}"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6C0D90A-D5F4-4343-984B-C48AFD2F14F5}" type="datetimeFigureOut">
              <a:rPr lang="ru-RU" smtClean="0"/>
              <a:pPr/>
              <a:t>15.10.2019</a:t>
            </a:fld>
            <a:endParaRPr lang="ru-RU" dirty="0"/>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581E1CE-1194-41CA-9E89-00E2C73AE6E3}"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i="1" dirty="0">
                <a:solidFill>
                  <a:srgbClr val="FF0000"/>
                </a:solidFill>
                <a:latin typeface="Arial" pitchFamily="34" charset="0"/>
                <a:cs typeface="Arial" pitchFamily="34" charset="0"/>
              </a:rPr>
              <a:t>Ремонт </a:t>
            </a:r>
            <a:r>
              <a:rPr lang="en-US" sz="2800" b="1" i="1" dirty="0" smtClean="0">
                <a:solidFill>
                  <a:srgbClr val="FF0000"/>
                </a:solidFill>
                <a:latin typeface="Arial" pitchFamily="34" charset="0"/>
                <a:cs typeface="Arial" pitchFamily="34" charset="0"/>
              </a:rPr>
              <a:t> </a:t>
            </a:r>
            <a:r>
              <a:rPr lang="ru-RU" sz="2800" b="1" i="1" dirty="0" smtClean="0">
                <a:solidFill>
                  <a:srgbClr val="FF0000"/>
                </a:solidFill>
                <a:latin typeface="Arial" pitchFamily="34" charset="0"/>
                <a:cs typeface="Arial" pitchFamily="34" charset="0"/>
              </a:rPr>
              <a:t>дверного полотна.</a:t>
            </a:r>
            <a:endParaRPr lang="ru-RU" sz="2800" b="1" i="1" dirty="0">
              <a:solidFill>
                <a:srgbClr val="FF0000"/>
              </a:solidFill>
              <a:latin typeface="Arial" pitchFamily="34" charset="0"/>
              <a:cs typeface="Arial" pitchFamily="34" charset="0"/>
            </a:endParaRPr>
          </a:p>
        </p:txBody>
      </p:sp>
      <p:sp>
        <p:nvSpPr>
          <p:cNvPr id="3" name="Объект 2"/>
          <p:cNvSpPr>
            <a:spLocks noGrp="1"/>
          </p:cNvSpPr>
          <p:nvPr>
            <p:ph sz="half" idx="1"/>
          </p:nvPr>
        </p:nvSpPr>
        <p:spPr/>
        <p:txBody>
          <a:bodyPr>
            <a:normAutofit/>
          </a:bodyPr>
          <a:lstStyle/>
          <a:p>
            <a:endParaRPr lang="ru-RU" dirty="0"/>
          </a:p>
        </p:txBody>
      </p:sp>
      <p:sp>
        <p:nvSpPr>
          <p:cNvPr id="4" name="Объект 3"/>
          <p:cNvSpPr>
            <a:spLocks noGrp="1"/>
          </p:cNvSpPr>
          <p:nvPr>
            <p:ph sz="half" idx="2"/>
          </p:nvPr>
        </p:nvSpPr>
        <p:spPr/>
        <p:txBody>
          <a:bodyPr>
            <a:normAutofit/>
          </a:bodyPr>
          <a:lstStyle/>
          <a:p>
            <a:pPr marL="0" indent="0">
              <a:buNone/>
            </a:pPr>
            <a:endParaRPr lang="ru-RU" sz="1800" i="1" dirty="0" smtClean="0">
              <a:latin typeface="Arial" pitchFamily="34" charset="0"/>
              <a:cs typeface="Arial" pitchFamily="34" charset="0"/>
            </a:endParaRPr>
          </a:p>
          <a:p>
            <a:pPr marL="0" indent="0">
              <a:buNone/>
            </a:pPr>
            <a:r>
              <a:rPr lang="ru-RU" sz="1800" i="1" dirty="0" smtClean="0">
                <a:latin typeface="Arial" pitchFamily="34" charset="0"/>
                <a:cs typeface="Arial" pitchFamily="34" charset="0"/>
              </a:rPr>
              <a:t>Презентация  по предмету «ТЕХНОЛОГИЯ» для учащихся 8-х классов. </a:t>
            </a:r>
          </a:p>
          <a:p>
            <a:pPr marL="0" indent="0">
              <a:buNone/>
            </a:pPr>
            <a:endParaRPr lang="ru-RU" sz="1800" i="1" dirty="0" smtClean="0">
              <a:latin typeface="Arial" pitchFamily="34" charset="0"/>
              <a:cs typeface="Arial" pitchFamily="34" charset="0"/>
            </a:endParaRPr>
          </a:p>
          <a:p>
            <a:pPr marL="0" indent="0">
              <a:buNone/>
            </a:pPr>
            <a:endParaRPr lang="ru-RU" sz="1800" i="1" dirty="0" smtClean="0">
              <a:latin typeface="Arial" pitchFamily="34" charset="0"/>
              <a:cs typeface="Arial" pitchFamily="34" charset="0"/>
            </a:endParaRPr>
          </a:p>
          <a:p>
            <a:pPr marL="0" indent="0">
              <a:buNone/>
            </a:pPr>
            <a:endParaRPr lang="ru-RU" sz="1800" i="1" dirty="0">
              <a:latin typeface="Arial" pitchFamily="34" charset="0"/>
              <a:cs typeface="Arial" pitchFamily="34" charset="0"/>
            </a:endParaRPr>
          </a:p>
          <a:p>
            <a:pPr marL="0" indent="0">
              <a:buNone/>
            </a:pPr>
            <a:r>
              <a:rPr lang="ru-RU" sz="1800" i="1" dirty="0" smtClean="0">
                <a:latin typeface="Arial" pitchFamily="34" charset="0"/>
                <a:cs typeface="Arial" pitchFamily="34" charset="0"/>
              </a:rPr>
              <a:t>Автор: </a:t>
            </a:r>
          </a:p>
          <a:p>
            <a:pPr marL="0" indent="0" algn="r">
              <a:buNone/>
            </a:pPr>
            <a:r>
              <a:rPr lang="ru-RU" sz="1600" i="1" dirty="0" smtClean="0">
                <a:latin typeface="Arial" pitchFamily="34" charset="0"/>
                <a:cs typeface="Arial" pitchFamily="34" charset="0"/>
              </a:rPr>
              <a:t> Ким Евгений </a:t>
            </a:r>
            <a:r>
              <a:rPr lang="ru-RU" sz="1600" i="1" dirty="0" err="1" smtClean="0">
                <a:latin typeface="Arial" pitchFamily="34" charset="0"/>
                <a:cs typeface="Arial" pitchFamily="34" charset="0"/>
              </a:rPr>
              <a:t>Суманович</a:t>
            </a:r>
            <a:r>
              <a:rPr lang="ru-RU" sz="1600" i="1" dirty="0" smtClean="0">
                <a:latin typeface="Arial" pitchFamily="34" charset="0"/>
                <a:cs typeface="Arial" pitchFamily="34" charset="0"/>
              </a:rPr>
              <a:t> </a:t>
            </a:r>
          </a:p>
          <a:p>
            <a:pPr marL="0" indent="0" algn="r">
              <a:buNone/>
            </a:pPr>
            <a:r>
              <a:rPr lang="ru-RU" sz="1600" i="1" dirty="0" smtClean="0">
                <a:latin typeface="Arial" pitchFamily="34" charset="0"/>
                <a:cs typeface="Arial" pitchFamily="34" charset="0"/>
              </a:rPr>
              <a:t>Учитель технологии МБОУ СОШ с. Победино.</a:t>
            </a:r>
          </a:p>
          <a:p>
            <a:pPr marL="0" indent="0" algn="r">
              <a:buNone/>
            </a:pPr>
            <a:r>
              <a:rPr lang="ru-RU" sz="1600" i="1" dirty="0" smtClean="0">
                <a:latin typeface="Arial" pitchFamily="34" charset="0"/>
                <a:cs typeface="Arial" pitchFamily="34" charset="0"/>
              </a:rPr>
              <a:t>2017-2019 учебный год.</a:t>
            </a:r>
            <a:endParaRPr lang="ru-RU" sz="1600" i="1" dirty="0">
              <a:latin typeface="Arial" pitchFamily="34" charset="0"/>
              <a:cs typeface="Arial" pitchFamily="34" charset="0"/>
            </a:endParaRPr>
          </a:p>
        </p:txBody>
      </p:sp>
      <p:pic>
        <p:nvPicPr>
          <p:cNvPr id="5" name="Picture 2"/>
          <p:cNvPicPr>
            <a:picLocks noChangeAspect="1" noChangeArrowheads="1"/>
          </p:cNvPicPr>
          <p:nvPr/>
        </p:nvPicPr>
        <p:blipFill>
          <a:blip r:embed="rId2"/>
          <a:srcRect/>
          <a:stretch>
            <a:fillRect/>
          </a:stretch>
        </p:blipFill>
        <p:spPr bwMode="auto">
          <a:xfrm>
            <a:off x="571472" y="1857364"/>
            <a:ext cx="3714776" cy="4447267"/>
          </a:xfrm>
          <a:prstGeom prst="rect">
            <a:avLst/>
          </a:prstGeom>
          <a:noFill/>
          <a:ln w="9525">
            <a:noFill/>
            <a:miter lim="800000"/>
            <a:headEnd/>
            <a:tailEnd/>
          </a:ln>
          <a:effectLst/>
        </p:spPr>
      </p:pic>
    </p:spTree>
    <p:extLst>
      <p:ext uri="{BB962C8B-B14F-4D97-AF65-F5344CB8AC3E}">
        <p14:creationId xmlns="" xmlns:p14="http://schemas.microsoft.com/office/powerpoint/2010/main" val="663992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3050"/>
            <a:ext cx="3008313" cy="563662"/>
          </a:xfrm>
        </p:spPr>
        <p:txBody>
          <a:bodyPr>
            <a:normAutofit fontScale="90000"/>
          </a:bodyPr>
          <a:lstStyle/>
          <a:p>
            <a:r>
              <a:rPr lang="ru-RU" dirty="0" smtClean="0"/>
              <a:t>Анкерный винт и порядок его установки.</a:t>
            </a:r>
            <a:endParaRPr lang="ru-RU" dirty="0"/>
          </a:p>
        </p:txBody>
      </p:sp>
      <p:sp>
        <p:nvSpPr>
          <p:cNvPr id="7" name="Текст 6"/>
          <p:cNvSpPr>
            <a:spLocks noGrp="1"/>
          </p:cNvSpPr>
          <p:nvPr>
            <p:ph type="body" idx="2"/>
          </p:nvPr>
        </p:nvSpPr>
        <p:spPr>
          <a:xfrm>
            <a:off x="457200" y="836712"/>
            <a:ext cx="3754760" cy="5289451"/>
          </a:xfrm>
        </p:spPr>
        <p:txBody>
          <a:bodyPr>
            <a:normAutofit fontScale="77500" lnSpcReduction="20000"/>
          </a:bodyPr>
          <a:lstStyle/>
          <a:p>
            <a:r>
              <a:rPr lang="ru-RU" i="1" dirty="0" smtClean="0">
                <a:solidFill>
                  <a:srgbClr val="C00000"/>
                </a:solidFill>
                <a:latin typeface="Arial" pitchFamily="34" charset="0"/>
                <a:cs typeface="Arial" pitchFamily="34" charset="0"/>
              </a:rPr>
              <a:t>Анкерный винт применяют для укрепления дверной коробки в дверном проёме.</a:t>
            </a:r>
          </a:p>
          <a:p>
            <a:pPr marL="342900" indent="-342900">
              <a:buFont typeface="+mj-lt"/>
              <a:buAutoNum type="arabicPeriod"/>
            </a:pPr>
            <a:r>
              <a:rPr lang="ru-RU" i="1" dirty="0" smtClean="0">
                <a:latin typeface="Arial" pitchFamily="34" charset="0"/>
                <a:cs typeface="Arial" pitchFamily="34" charset="0"/>
              </a:rPr>
              <a:t>С каждой стороны двери размечают и сверлят по три отверстия диаметром 6-8мм,</a:t>
            </a:r>
          </a:p>
          <a:p>
            <a:pPr marL="342900" indent="-342900">
              <a:buFont typeface="+mj-lt"/>
              <a:buAutoNum type="arabicPeriod"/>
            </a:pPr>
            <a:r>
              <a:rPr lang="ru-RU" i="1" dirty="0" smtClean="0">
                <a:latin typeface="Arial" pitchFamily="34" charset="0"/>
                <a:cs typeface="Arial" pitchFamily="34" charset="0"/>
              </a:rPr>
              <a:t>Через просверленные отверстия намечают места пробивки отверстий в стене.</a:t>
            </a:r>
            <a:endParaRPr lang="ru-RU" i="1" dirty="0">
              <a:latin typeface="Arial" pitchFamily="34" charset="0"/>
              <a:cs typeface="Arial" pitchFamily="34" charset="0"/>
            </a:endParaRPr>
          </a:p>
          <a:p>
            <a:pPr marL="342900" indent="-342900">
              <a:buFont typeface="+mj-lt"/>
              <a:buAutoNum type="arabicPeriod"/>
            </a:pPr>
            <a:r>
              <a:rPr lang="ru-RU" i="1" dirty="0" smtClean="0">
                <a:latin typeface="Arial" pitchFamily="34" charset="0"/>
                <a:cs typeface="Arial" pitchFamily="34" charset="0"/>
              </a:rPr>
              <a:t>С помощью электродрели или перфоратора в стене пробивают  глухое отверстие диаметром 6-8 мм и глубиной 30-40 мм.</a:t>
            </a:r>
          </a:p>
          <a:p>
            <a:pPr marL="342900" indent="-342900">
              <a:buFont typeface="+mj-lt"/>
              <a:buAutoNum type="arabicPeriod"/>
            </a:pPr>
            <a:r>
              <a:rPr lang="ru-RU" i="1" dirty="0" smtClean="0">
                <a:latin typeface="Arial" pitchFamily="34" charset="0"/>
                <a:cs typeface="Arial" pitchFamily="34" charset="0"/>
              </a:rPr>
              <a:t>Вставляют в полученные отверстия анкерный винт, и забивают его до упора,</a:t>
            </a:r>
          </a:p>
          <a:p>
            <a:pPr marL="342900" indent="-342900">
              <a:buFont typeface="+mj-lt"/>
              <a:buAutoNum type="arabicPeriod"/>
            </a:pPr>
            <a:r>
              <a:rPr lang="ru-RU" i="1" dirty="0" smtClean="0">
                <a:latin typeface="Arial" pitchFamily="34" charset="0"/>
                <a:cs typeface="Arial" pitchFamily="34" charset="0"/>
              </a:rPr>
              <a:t>С помощью отвёртки притягивают дверную коробку к дверному проёму. Правильность установки проверяют строительным уровнем.</a:t>
            </a:r>
          </a:p>
          <a:p>
            <a:pPr marL="342900" indent="-342900">
              <a:buFont typeface="+mj-lt"/>
              <a:buAutoNum type="arabicPeriod"/>
            </a:pPr>
            <a:r>
              <a:rPr lang="ru-RU" i="1" dirty="0" smtClean="0">
                <a:latin typeface="Arial" pitchFamily="34" charset="0"/>
                <a:cs typeface="Arial" pitchFamily="34" charset="0"/>
              </a:rPr>
              <a:t>Заполняют свободное пространство между дверным  проёмом и  дверной  коробкой монтажной пеной.</a:t>
            </a:r>
          </a:p>
          <a:p>
            <a:r>
              <a:rPr lang="ru-RU" i="1" dirty="0" smtClean="0">
                <a:solidFill>
                  <a:srgbClr val="C00000"/>
                </a:solidFill>
              </a:rPr>
              <a:t>Внимание! Время высыхания монтажной пены -24 часа.</a:t>
            </a:r>
          </a:p>
          <a:p>
            <a:pPr marL="342900" indent="-342900">
              <a:buFont typeface="+mj-lt"/>
              <a:buAutoNum type="arabicPeriod"/>
            </a:pPr>
            <a:endParaRPr lang="ru-RU" dirty="0"/>
          </a:p>
        </p:txBody>
      </p:sp>
      <p:sp>
        <p:nvSpPr>
          <p:cNvPr id="9" name="Объект 8"/>
          <p:cNvSpPr>
            <a:spLocks noGrp="1"/>
          </p:cNvSpPr>
          <p:nvPr>
            <p:ph sz="half" idx="1"/>
          </p:nvPr>
        </p:nvSpPr>
        <p:spPr>
          <a:xfrm>
            <a:off x="4211960" y="273050"/>
            <a:ext cx="4474840" cy="5853113"/>
          </a:xfrm>
        </p:spPr>
        <p:txBody>
          <a:bodyPr/>
          <a:lstStyle/>
          <a:p>
            <a:pPr marL="0" indent="0">
              <a:buNone/>
            </a:pPr>
            <a:endParaRPr lang="ru-RU" dirty="0"/>
          </a:p>
        </p:txBody>
      </p:sp>
      <p:pic>
        <p:nvPicPr>
          <p:cNvPr id="6146" name="Picture 2"/>
          <p:cNvPicPr>
            <a:picLocks noChangeAspect="1" noChangeArrowheads="1"/>
          </p:cNvPicPr>
          <p:nvPr/>
        </p:nvPicPr>
        <p:blipFill>
          <a:blip r:embed="rId2"/>
          <a:srcRect/>
          <a:stretch>
            <a:fillRect/>
          </a:stretch>
        </p:blipFill>
        <p:spPr bwMode="auto">
          <a:xfrm>
            <a:off x="4286248" y="428604"/>
            <a:ext cx="4319000" cy="5143536"/>
          </a:xfrm>
          <a:prstGeom prst="rect">
            <a:avLst/>
          </a:prstGeom>
          <a:noFill/>
          <a:ln w="9525">
            <a:noFill/>
            <a:miter lim="800000"/>
            <a:headEnd/>
            <a:tailEnd/>
          </a:ln>
          <a:effectLst/>
        </p:spPr>
      </p:pic>
    </p:spTree>
    <p:extLst>
      <p:ext uri="{BB962C8B-B14F-4D97-AF65-F5344CB8AC3E}">
        <p14:creationId xmlns="" xmlns:p14="http://schemas.microsoft.com/office/powerpoint/2010/main" val="2869391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solidFill>
                  <a:srgbClr val="FF0000"/>
                </a:solidFill>
                <a:latin typeface="Arial" pitchFamily="34" charset="0"/>
                <a:cs typeface="Arial" pitchFamily="34" charset="0"/>
              </a:rPr>
              <a:t>Материалы для укрепления дверного блока.</a:t>
            </a:r>
            <a:endParaRPr lang="ru-RU" sz="2400" b="1" i="1" dirty="0">
              <a:solidFill>
                <a:srgbClr val="FF0000"/>
              </a:solidFill>
              <a:latin typeface="Arial" pitchFamily="34" charset="0"/>
              <a:cs typeface="Arial" pitchFamily="34" charset="0"/>
            </a:endParaRPr>
          </a:p>
        </p:txBody>
      </p:sp>
      <p:sp>
        <p:nvSpPr>
          <p:cNvPr id="3" name="Текст 2"/>
          <p:cNvSpPr>
            <a:spLocks noGrp="1"/>
          </p:cNvSpPr>
          <p:nvPr>
            <p:ph type="body" idx="1"/>
          </p:nvPr>
        </p:nvSpPr>
        <p:spPr>
          <a:xfrm>
            <a:off x="492619" y="1565103"/>
            <a:ext cx="4040188" cy="639762"/>
          </a:xfrm>
        </p:spPr>
        <p:txBody>
          <a:bodyPr>
            <a:normAutofit/>
          </a:bodyPr>
          <a:lstStyle/>
          <a:p>
            <a:r>
              <a:rPr lang="ru-RU" sz="1800" i="1" dirty="0" smtClean="0">
                <a:solidFill>
                  <a:srgbClr val="C00000"/>
                </a:solidFill>
                <a:latin typeface="Arial" pitchFamily="34" charset="0"/>
                <a:cs typeface="Arial" pitchFamily="34" charset="0"/>
              </a:rPr>
              <a:t>Анкерный винт.</a:t>
            </a:r>
            <a:endParaRPr lang="ru-RU" sz="1800" i="1" dirty="0">
              <a:solidFill>
                <a:srgbClr val="C00000"/>
              </a:solidFill>
              <a:latin typeface="Arial" pitchFamily="34" charset="0"/>
              <a:cs typeface="Arial" pitchFamily="34" charset="0"/>
            </a:endParaRPr>
          </a:p>
        </p:txBody>
      </p:sp>
      <p:sp>
        <p:nvSpPr>
          <p:cNvPr id="5" name="Текст 4"/>
          <p:cNvSpPr>
            <a:spLocks noGrp="1"/>
          </p:cNvSpPr>
          <p:nvPr>
            <p:ph type="body" sz="half" idx="3"/>
          </p:nvPr>
        </p:nvSpPr>
        <p:spPr/>
        <p:txBody>
          <a:bodyPr>
            <a:normAutofit/>
          </a:bodyPr>
          <a:lstStyle/>
          <a:p>
            <a:r>
              <a:rPr lang="ru-RU" sz="1800" i="1" dirty="0" smtClean="0">
                <a:solidFill>
                  <a:srgbClr val="C00000"/>
                </a:solidFill>
                <a:latin typeface="Arial" pitchFamily="34" charset="0"/>
                <a:cs typeface="Arial" pitchFamily="34" charset="0"/>
              </a:rPr>
              <a:t>Пена монтажная.</a:t>
            </a:r>
            <a:endParaRPr lang="ru-RU" sz="1800" i="1" dirty="0">
              <a:solidFill>
                <a:srgbClr val="C00000"/>
              </a:solidFill>
              <a:latin typeface="Arial" pitchFamily="34" charset="0"/>
              <a:cs typeface="Arial" pitchFamily="34" charset="0"/>
            </a:endParaRPr>
          </a:p>
        </p:txBody>
      </p:sp>
      <p:sp>
        <p:nvSpPr>
          <p:cNvPr id="4" name="Объект 3"/>
          <p:cNvSpPr>
            <a:spLocks noGrp="1"/>
          </p:cNvSpPr>
          <p:nvPr>
            <p:ph sz="quarter" idx="2"/>
          </p:nvPr>
        </p:nvSpPr>
        <p:spPr/>
        <p:txBody>
          <a:bodyPr/>
          <a:lstStyle/>
          <a:p>
            <a:pPr marL="0" indent="0">
              <a:buNone/>
            </a:pPr>
            <a:endParaRPr lang="ru-RU" dirty="0"/>
          </a:p>
        </p:txBody>
      </p:sp>
      <p:pic>
        <p:nvPicPr>
          <p:cNvPr id="7170" name="Picture 2"/>
          <p:cNvPicPr>
            <a:picLocks noChangeAspect="1" noChangeArrowheads="1"/>
          </p:cNvPicPr>
          <p:nvPr/>
        </p:nvPicPr>
        <p:blipFill>
          <a:blip r:embed="rId2"/>
          <a:srcRect/>
          <a:stretch>
            <a:fillRect/>
          </a:stretch>
        </p:blipFill>
        <p:spPr bwMode="auto">
          <a:xfrm>
            <a:off x="500034" y="4286256"/>
            <a:ext cx="3901690" cy="2071694"/>
          </a:xfrm>
          <a:prstGeom prst="rect">
            <a:avLst/>
          </a:prstGeom>
          <a:noFill/>
          <a:ln w="9525">
            <a:noFill/>
            <a:miter lim="800000"/>
            <a:headEnd/>
            <a:tailEnd/>
          </a:ln>
          <a:effectLst/>
        </p:spPr>
      </p:pic>
      <p:pic>
        <p:nvPicPr>
          <p:cNvPr id="7171" name="Picture 3"/>
          <p:cNvPicPr>
            <a:picLocks noGrp="1" noChangeAspect="1" noChangeArrowheads="1"/>
          </p:cNvPicPr>
          <p:nvPr>
            <p:ph sz="quarter" idx="4"/>
          </p:nvPr>
        </p:nvPicPr>
        <p:blipFill>
          <a:blip r:embed="rId3"/>
          <a:srcRect/>
          <a:stretch>
            <a:fillRect/>
          </a:stretch>
        </p:blipFill>
        <p:spPr bwMode="auto">
          <a:xfrm>
            <a:off x="2857488" y="2285992"/>
            <a:ext cx="4129577" cy="2000264"/>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6357950" y="4214818"/>
            <a:ext cx="1928826" cy="2301289"/>
          </a:xfrm>
          <a:prstGeom prst="rect">
            <a:avLst/>
          </a:prstGeom>
          <a:noFill/>
          <a:ln w="9525">
            <a:noFill/>
            <a:miter lim="800000"/>
            <a:headEnd/>
            <a:tailEnd/>
          </a:ln>
          <a:effectLst/>
        </p:spPr>
      </p:pic>
    </p:spTree>
    <p:extLst>
      <p:ext uri="{BB962C8B-B14F-4D97-AF65-F5344CB8AC3E}">
        <p14:creationId xmlns="" xmlns:p14="http://schemas.microsoft.com/office/powerpoint/2010/main" val="2197571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i="1" dirty="0" smtClean="0">
                <a:solidFill>
                  <a:srgbClr val="FF0000"/>
                </a:solidFill>
                <a:latin typeface="Arial" pitchFamily="34" charset="0"/>
                <a:cs typeface="Arial" pitchFamily="34" charset="0"/>
              </a:rPr>
              <a:t>Установка дверного полотна в дверную коробку.</a:t>
            </a:r>
            <a:endParaRPr lang="ru-RU" i="1" dirty="0">
              <a:solidFill>
                <a:srgbClr val="FF0000"/>
              </a:solidFill>
              <a:latin typeface="Arial" pitchFamily="34" charset="0"/>
              <a:cs typeface="Arial" pitchFamily="34" charset="0"/>
            </a:endParaRPr>
          </a:p>
        </p:txBody>
      </p:sp>
      <p:sp>
        <p:nvSpPr>
          <p:cNvPr id="9" name="Текст 8"/>
          <p:cNvSpPr>
            <a:spLocks noGrp="1"/>
          </p:cNvSpPr>
          <p:nvPr>
            <p:ph type="body" idx="2"/>
          </p:nvPr>
        </p:nvSpPr>
        <p:spPr/>
        <p:txBody>
          <a:bodyPr>
            <a:normAutofit fontScale="77500" lnSpcReduction="20000"/>
          </a:bodyPr>
          <a:lstStyle/>
          <a:p>
            <a:pPr marL="285750" indent="-285750">
              <a:buFont typeface="Arial" pitchFamily="34" charset="0"/>
              <a:buChar char="•"/>
            </a:pPr>
            <a:r>
              <a:rPr lang="ru-RU" i="1" dirty="0" smtClean="0">
                <a:latin typeface="Arial" pitchFamily="34" charset="0"/>
                <a:cs typeface="Arial" pitchFamily="34" charset="0"/>
              </a:rPr>
              <a:t>Дверное полотно в коробке устанавливают с зазором 1-2 мм,</a:t>
            </a:r>
          </a:p>
          <a:p>
            <a:pPr marL="285750" indent="-285750">
              <a:buFont typeface="Arial" pitchFamily="34" charset="0"/>
              <a:buChar char="•"/>
            </a:pPr>
            <a:r>
              <a:rPr lang="ru-RU" i="1" dirty="0" smtClean="0">
                <a:latin typeface="Arial" pitchFamily="34" charset="0"/>
                <a:cs typeface="Arial" pitchFamily="34" charset="0"/>
              </a:rPr>
              <a:t>Внутри помещения зазор между дверным полотном и полом должен быть 10-20 мм.</a:t>
            </a:r>
          </a:p>
          <a:p>
            <a:pPr marL="285750" indent="-285750">
              <a:buFont typeface="Arial" pitchFamily="34" charset="0"/>
              <a:buChar char="•"/>
            </a:pPr>
            <a:r>
              <a:rPr lang="ru-RU" i="1" dirty="0" smtClean="0">
                <a:latin typeface="Arial" pitchFamily="34" charset="0"/>
                <a:cs typeface="Arial" pitchFamily="34" charset="0"/>
              </a:rPr>
              <a:t>Дверные петли  (две штуки) крепят сначала к дверному полотну,  а затем к дверной коробке  саморезами или шурупами.</a:t>
            </a:r>
          </a:p>
          <a:p>
            <a:pPr marL="285750" indent="-285750">
              <a:buFont typeface="Arial" pitchFamily="34" charset="0"/>
              <a:buChar char="•"/>
            </a:pPr>
            <a:r>
              <a:rPr lang="ru-RU" i="1" dirty="0" smtClean="0">
                <a:latin typeface="Arial" pitchFamily="34" charset="0"/>
                <a:cs typeface="Arial" pitchFamily="34" charset="0"/>
              </a:rPr>
              <a:t>Установку петель производят с  врезкой в дверную коробку одной  из её половин (карты); толщина второй половины (карты)  обеспечит зазор между дверной коробкой и дверным  полотном 2-3мм.</a:t>
            </a:r>
            <a:endParaRPr lang="ru-RU" i="1" dirty="0">
              <a:latin typeface="Arial" pitchFamily="34" charset="0"/>
              <a:cs typeface="Arial" pitchFamily="34" charset="0"/>
            </a:endParaRPr>
          </a:p>
        </p:txBody>
      </p:sp>
      <p:pic>
        <p:nvPicPr>
          <p:cNvPr id="8194" name="Picture 2"/>
          <p:cNvPicPr>
            <a:picLocks noChangeAspect="1" noChangeArrowheads="1"/>
          </p:cNvPicPr>
          <p:nvPr/>
        </p:nvPicPr>
        <p:blipFill>
          <a:blip r:embed="rId2"/>
          <a:srcRect/>
          <a:stretch>
            <a:fillRect/>
          </a:stretch>
        </p:blipFill>
        <p:spPr bwMode="auto">
          <a:xfrm>
            <a:off x="3426997" y="2071678"/>
            <a:ext cx="2531059" cy="3000395"/>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6000760" y="3571876"/>
            <a:ext cx="2961930" cy="2357454"/>
          </a:xfrm>
          <a:prstGeom prst="rect">
            <a:avLst/>
          </a:prstGeom>
          <a:noFill/>
          <a:ln w="9525">
            <a:noFill/>
            <a:miter lim="800000"/>
            <a:headEnd/>
            <a:tailEnd/>
          </a:ln>
          <a:effectLst/>
        </p:spPr>
      </p:pic>
      <p:pic>
        <p:nvPicPr>
          <p:cNvPr id="8196" name="Picture 4"/>
          <p:cNvPicPr>
            <a:picLocks noChangeAspect="1" noChangeArrowheads="1"/>
          </p:cNvPicPr>
          <p:nvPr/>
        </p:nvPicPr>
        <p:blipFill>
          <a:blip r:embed="rId4"/>
          <a:srcRect/>
          <a:stretch>
            <a:fillRect/>
          </a:stretch>
        </p:blipFill>
        <p:spPr bwMode="auto">
          <a:xfrm>
            <a:off x="3881438" y="2952750"/>
            <a:ext cx="1381125" cy="952500"/>
          </a:xfrm>
          <a:prstGeom prst="rect">
            <a:avLst/>
          </a:prstGeom>
          <a:noFill/>
          <a:ln w="9525">
            <a:noFill/>
            <a:miter lim="800000"/>
            <a:headEnd/>
            <a:tailEnd/>
          </a:ln>
          <a:effectLst/>
        </p:spPr>
      </p:pic>
      <p:sp>
        <p:nvSpPr>
          <p:cNvPr id="14" name="Содержимое 13"/>
          <p:cNvSpPr>
            <a:spLocks noGrp="1"/>
          </p:cNvSpPr>
          <p:nvPr>
            <p:ph sz="half" idx="1"/>
          </p:nvPr>
        </p:nvSpPr>
        <p:spPr>
          <a:xfrm>
            <a:off x="3428992" y="1428736"/>
            <a:ext cx="5429288" cy="4643470"/>
          </a:xfrm>
        </p:spPr>
        <p:txBody>
          <a:bodyPr/>
          <a:lstStyle/>
          <a:p>
            <a:endParaRPr lang="ru-RU" b="1" dirty="0"/>
          </a:p>
        </p:txBody>
      </p:sp>
    </p:spTree>
    <p:extLst>
      <p:ext uri="{BB962C8B-B14F-4D97-AF65-F5344CB8AC3E}">
        <p14:creationId xmlns="" xmlns:p14="http://schemas.microsoft.com/office/powerpoint/2010/main" val="1926008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FF0000"/>
                </a:solidFill>
                <a:latin typeface="Arial" pitchFamily="34" charset="0"/>
                <a:cs typeface="Arial" pitchFamily="34" charset="0"/>
              </a:rPr>
              <a:t>Инструмент, применяемый для ремонта двери.</a:t>
            </a:r>
            <a:endParaRPr lang="ru-RU" i="1" dirty="0">
              <a:solidFill>
                <a:srgbClr val="FF0000"/>
              </a:solidFill>
              <a:latin typeface="Arial" pitchFamily="34" charset="0"/>
              <a:cs typeface="Arial" pitchFamily="34" charset="0"/>
            </a:endParaRPr>
          </a:p>
        </p:txBody>
      </p:sp>
      <p:sp>
        <p:nvSpPr>
          <p:cNvPr id="4" name="Текст 3"/>
          <p:cNvSpPr>
            <a:spLocks noGrp="1"/>
          </p:cNvSpPr>
          <p:nvPr>
            <p:ph type="body" idx="2"/>
          </p:nvPr>
        </p:nvSpPr>
        <p:spPr/>
        <p:txBody>
          <a:bodyPr>
            <a:normAutofit lnSpcReduction="10000"/>
          </a:bodyPr>
          <a:lstStyle/>
          <a:p>
            <a:pPr marL="342900" indent="-342900">
              <a:buFont typeface="+mj-lt"/>
              <a:buAutoNum type="arabicPeriod"/>
            </a:pPr>
            <a:r>
              <a:rPr lang="ru-RU" i="1" dirty="0" smtClean="0">
                <a:latin typeface="Arial" pitchFamily="34" charset="0"/>
                <a:cs typeface="Arial" pitchFamily="34" charset="0"/>
              </a:rPr>
              <a:t>Стусло,</a:t>
            </a:r>
          </a:p>
          <a:p>
            <a:pPr marL="342900" indent="-342900">
              <a:buFont typeface="+mj-lt"/>
              <a:buAutoNum type="arabicPeriod"/>
            </a:pPr>
            <a:r>
              <a:rPr lang="ru-RU" i="1" dirty="0" smtClean="0">
                <a:latin typeface="Arial" pitchFamily="34" charset="0"/>
                <a:cs typeface="Arial" pitchFamily="34" charset="0"/>
              </a:rPr>
              <a:t>Пробойник (сверло),</a:t>
            </a:r>
          </a:p>
          <a:p>
            <a:pPr marL="342900" indent="-342900">
              <a:buFont typeface="+mj-lt"/>
              <a:buAutoNum type="arabicPeriod"/>
            </a:pPr>
            <a:r>
              <a:rPr lang="ru-RU" i="1" dirty="0" smtClean="0">
                <a:latin typeface="Arial" pitchFamily="34" charset="0"/>
                <a:cs typeface="Arial" pitchFamily="34" charset="0"/>
              </a:rPr>
              <a:t>Долото,</a:t>
            </a:r>
          </a:p>
          <a:p>
            <a:pPr marL="342900" indent="-342900">
              <a:buFont typeface="+mj-lt"/>
              <a:buAutoNum type="arabicPeriod"/>
            </a:pPr>
            <a:r>
              <a:rPr lang="ru-RU" i="1" dirty="0" smtClean="0">
                <a:latin typeface="Arial" pitchFamily="34" charset="0"/>
                <a:cs typeface="Arial" pitchFamily="34" charset="0"/>
              </a:rPr>
              <a:t>Стамеска,</a:t>
            </a:r>
          </a:p>
          <a:p>
            <a:pPr marL="342900" indent="-342900">
              <a:buFont typeface="+mj-lt"/>
              <a:buAutoNum type="arabicPeriod"/>
            </a:pPr>
            <a:r>
              <a:rPr lang="ru-RU" i="1" dirty="0" smtClean="0">
                <a:latin typeface="Arial" pitchFamily="34" charset="0"/>
                <a:cs typeface="Arial" pitchFamily="34" charset="0"/>
              </a:rPr>
              <a:t>Молоток, </a:t>
            </a:r>
          </a:p>
          <a:p>
            <a:pPr marL="342900" indent="-342900">
              <a:buFont typeface="+mj-lt"/>
              <a:buAutoNum type="arabicPeriod"/>
            </a:pPr>
            <a:r>
              <a:rPr lang="ru-RU" i="1" dirty="0" smtClean="0">
                <a:latin typeface="Arial" pitchFamily="34" charset="0"/>
                <a:cs typeface="Arial" pitchFamily="34" charset="0"/>
              </a:rPr>
              <a:t>Рулетка,</a:t>
            </a:r>
          </a:p>
          <a:p>
            <a:pPr marL="342900" indent="-342900">
              <a:buFont typeface="+mj-lt"/>
              <a:buAutoNum type="arabicPeriod"/>
            </a:pPr>
            <a:r>
              <a:rPr lang="ru-RU" i="1" dirty="0" smtClean="0">
                <a:latin typeface="Arial" pitchFamily="34" charset="0"/>
                <a:cs typeface="Arial" pitchFamily="34" charset="0"/>
              </a:rPr>
              <a:t>Уровень,</a:t>
            </a:r>
          </a:p>
          <a:p>
            <a:pPr marL="342900" indent="-342900">
              <a:buFont typeface="+mj-lt"/>
              <a:buAutoNum type="arabicPeriod"/>
            </a:pPr>
            <a:r>
              <a:rPr lang="ru-RU" i="1" dirty="0" smtClean="0">
                <a:latin typeface="Arial" pitchFamily="34" charset="0"/>
                <a:cs typeface="Arial" pitchFamily="34" charset="0"/>
              </a:rPr>
              <a:t>Монтажный пистолет,</a:t>
            </a:r>
          </a:p>
          <a:p>
            <a:pPr marL="342900" indent="-342900">
              <a:buFont typeface="+mj-lt"/>
              <a:buAutoNum type="arabicPeriod"/>
            </a:pPr>
            <a:r>
              <a:rPr lang="ru-RU" i="1" dirty="0" smtClean="0">
                <a:latin typeface="Arial" pitchFamily="34" charset="0"/>
                <a:cs typeface="Arial" pitchFamily="34" charset="0"/>
              </a:rPr>
              <a:t>Ножовка обушковая,</a:t>
            </a:r>
          </a:p>
          <a:p>
            <a:pPr marL="342900" indent="-342900">
              <a:buFont typeface="+mj-lt"/>
              <a:buAutoNum type="arabicPeriod"/>
            </a:pPr>
            <a:r>
              <a:rPr lang="ru-RU" i="1" dirty="0" smtClean="0">
                <a:latin typeface="Arial" pitchFamily="34" charset="0"/>
                <a:cs typeface="Arial" pitchFamily="34" charset="0"/>
              </a:rPr>
              <a:t>Перфоратор (дрель).</a:t>
            </a:r>
            <a:endParaRPr lang="ru-RU" i="1" dirty="0">
              <a:latin typeface="Arial" pitchFamily="34" charset="0"/>
              <a:cs typeface="Arial" pitchFamily="34" charset="0"/>
            </a:endParaRPr>
          </a:p>
        </p:txBody>
      </p:sp>
      <p:pic>
        <p:nvPicPr>
          <p:cNvPr id="1026" name="Picture 2" descr="C:\Users\Технология\Desktop\Безымянный.png"/>
          <p:cNvPicPr>
            <a:picLocks noGrp="1" noChangeAspect="1" noChangeArrowheads="1"/>
          </p:cNvPicPr>
          <p:nvPr>
            <p:ph sz="half" idx="1"/>
          </p:nvPr>
        </p:nvPicPr>
        <p:blipFill>
          <a:blip r:embed="rId2"/>
          <a:srcRect/>
          <a:stretch>
            <a:fillRect/>
          </a:stretch>
        </p:blipFill>
        <p:spPr bwMode="auto">
          <a:xfrm>
            <a:off x="3907777" y="1500174"/>
            <a:ext cx="4699413" cy="4286279"/>
          </a:xfrm>
          <a:prstGeom prst="rect">
            <a:avLst/>
          </a:prstGeom>
          <a:noFill/>
        </p:spPr>
      </p:pic>
    </p:spTree>
    <p:extLst>
      <p:ext uri="{BB962C8B-B14F-4D97-AF65-F5344CB8AC3E}">
        <p14:creationId xmlns="" xmlns:p14="http://schemas.microsoft.com/office/powerpoint/2010/main" val="4121244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260648"/>
            <a:ext cx="7920880" cy="6032421"/>
          </a:xfrm>
          <a:prstGeom prst="rect">
            <a:avLst/>
          </a:prstGeom>
        </p:spPr>
        <p:txBody>
          <a:bodyPr wrap="square">
            <a:spAutoFit/>
          </a:bodyPr>
          <a:lstStyle/>
          <a:p>
            <a:r>
              <a:rPr lang="ru-RU" b="1" i="1" dirty="0" smtClean="0">
                <a:solidFill>
                  <a:srgbClr val="FF0000"/>
                </a:solidFill>
                <a:latin typeface="Arial" pitchFamily="34" charset="0"/>
                <a:cs typeface="Arial" pitchFamily="34" charset="0"/>
              </a:rPr>
              <a:t>Ремонт межкомнатных дверей.</a:t>
            </a:r>
            <a:endParaRPr lang="en-US" b="1" i="1" dirty="0" smtClean="0">
              <a:solidFill>
                <a:srgbClr val="FF0000"/>
              </a:solidFill>
              <a:latin typeface="Arial" pitchFamily="34" charset="0"/>
              <a:cs typeface="Arial" pitchFamily="34" charset="0"/>
            </a:endParaRPr>
          </a:p>
          <a:p>
            <a:endParaRPr lang="en-US" dirty="0"/>
          </a:p>
          <a:p>
            <a:r>
              <a:rPr lang="ru-RU" sz="1600" dirty="0" smtClean="0"/>
              <a:t>В </a:t>
            </a:r>
            <a:r>
              <a:rPr lang="ru-RU" sz="1600" i="1" dirty="0">
                <a:latin typeface="Arial" pitchFamily="34" charset="0"/>
                <a:cs typeface="Arial" pitchFamily="34" charset="0"/>
              </a:rPr>
              <a:t>результате ежедневной эксплуатации, межкомнатные двери страдают не меньше, а где-то даже и больше обычных входных дверей.                                                                                                                          Вы затеяли сделать ремонт своими руками? Для чего каждый раз вызывать специалиста или приобретать новые двери, если можно сделать ремонт межкомнатных дверей своими руками. А как его сделать, вы и узнаете из этой статьи.                                                                                                                                     В процессе длительной эксплуатации, межкомнатные двери, так или иначе, теряют свою привлекательность. Двери начинают обесцвечиваться, провисать, на них появляются царапины и другие следы жизнедеятельности жильцов квартиры. В настоящее время, имеются значительные возможности, которые позволят обновить или до неузнаваемости облагородить свои двери. Мероприятия по ремонту дверей своими руками, могут начинаться с подтягивания петель, до врезания в дверь стёкол и различных декораций.     Пожалуй, самым неудобным и болезненным дефектом межкомнатных дверей, является </a:t>
            </a:r>
            <a:r>
              <a:rPr lang="ru-RU" sz="1600" i="1" dirty="0">
                <a:solidFill>
                  <a:srgbClr val="C00000"/>
                </a:solidFill>
                <a:latin typeface="Arial" pitchFamily="34" charset="0"/>
                <a:cs typeface="Arial" pitchFamily="34" charset="0"/>
              </a:rPr>
              <a:t>появление больших щелей между стенами и дверной коробкой. </a:t>
            </a:r>
            <a:r>
              <a:rPr lang="ru-RU" sz="1600" i="1" dirty="0">
                <a:latin typeface="Arial" pitchFamily="34" charset="0"/>
                <a:cs typeface="Arial" pitchFamily="34" charset="0"/>
              </a:rPr>
              <a:t>Мало того, что данные щели тяжело заделать, так ещё и двери сильно провисают и плохо закрываются.  Вылечить такой недуг своими руками не сложно. Возьмите дрель и просверлите по три отверстия в стенках коробки межкомнатной двери (отверстия должны быть равнозначно размещены по всей длине стенки коробки). Диаметр и глубина отверстия должны быть примерно под дюбель-гвоз</a:t>
            </a:r>
            <a:r>
              <a:rPr lang="ru-RU" sz="1400" i="1" dirty="0">
                <a:latin typeface="Arial" pitchFamily="34" charset="0"/>
                <a:cs typeface="Arial" pitchFamily="34" charset="0"/>
              </a:rPr>
              <a:t>дь </a:t>
            </a:r>
            <a:r>
              <a:rPr lang="ru-RU" sz="1600" i="1" dirty="0">
                <a:latin typeface="Arial" pitchFamily="34" charset="0"/>
                <a:cs typeface="Arial" pitchFamily="34" charset="0"/>
              </a:rPr>
              <a:t>длиной 150 мм. Зафиксируйте дверную коробку дюбель-гвоздями. </a:t>
            </a:r>
          </a:p>
        </p:txBody>
      </p:sp>
    </p:spTree>
    <p:extLst>
      <p:ext uri="{BB962C8B-B14F-4D97-AF65-F5344CB8AC3E}">
        <p14:creationId xmlns="" xmlns:p14="http://schemas.microsoft.com/office/powerpoint/2010/main" val="3586219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8064896" cy="6155531"/>
          </a:xfrm>
          <a:prstGeom prst="rect">
            <a:avLst/>
          </a:prstGeom>
        </p:spPr>
        <p:txBody>
          <a:bodyPr wrap="square">
            <a:spAutoFit/>
          </a:bodyPr>
          <a:lstStyle/>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r>
              <a:rPr lang="ru-RU" sz="1600" i="1" dirty="0" smtClean="0">
                <a:latin typeface="Arial" pitchFamily="34" charset="0"/>
                <a:cs typeface="Arial" pitchFamily="34" charset="0"/>
              </a:rPr>
              <a:t>Оставшиеся </a:t>
            </a:r>
            <a:r>
              <a:rPr lang="ru-RU" sz="1600" i="1" dirty="0">
                <a:latin typeface="Arial" pitchFamily="34" charset="0"/>
                <a:cs typeface="Arial" pitchFamily="34" charset="0"/>
              </a:rPr>
              <a:t>щели запеньте монтажной пеной. При необходимости поменяйте наличники на межкомнатных дверях. Не редки такие случаи, когда </a:t>
            </a:r>
            <a:r>
              <a:rPr lang="ru-RU" sz="1600" i="1" dirty="0">
                <a:solidFill>
                  <a:srgbClr val="C00000"/>
                </a:solidFill>
                <a:latin typeface="Arial" pitchFamily="34" charset="0"/>
                <a:cs typeface="Arial" pitchFamily="34" charset="0"/>
              </a:rPr>
              <a:t>дверь провисла так, что нижним краем царапает пол, а верхний край не закрывается или постоянно застревает в дверной коробке.</a:t>
            </a:r>
            <a:r>
              <a:rPr lang="ru-RU" sz="1600" i="1" dirty="0">
                <a:latin typeface="Arial" pitchFamily="34" charset="0"/>
                <a:cs typeface="Arial" pitchFamily="34" charset="0"/>
              </a:rPr>
              <a:t>  </a:t>
            </a:r>
            <a:r>
              <a:rPr lang="ru-RU" sz="1600" i="1" dirty="0" smtClean="0">
                <a:latin typeface="Arial" pitchFamily="34" charset="0"/>
                <a:cs typeface="Arial" pitchFamily="34" charset="0"/>
              </a:rPr>
              <a:t>Как </a:t>
            </a:r>
            <a:r>
              <a:rPr lang="ru-RU" sz="1600" i="1" dirty="0">
                <a:latin typeface="Arial" pitchFamily="34" charset="0"/>
                <a:cs typeface="Arial" pitchFamily="34" charset="0"/>
              </a:rPr>
              <a:t>с этим справиться своими руками? Ничего сложного нет. Для начала проверьте крепление петель. Если они болтаются, просто подтяните их. Если петли сидят плотно, тогда их можно немного углубить.                                                                                                         Для этого снимите дверь. Снимите петлю (можно на двери или на коробке. </a:t>
            </a:r>
            <a:r>
              <a:rPr lang="ru-RU" sz="1600" i="1" smtClean="0">
                <a:latin typeface="Arial" pitchFamily="34" charset="0"/>
                <a:cs typeface="Arial" pitchFamily="34" charset="0"/>
              </a:rPr>
              <a:t>смотрите </a:t>
            </a:r>
            <a:r>
              <a:rPr lang="ru-RU" sz="1600" i="1" dirty="0">
                <a:latin typeface="Arial" pitchFamily="34" charset="0"/>
                <a:cs typeface="Arial" pitchFamily="34" charset="0"/>
              </a:rPr>
              <a:t>по обстановке) и стамеской углубите паз на двери (стойке коробки), в котором сидит петля. После того, как паз углублен, прикрутите петлю для начала на один шуруп. Повесьте дверь на петли дверной коробки и проверьте подгонку. Если всё устраивает, то приворачивайте остальные шурупы. Если нет, то продолжайте углублять паз.   </a:t>
            </a:r>
            <a:r>
              <a:rPr lang="ru-RU" sz="1600" i="1" dirty="0" smtClean="0">
                <a:latin typeface="Arial" pitchFamily="34" charset="0"/>
                <a:cs typeface="Arial" pitchFamily="34" charset="0"/>
              </a:rPr>
              <a:t>Причиной </a:t>
            </a:r>
            <a:r>
              <a:rPr lang="ru-RU" sz="1600" i="1" dirty="0">
                <a:latin typeface="Arial" pitchFamily="34" charset="0"/>
                <a:cs typeface="Arial" pitchFamily="34" charset="0"/>
              </a:rPr>
              <a:t>провисания и плохого функционирования межкомнатных дверей, так же может являться нарушение геометрии полотна. Что бы устранить такую проблему, вооружитесь рубанком и снимите излишнее дерево с дверной обвязки.                                        При проседании межкомнатных дверей, для начала проверьте петли, если петли сидят не уверенно, то доверните их. Для усиления можно заменить имеющиеся шурупы, на более крупные.  </a:t>
            </a:r>
            <a:r>
              <a:rPr lang="ru-RU" sz="1600" i="1" dirty="0" smtClean="0">
                <a:latin typeface="Arial" pitchFamily="34" charset="0"/>
                <a:cs typeface="Arial" pitchFamily="34" charset="0"/>
              </a:rPr>
              <a:t>С </a:t>
            </a:r>
            <a:r>
              <a:rPr lang="ru-RU" sz="1600" i="1" dirty="0">
                <a:latin typeface="Arial" pitchFamily="34" charset="0"/>
                <a:cs typeface="Arial" pitchFamily="34" charset="0"/>
              </a:rPr>
              <a:t>проседанием дверей также борются навешиванием стальных шайб или проволоки на выступы петель. </a:t>
            </a:r>
            <a:r>
              <a:rPr lang="ru-RU" sz="1600" i="1" dirty="0" smtClean="0">
                <a:latin typeface="Arial" pitchFamily="34" charset="0"/>
                <a:cs typeface="Arial" pitchFamily="34" charset="0"/>
              </a:rPr>
              <a:t>При </a:t>
            </a:r>
            <a:r>
              <a:rPr lang="ru-RU" sz="1600" i="1" dirty="0">
                <a:latin typeface="Arial" pitchFamily="34" charset="0"/>
                <a:cs typeface="Arial" pitchFamily="34" charset="0"/>
              </a:rPr>
              <a:t>соприкосновении межкомнатных дверей с влажной окружающей средой, двери могут разбухнуть и плохо закрываться. </a:t>
            </a:r>
          </a:p>
        </p:txBody>
      </p:sp>
    </p:spTree>
    <p:extLst>
      <p:ext uri="{BB962C8B-B14F-4D97-AF65-F5344CB8AC3E}">
        <p14:creationId xmlns="" xmlns:p14="http://schemas.microsoft.com/office/powerpoint/2010/main" val="870394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84976" cy="4832092"/>
          </a:xfrm>
          <a:prstGeom prst="rect">
            <a:avLst/>
          </a:prstGeom>
        </p:spPr>
        <p:txBody>
          <a:bodyPr wrap="square">
            <a:spAutoFit/>
          </a:bodyPr>
          <a:lstStyle/>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r>
              <a:rPr lang="ru-RU" sz="1400" i="1" dirty="0" smtClean="0">
                <a:latin typeface="Arial" pitchFamily="34" charset="0"/>
                <a:cs typeface="Arial" pitchFamily="34" charset="0"/>
              </a:rPr>
              <a:t>Для </a:t>
            </a:r>
            <a:r>
              <a:rPr lang="ru-RU" sz="1400" i="1" dirty="0">
                <a:latin typeface="Arial" pitchFamily="34" charset="0"/>
                <a:cs typeface="Arial" pitchFamily="34" charset="0"/>
              </a:rPr>
              <a:t>устранения этого недостатка, возвращаемся к предыдущему методу, и рубанком снимаем излишки дерева на обвязке двери. Что ещё можно сделать своими руками при ремонте межкомнатных дверей?                                                                                                              </a:t>
            </a:r>
            <a:r>
              <a:rPr lang="ru-RU" sz="1400" i="1" dirty="0" smtClean="0">
                <a:latin typeface="Arial" pitchFamily="34" charset="0"/>
                <a:cs typeface="Arial" pitchFamily="34" charset="0"/>
              </a:rPr>
              <a:t>                  Для </a:t>
            </a:r>
            <a:r>
              <a:rPr lang="ru-RU" sz="1400" i="1" dirty="0">
                <a:latin typeface="Arial" pitchFamily="34" charset="0"/>
                <a:cs typeface="Arial" pitchFamily="34" charset="0"/>
              </a:rPr>
              <a:t>примера рассмотри, такой недостаток, как </a:t>
            </a:r>
            <a:r>
              <a:rPr lang="ru-RU" sz="1400" i="1" dirty="0">
                <a:solidFill>
                  <a:srgbClr val="C00000"/>
                </a:solidFill>
                <a:latin typeface="Arial" pitchFamily="34" charset="0"/>
                <a:cs typeface="Arial" pitchFamily="34" charset="0"/>
              </a:rPr>
              <a:t>большая щель между дверной коробкой и закрытой дверью. </a:t>
            </a:r>
            <a:r>
              <a:rPr lang="ru-RU" sz="1400" i="1" dirty="0">
                <a:latin typeface="Arial" pitchFamily="34" charset="0"/>
                <a:cs typeface="Arial" pitchFamily="34" charset="0"/>
              </a:rPr>
              <a:t>Такую щель можно заделать, путём крепления рейки к дверной коробке. После чего рейка, рубанком подгоняется под дверь, шпатлюется, зачищается и красится. В случае </a:t>
            </a:r>
            <a:r>
              <a:rPr lang="ru-RU" sz="1400" i="1" dirty="0">
                <a:solidFill>
                  <a:srgbClr val="C00000"/>
                </a:solidFill>
                <a:latin typeface="Arial" pitchFamily="34" charset="0"/>
                <a:cs typeface="Arial" pitchFamily="34" charset="0"/>
              </a:rPr>
              <a:t>если места крепления петель сильно износились и не подлежат ремонту,</a:t>
            </a:r>
            <a:r>
              <a:rPr lang="ru-RU" sz="1400" i="1" dirty="0">
                <a:latin typeface="Arial" pitchFamily="34" charset="0"/>
                <a:cs typeface="Arial" pitchFamily="34" charset="0"/>
              </a:rPr>
              <a:t> петли можно переставить ниже или выше старых креплений и закрепить в новых углублениях.   </a:t>
            </a:r>
            <a:r>
              <a:rPr lang="ru-RU" sz="1400" i="1" dirty="0">
                <a:solidFill>
                  <a:srgbClr val="C00000"/>
                </a:solidFill>
                <a:latin typeface="Arial" pitchFamily="34" charset="0"/>
                <a:cs typeface="Arial" pitchFamily="34" charset="0"/>
              </a:rPr>
              <a:t>Рассыхающиеся межкомнатные двери, </a:t>
            </a:r>
            <a:r>
              <a:rPr lang="ru-RU" sz="1400" i="1" dirty="0">
                <a:latin typeface="Arial" pitchFamily="34" charset="0"/>
                <a:cs typeface="Arial" pitchFamily="34" charset="0"/>
              </a:rPr>
              <a:t>можно укрепить металлическими уголками на углах, но данный способ, не смотря на свою простоту и практичность, очень сильно портит внешний вид межкомнатной двери.                                                                                Для борьбы с данным недугом, обычно снимают дверь с петель. Места соединений составных частей полотна двери разбирают, полностью очищают, проклеивают и фиксируют в зажимах. После этого дверь приводят в </a:t>
            </a:r>
            <a:r>
              <a:rPr lang="ru-RU" sz="1400" i="1" dirty="0" smtClean="0">
                <a:latin typeface="Arial" pitchFamily="34" charset="0"/>
                <a:cs typeface="Arial" pitchFamily="34" charset="0"/>
              </a:rPr>
              <a:t>порядок, её устанавливают </a:t>
            </a:r>
            <a:r>
              <a:rPr lang="ru-RU" sz="1400" i="1" dirty="0">
                <a:latin typeface="Arial" pitchFamily="34" charset="0"/>
                <a:cs typeface="Arial" pitchFamily="34" charset="0"/>
              </a:rPr>
              <a:t>обратно</a:t>
            </a:r>
            <a:r>
              <a:rPr lang="ru-RU" sz="1400" i="1" dirty="0" smtClean="0">
                <a:latin typeface="Arial" pitchFamily="34" charset="0"/>
                <a:cs typeface="Arial" pitchFamily="34" charset="0"/>
              </a:rPr>
              <a:t>.  Если </a:t>
            </a:r>
            <a:r>
              <a:rPr lang="ru-RU" sz="1400" i="1" dirty="0">
                <a:solidFill>
                  <a:srgbClr val="C00000"/>
                </a:solidFill>
                <a:latin typeface="Arial" pitchFamily="34" charset="0"/>
                <a:cs typeface="Arial" pitchFamily="34" charset="0"/>
              </a:rPr>
              <a:t>на дверной коробке появились трещины,</a:t>
            </a:r>
            <a:r>
              <a:rPr lang="ru-RU" sz="1400" i="1" dirty="0">
                <a:latin typeface="Arial" pitchFamily="34" charset="0"/>
                <a:cs typeface="Arial" pitchFamily="34" charset="0"/>
              </a:rPr>
              <a:t> то их необходимо зашпатлевать, после чего зачистить, загрунтовать и покрасить. </a:t>
            </a:r>
            <a:endParaRPr lang="ru-RU" sz="1400" i="1" dirty="0" smtClean="0">
              <a:latin typeface="Arial" pitchFamily="34" charset="0"/>
              <a:cs typeface="Arial" pitchFamily="34" charset="0"/>
            </a:endParaRPr>
          </a:p>
          <a:p>
            <a:r>
              <a:rPr lang="ru-RU" sz="1400" i="1" dirty="0" smtClean="0">
                <a:latin typeface="Arial" pitchFamily="34" charset="0"/>
                <a:cs typeface="Arial" pitchFamily="34" charset="0"/>
              </a:rPr>
              <a:t>Вот </a:t>
            </a:r>
            <a:r>
              <a:rPr lang="ru-RU" sz="1400" i="1" dirty="0">
                <a:latin typeface="Arial" pitchFamily="34" charset="0"/>
                <a:cs typeface="Arial" pitchFamily="34" charset="0"/>
              </a:rPr>
              <a:t>в принципе и все советы, которые могут вам пригодиться при ремонте межкомнатных дверей своими руками. </a:t>
            </a:r>
          </a:p>
        </p:txBody>
      </p:sp>
    </p:spTree>
    <p:extLst>
      <p:ext uri="{BB962C8B-B14F-4D97-AF65-F5344CB8AC3E}">
        <p14:creationId xmlns="" xmlns:p14="http://schemas.microsoft.com/office/powerpoint/2010/main" val="3478418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2400" b="1" i="1" dirty="0" smtClean="0">
                <a:solidFill>
                  <a:srgbClr val="FF0000"/>
                </a:solidFill>
                <a:latin typeface="Arial" pitchFamily="34" charset="0"/>
                <a:cs typeface="Arial" pitchFamily="34" charset="0"/>
              </a:rPr>
              <a:t>Проверка изученного материала.</a:t>
            </a:r>
            <a:endParaRPr lang="ru-RU" sz="2400" b="1" i="1" dirty="0">
              <a:solidFill>
                <a:srgbClr val="FF0000"/>
              </a:solidFill>
              <a:latin typeface="Arial" pitchFamily="34" charset="0"/>
              <a:cs typeface="Arial" pitchFamily="34" charset="0"/>
            </a:endParaRPr>
          </a:p>
        </p:txBody>
      </p:sp>
      <p:sp>
        <p:nvSpPr>
          <p:cNvPr id="6" name="Текст 5"/>
          <p:cNvSpPr>
            <a:spLocks noGrp="1"/>
          </p:cNvSpPr>
          <p:nvPr>
            <p:ph type="body" idx="1"/>
          </p:nvPr>
        </p:nvSpPr>
        <p:spPr>
          <a:xfrm>
            <a:off x="457200" y="1196753"/>
            <a:ext cx="4040188" cy="576064"/>
          </a:xfrm>
        </p:spPr>
        <p:txBody>
          <a:bodyPr>
            <a:normAutofit/>
          </a:bodyPr>
          <a:lstStyle/>
          <a:p>
            <a:r>
              <a:rPr lang="ru-RU" sz="1800" i="1" dirty="0" smtClean="0">
                <a:solidFill>
                  <a:srgbClr val="C00000"/>
                </a:solidFill>
              </a:rPr>
              <a:t>Контрольные вопросы.</a:t>
            </a:r>
            <a:endParaRPr lang="ru-RU" sz="1800" i="1" dirty="0">
              <a:solidFill>
                <a:srgbClr val="C00000"/>
              </a:solidFill>
            </a:endParaRPr>
          </a:p>
        </p:txBody>
      </p:sp>
      <p:sp>
        <p:nvSpPr>
          <p:cNvPr id="8" name="Текст 7"/>
          <p:cNvSpPr>
            <a:spLocks noGrp="1"/>
          </p:cNvSpPr>
          <p:nvPr>
            <p:ph type="body" sz="half" idx="3"/>
          </p:nvPr>
        </p:nvSpPr>
        <p:spPr/>
        <p:txBody>
          <a:bodyPr>
            <a:normAutofit/>
          </a:bodyPr>
          <a:lstStyle/>
          <a:p>
            <a:r>
              <a:rPr lang="ru-RU" sz="1800" i="1" dirty="0" smtClean="0">
                <a:solidFill>
                  <a:srgbClr val="C00000"/>
                </a:solidFill>
              </a:rPr>
              <a:t>Домашнее задание.</a:t>
            </a:r>
            <a:endParaRPr lang="ru-RU" sz="1800" i="1" dirty="0">
              <a:solidFill>
                <a:srgbClr val="C00000"/>
              </a:solidFill>
            </a:endParaRPr>
          </a:p>
        </p:txBody>
      </p:sp>
      <p:sp>
        <p:nvSpPr>
          <p:cNvPr id="7" name="Объект 6"/>
          <p:cNvSpPr>
            <a:spLocks noGrp="1"/>
          </p:cNvSpPr>
          <p:nvPr>
            <p:ph sz="quarter" idx="2"/>
          </p:nvPr>
        </p:nvSpPr>
        <p:spPr>
          <a:xfrm>
            <a:off x="457200" y="1772816"/>
            <a:ext cx="4040188" cy="4353347"/>
          </a:xfrm>
        </p:spPr>
        <p:txBody>
          <a:bodyPr>
            <a:normAutofit fontScale="92500" lnSpcReduction="10000"/>
          </a:bodyPr>
          <a:lstStyle/>
          <a:p>
            <a:pPr>
              <a:buFont typeface="+mj-lt"/>
              <a:buAutoNum type="arabicPeriod"/>
            </a:pPr>
            <a:r>
              <a:rPr lang="ru-RU" sz="1600" i="1" dirty="0" smtClean="0">
                <a:latin typeface="Arial" pitchFamily="34" charset="0"/>
                <a:cs typeface="Arial" pitchFamily="34" charset="0"/>
              </a:rPr>
              <a:t>Из чего состоит дверной блок?</a:t>
            </a:r>
          </a:p>
          <a:p>
            <a:pPr>
              <a:buFont typeface="+mj-lt"/>
              <a:buAutoNum type="arabicPeriod"/>
            </a:pPr>
            <a:r>
              <a:rPr lang="ru-RU" sz="1600" i="1" dirty="0" smtClean="0">
                <a:latin typeface="Arial" pitchFamily="34" charset="0"/>
                <a:cs typeface="Arial" pitchFamily="34" charset="0"/>
              </a:rPr>
              <a:t>Что такое «дверная коробка»?</a:t>
            </a:r>
          </a:p>
          <a:p>
            <a:pPr>
              <a:buFont typeface="+mj-lt"/>
              <a:buAutoNum type="arabicPeriod"/>
            </a:pPr>
            <a:r>
              <a:rPr lang="ru-RU" sz="1600" i="1" dirty="0" smtClean="0">
                <a:latin typeface="Arial" pitchFamily="34" charset="0"/>
                <a:cs typeface="Arial" pitchFamily="34" charset="0"/>
              </a:rPr>
              <a:t>Какие виды дверей применяют в квартирах?</a:t>
            </a:r>
          </a:p>
          <a:p>
            <a:pPr>
              <a:buFont typeface="+mj-lt"/>
              <a:buAutoNum type="arabicPeriod"/>
            </a:pPr>
            <a:r>
              <a:rPr lang="ru-RU" sz="1600" i="1" dirty="0" smtClean="0">
                <a:latin typeface="Arial" pitchFamily="34" charset="0"/>
                <a:cs typeface="Arial" pitchFamily="34" charset="0"/>
              </a:rPr>
              <a:t>Что такое «анкерный болт»?</a:t>
            </a:r>
          </a:p>
          <a:p>
            <a:pPr>
              <a:buFont typeface="+mj-lt"/>
              <a:buAutoNum type="arabicPeriod"/>
            </a:pPr>
            <a:r>
              <a:rPr lang="ru-RU" sz="1600" i="1" dirty="0" smtClean="0">
                <a:latin typeface="Arial" pitchFamily="34" charset="0"/>
                <a:cs typeface="Arial" pitchFamily="34" charset="0"/>
              </a:rPr>
              <a:t>Как укрепить дверную коробку с помощью анкерного болта?</a:t>
            </a:r>
          </a:p>
          <a:p>
            <a:pPr>
              <a:buFont typeface="+mj-lt"/>
              <a:buAutoNum type="arabicPeriod"/>
            </a:pPr>
            <a:r>
              <a:rPr lang="ru-RU" sz="1600" i="1" dirty="0" smtClean="0">
                <a:latin typeface="Arial" pitchFamily="34" charset="0"/>
                <a:cs typeface="Arial" pitchFamily="34" charset="0"/>
              </a:rPr>
              <a:t>Какие материалы применяют для укрепления дверного блока?</a:t>
            </a:r>
          </a:p>
          <a:p>
            <a:pPr>
              <a:buFont typeface="+mj-lt"/>
              <a:buAutoNum type="arabicPeriod"/>
            </a:pPr>
            <a:r>
              <a:rPr lang="ru-RU" sz="1600" i="1" dirty="0" smtClean="0">
                <a:latin typeface="Arial" pitchFamily="34" charset="0"/>
                <a:cs typeface="Arial" pitchFamily="34" charset="0"/>
              </a:rPr>
              <a:t>Как правильно установить дверное полотно в дверную коробку?</a:t>
            </a:r>
          </a:p>
          <a:p>
            <a:pPr>
              <a:buFont typeface="+mj-lt"/>
              <a:buAutoNum type="arabicPeriod"/>
            </a:pPr>
            <a:r>
              <a:rPr lang="ru-RU" sz="1600" i="1" dirty="0" smtClean="0">
                <a:latin typeface="Arial" pitchFamily="34" charset="0"/>
                <a:cs typeface="Arial" pitchFamily="34" charset="0"/>
              </a:rPr>
              <a:t>Как укрепить дверные петли?</a:t>
            </a:r>
          </a:p>
          <a:p>
            <a:pPr>
              <a:buFont typeface="+mj-lt"/>
              <a:buAutoNum type="arabicPeriod"/>
            </a:pPr>
            <a:r>
              <a:rPr lang="ru-RU" sz="1600" i="1" dirty="0" smtClean="0">
                <a:latin typeface="Arial" pitchFamily="34" charset="0"/>
                <a:cs typeface="Arial" pitchFamily="34" charset="0"/>
              </a:rPr>
              <a:t>Что делать, если дверь трётся о пол?</a:t>
            </a:r>
          </a:p>
          <a:p>
            <a:pPr>
              <a:buFont typeface="+mj-lt"/>
              <a:buAutoNum type="arabicPeriod"/>
            </a:pPr>
            <a:r>
              <a:rPr lang="ru-RU" sz="1600" i="1" dirty="0" smtClean="0">
                <a:latin typeface="Arial" pitchFamily="34" charset="0"/>
                <a:cs typeface="Arial" pitchFamily="34" charset="0"/>
              </a:rPr>
              <a:t>Какой инструмент применяют  для ремонта дверей?</a:t>
            </a:r>
          </a:p>
          <a:p>
            <a:pPr>
              <a:buFont typeface="+mj-lt"/>
              <a:buAutoNum type="arabicPeriod"/>
            </a:pPr>
            <a:endParaRPr lang="ru-RU" sz="1600" i="1" dirty="0" smtClean="0">
              <a:latin typeface="Arial" pitchFamily="34" charset="0"/>
              <a:cs typeface="Arial" pitchFamily="34" charset="0"/>
            </a:endParaRPr>
          </a:p>
          <a:p>
            <a:pPr>
              <a:buFont typeface="+mj-lt"/>
              <a:buAutoNum type="arabicPeriod"/>
            </a:pPr>
            <a:endParaRPr lang="ru-RU" sz="1600" i="1" dirty="0" smtClean="0">
              <a:latin typeface="Arial" pitchFamily="34" charset="0"/>
              <a:cs typeface="Arial" pitchFamily="34" charset="0"/>
            </a:endParaRPr>
          </a:p>
          <a:p>
            <a:pPr>
              <a:buFont typeface="+mj-lt"/>
              <a:buAutoNum type="arabicPeriod"/>
            </a:pPr>
            <a:endParaRPr lang="ru-RU" sz="1600" i="1" dirty="0">
              <a:latin typeface="Arial" pitchFamily="34" charset="0"/>
              <a:cs typeface="Arial" pitchFamily="34" charset="0"/>
            </a:endParaRPr>
          </a:p>
        </p:txBody>
      </p:sp>
      <p:sp>
        <p:nvSpPr>
          <p:cNvPr id="9" name="Объект 8"/>
          <p:cNvSpPr>
            <a:spLocks noGrp="1"/>
          </p:cNvSpPr>
          <p:nvPr>
            <p:ph sz="quarter" idx="4"/>
          </p:nvPr>
        </p:nvSpPr>
        <p:spPr/>
        <p:txBody>
          <a:bodyPr>
            <a:normAutofit/>
          </a:bodyPr>
          <a:lstStyle/>
          <a:p>
            <a:pPr>
              <a:buFont typeface="+mj-lt"/>
              <a:buAutoNum type="arabicPeriod"/>
            </a:pPr>
            <a:r>
              <a:rPr lang="ru-RU" sz="1400" i="1" dirty="0" smtClean="0">
                <a:latin typeface="Arial" pitchFamily="34" charset="0"/>
                <a:cs typeface="Arial" pitchFamily="34" charset="0"/>
              </a:rPr>
              <a:t>Читать учебник:</a:t>
            </a:r>
            <a:r>
              <a:rPr lang="en-US" sz="1400" i="1" dirty="0" smtClean="0">
                <a:latin typeface="Arial" pitchFamily="34" charset="0"/>
                <a:cs typeface="Arial" pitchFamily="34" charset="0"/>
              </a:rPr>
              <a:t> </a:t>
            </a:r>
            <a:r>
              <a:rPr lang="ru-RU" sz="1400" i="1" smtClean="0">
                <a:latin typeface="Arial" pitchFamily="34" charset="0"/>
                <a:cs typeface="Arial" pitchFamily="34" charset="0"/>
              </a:rPr>
              <a:t>«ТЕХНОЛОГИЯ»  </a:t>
            </a:r>
            <a:r>
              <a:rPr lang="ru-RU" sz="1400" i="1" dirty="0" smtClean="0">
                <a:latin typeface="Arial" pitchFamily="34" charset="0"/>
                <a:cs typeface="Arial" pitchFamily="34" charset="0"/>
              </a:rPr>
              <a:t>стр. 65-68;</a:t>
            </a:r>
          </a:p>
          <a:p>
            <a:pPr>
              <a:buFont typeface="+mj-lt"/>
              <a:buAutoNum type="arabicPeriod"/>
            </a:pPr>
            <a:r>
              <a:rPr lang="ru-RU" sz="1400" i="1" dirty="0" smtClean="0">
                <a:latin typeface="Arial" pitchFamily="34" charset="0"/>
                <a:cs typeface="Arial" pitchFamily="34" charset="0"/>
              </a:rPr>
              <a:t>Выписать в тетрадь и выучить словарь на стр. 68;</a:t>
            </a:r>
          </a:p>
          <a:p>
            <a:pPr>
              <a:buFont typeface="+mj-lt"/>
              <a:buAutoNum type="arabicPeriod"/>
            </a:pPr>
            <a:r>
              <a:rPr lang="ru-RU" sz="1400" i="1" dirty="0" smtClean="0">
                <a:latin typeface="Arial" pitchFamily="34" charset="0"/>
                <a:cs typeface="Arial" pitchFamily="34" charset="0"/>
              </a:rPr>
              <a:t>Знать ответы на вопросы.</a:t>
            </a:r>
            <a:endParaRPr lang="ru-RU" sz="1400" i="1" dirty="0">
              <a:latin typeface="Arial" pitchFamily="34" charset="0"/>
              <a:cs typeface="Arial" pitchFamily="34" charset="0"/>
            </a:endParaRPr>
          </a:p>
        </p:txBody>
      </p:sp>
    </p:spTree>
    <p:extLst>
      <p:ext uri="{BB962C8B-B14F-4D97-AF65-F5344CB8AC3E}">
        <p14:creationId xmlns="" xmlns:p14="http://schemas.microsoft.com/office/powerpoint/2010/main" val="1737523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a:solidFill>
                  <a:srgbClr val="FF0000"/>
                </a:solidFill>
                <a:latin typeface="Arial" pitchFamily="34" charset="0"/>
                <a:cs typeface="Arial" pitchFamily="34" charset="0"/>
              </a:rPr>
              <a:t>Классификация дверей.</a:t>
            </a:r>
          </a:p>
        </p:txBody>
      </p:sp>
      <p:sp>
        <p:nvSpPr>
          <p:cNvPr id="3" name="Объект 2"/>
          <p:cNvSpPr>
            <a:spLocks noGrp="1"/>
          </p:cNvSpPr>
          <p:nvPr>
            <p:ph sz="half" idx="1"/>
          </p:nvPr>
        </p:nvSpPr>
        <p:spPr/>
        <p:txBody>
          <a:bodyPr>
            <a:normAutofit fontScale="92500" lnSpcReduction="20000"/>
          </a:bodyPr>
          <a:lstStyle/>
          <a:p>
            <a:pPr marL="0" indent="0">
              <a:buNone/>
            </a:pPr>
            <a:endParaRPr lang="ru-RU" sz="1800" b="1" i="1" dirty="0" smtClean="0">
              <a:solidFill>
                <a:srgbClr val="C00000"/>
              </a:solidFill>
            </a:endParaRPr>
          </a:p>
          <a:p>
            <a:pPr marL="0" indent="0">
              <a:buNone/>
            </a:pPr>
            <a:r>
              <a:rPr lang="ru-RU" sz="1600" b="1" i="1" dirty="0">
                <a:solidFill>
                  <a:srgbClr val="0070C0"/>
                </a:solidFill>
              </a:rPr>
              <a:t>В жилых домах принято ставить распашные двери. </a:t>
            </a:r>
            <a:endParaRPr lang="ru-RU" sz="1600" b="1" i="1" dirty="0" smtClean="0">
              <a:solidFill>
                <a:srgbClr val="0070C0"/>
              </a:solidFill>
            </a:endParaRPr>
          </a:p>
          <a:p>
            <a:pPr marL="0" indent="0">
              <a:buNone/>
            </a:pPr>
            <a:r>
              <a:rPr lang="ru-RU" sz="1400" i="1" dirty="0" smtClean="0">
                <a:latin typeface="Arial" pitchFamily="34" charset="0"/>
                <a:cs typeface="Arial" pitchFamily="34" charset="0"/>
              </a:rPr>
              <a:t>Они </a:t>
            </a:r>
            <a:r>
              <a:rPr lang="ru-RU" sz="1400" i="1" dirty="0">
                <a:latin typeface="Arial" pitchFamily="34" charset="0"/>
                <a:cs typeface="Arial" pitchFamily="34" charset="0"/>
              </a:rPr>
              <a:t>могут быть изготовлены из: </a:t>
            </a:r>
          </a:p>
          <a:p>
            <a:r>
              <a:rPr lang="ru-RU" sz="1400" i="1" dirty="0" smtClean="0">
                <a:latin typeface="Arial" pitchFamily="34" charset="0"/>
                <a:cs typeface="Arial" pitchFamily="34" charset="0"/>
              </a:rPr>
              <a:t>Натурального  </a:t>
            </a:r>
            <a:r>
              <a:rPr lang="ru-RU" sz="1400" i="1" dirty="0">
                <a:latin typeface="Arial" pitchFamily="34" charset="0"/>
                <a:cs typeface="Arial" pitchFamily="34" charset="0"/>
              </a:rPr>
              <a:t>цельного дерева, </a:t>
            </a:r>
            <a:endParaRPr lang="ru-RU" sz="1400" i="1" dirty="0" smtClean="0">
              <a:latin typeface="Arial" pitchFamily="34" charset="0"/>
              <a:cs typeface="Arial" pitchFamily="34" charset="0"/>
            </a:endParaRPr>
          </a:p>
          <a:p>
            <a:r>
              <a:rPr lang="ru-RU" sz="1400" i="1" dirty="0" smtClean="0">
                <a:latin typeface="Arial" pitchFamily="34" charset="0"/>
                <a:cs typeface="Arial" pitchFamily="34" charset="0"/>
              </a:rPr>
              <a:t>Клеёного</a:t>
            </a:r>
            <a:r>
              <a:rPr lang="ru-RU" sz="1400" i="1" dirty="0">
                <a:latin typeface="Arial" pitchFamily="34" charset="0"/>
                <a:cs typeface="Arial" pitchFamily="34" charset="0"/>
              </a:rPr>
              <a:t>,  наборного дерева.</a:t>
            </a:r>
          </a:p>
          <a:p>
            <a:r>
              <a:rPr lang="ru-RU" sz="1400" i="1" dirty="0">
                <a:latin typeface="Arial" pitchFamily="34" charset="0"/>
                <a:cs typeface="Arial" pitchFamily="34" charset="0"/>
              </a:rPr>
              <a:t>Из шпона на основе из МДФ-панелей.</a:t>
            </a:r>
          </a:p>
          <a:p>
            <a:r>
              <a:rPr lang="ru-RU" sz="1400" i="1" dirty="0">
                <a:latin typeface="Arial" pitchFamily="34" charset="0"/>
                <a:cs typeface="Arial" pitchFamily="34" charset="0"/>
              </a:rPr>
              <a:t>Из пластика.</a:t>
            </a:r>
          </a:p>
          <a:p>
            <a:pPr marL="0" indent="0">
              <a:buNone/>
            </a:pPr>
            <a:r>
              <a:rPr lang="ru-RU" sz="1400" i="1" u="sng" dirty="0" smtClean="0">
                <a:latin typeface="Arial" pitchFamily="34" charset="0"/>
                <a:cs typeface="Arial" pitchFamily="34" charset="0"/>
              </a:rPr>
              <a:t>Распашные </a:t>
            </a:r>
            <a:r>
              <a:rPr lang="ru-RU" sz="1400" i="1" u="sng" dirty="0">
                <a:latin typeface="Arial" pitchFamily="34" charset="0"/>
                <a:cs typeface="Arial" pitchFamily="34" charset="0"/>
              </a:rPr>
              <a:t>двери могут быть:</a:t>
            </a:r>
          </a:p>
          <a:p>
            <a:r>
              <a:rPr lang="ru-RU" sz="1400" i="1" dirty="0">
                <a:latin typeface="Arial" pitchFamily="34" charset="0"/>
                <a:cs typeface="Arial" pitchFamily="34" charset="0"/>
              </a:rPr>
              <a:t>Стеклянными,</a:t>
            </a:r>
          </a:p>
          <a:p>
            <a:r>
              <a:rPr lang="ru-RU" sz="1400" i="1" dirty="0">
                <a:latin typeface="Arial" pitchFamily="34" charset="0"/>
                <a:cs typeface="Arial" pitchFamily="34" charset="0"/>
              </a:rPr>
              <a:t>Глухими.</a:t>
            </a:r>
          </a:p>
          <a:p>
            <a:pPr marL="0" indent="0">
              <a:buNone/>
            </a:pPr>
            <a:r>
              <a:rPr lang="ru-RU" sz="1800" b="1" i="1" dirty="0" smtClean="0">
                <a:solidFill>
                  <a:srgbClr val="0070C0"/>
                </a:solidFill>
                <a:latin typeface="Arial" pitchFamily="34" charset="0"/>
                <a:cs typeface="Arial" pitchFamily="34" charset="0"/>
              </a:rPr>
              <a:t>Конструкция дверей может быть разнообразной:</a:t>
            </a:r>
          </a:p>
          <a:p>
            <a:pPr>
              <a:buAutoNum type="arabicPeriod"/>
            </a:pPr>
            <a:r>
              <a:rPr lang="ru-RU" sz="1800" b="1" i="1" dirty="0" smtClean="0">
                <a:solidFill>
                  <a:srgbClr val="C00000"/>
                </a:solidFill>
              </a:rPr>
              <a:t>Распашные одностворчатые </a:t>
            </a:r>
            <a:r>
              <a:rPr lang="ru-RU" sz="1800" b="1" i="1" dirty="0">
                <a:solidFill>
                  <a:srgbClr val="C00000"/>
                </a:solidFill>
              </a:rPr>
              <a:t>двери</a:t>
            </a:r>
            <a:r>
              <a:rPr lang="ru-RU" sz="1800" b="1" i="1" dirty="0" smtClean="0">
                <a:solidFill>
                  <a:srgbClr val="C00000"/>
                </a:solidFill>
              </a:rPr>
              <a:t>.</a:t>
            </a:r>
          </a:p>
          <a:p>
            <a:pPr marL="0" indent="0">
              <a:buNone/>
            </a:pPr>
            <a:r>
              <a:rPr lang="ru-RU" sz="1400" i="1" dirty="0" smtClean="0">
                <a:latin typeface="Arial" pitchFamily="34" charset="0"/>
                <a:cs typeface="Arial" pitchFamily="34" charset="0"/>
              </a:rPr>
              <a:t>Эти двери состоят из одной дверной коробки и одного дверного  полотна, ширина которого может быть 600, 700,  800 мм.</a:t>
            </a:r>
          </a:p>
        </p:txBody>
      </p:sp>
      <p:sp>
        <p:nvSpPr>
          <p:cNvPr id="4" name="Объект 3"/>
          <p:cNvSpPr>
            <a:spLocks noGrp="1"/>
          </p:cNvSpPr>
          <p:nvPr>
            <p:ph sz="half" idx="2"/>
          </p:nvPr>
        </p:nvSpPr>
        <p:spPr/>
        <p:txBody>
          <a:bodyPr>
            <a:normAutofit fontScale="92500" lnSpcReduction="20000"/>
          </a:bodyPr>
          <a:lstStyle/>
          <a:p>
            <a:endParaRPr lang="ru-RU" dirty="0"/>
          </a:p>
        </p:txBody>
      </p:sp>
      <p:pic>
        <p:nvPicPr>
          <p:cNvPr id="2050" name="Picture 2"/>
          <p:cNvPicPr>
            <a:picLocks noChangeAspect="1" noChangeArrowheads="1"/>
          </p:cNvPicPr>
          <p:nvPr/>
        </p:nvPicPr>
        <p:blipFill>
          <a:blip r:embed="rId2"/>
          <a:srcRect/>
          <a:stretch>
            <a:fillRect/>
          </a:stretch>
        </p:blipFill>
        <p:spPr bwMode="auto">
          <a:xfrm>
            <a:off x="4714876" y="1857364"/>
            <a:ext cx="3917419" cy="4214842"/>
          </a:xfrm>
          <a:prstGeom prst="rect">
            <a:avLst/>
          </a:prstGeom>
          <a:noFill/>
          <a:ln w="9525">
            <a:noFill/>
            <a:miter lim="800000"/>
            <a:headEnd/>
            <a:tailEnd/>
          </a:ln>
          <a:effectLst/>
        </p:spPr>
      </p:pic>
    </p:spTree>
    <p:extLst>
      <p:ext uri="{BB962C8B-B14F-4D97-AF65-F5344CB8AC3E}">
        <p14:creationId xmlns="" xmlns:p14="http://schemas.microsoft.com/office/powerpoint/2010/main" val="495968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solidFill>
                  <a:srgbClr val="FF0000"/>
                </a:solidFill>
                <a:latin typeface="Arial" pitchFamily="34" charset="0"/>
                <a:cs typeface="Arial" pitchFamily="34" charset="0"/>
              </a:rPr>
              <a:t>Классификация дверей.</a:t>
            </a:r>
            <a:endParaRPr lang="ru-RU" sz="2400" b="1" i="1" dirty="0">
              <a:solidFill>
                <a:srgbClr val="FF0000"/>
              </a:solidFill>
              <a:latin typeface="Arial" pitchFamily="34" charset="0"/>
              <a:cs typeface="Arial" pitchFamily="34" charset="0"/>
            </a:endParaRPr>
          </a:p>
        </p:txBody>
      </p:sp>
      <p:sp>
        <p:nvSpPr>
          <p:cNvPr id="3" name="Объект 2"/>
          <p:cNvSpPr>
            <a:spLocks noGrp="1"/>
          </p:cNvSpPr>
          <p:nvPr>
            <p:ph sz="half" idx="1"/>
          </p:nvPr>
        </p:nvSpPr>
        <p:spPr>
          <a:xfrm>
            <a:off x="457200" y="1600200"/>
            <a:ext cx="3178696" cy="4525963"/>
          </a:xfrm>
        </p:spPr>
        <p:txBody>
          <a:bodyPr/>
          <a:lstStyle/>
          <a:p>
            <a:pPr marL="0" indent="0">
              <a:buNone/>
            </a:pPr>
            <a:r>
              <a:rPr lang="ru-RU" sz="1800" b="1" i="1" dirty="0" smtClean="0">
                <a:solidFill>
                  <a:srgbClr val="C00000"/>
                </a:solidFill>
                <a:latin typeface="Arial" pitchFamily="34" charset="0"/>
                <a:cs typeface="Arial" pitchFamily="34" charset="0"/>
              </a:rPr>
              <a:t>2. Распашные полуторостворчатые </a:t>
            </a:r>
          </a:p>
          <a:p>
            <a:pPr marL="0" indent="0">
              <a:buNone/>
            </a:pPr>
            <a:r>
              <a:rPr lang="ru-RU" sz="1800" b="1" i="1" dirty="0" smtClean="0">
                <a:solidFill>
                  <a:srgbClr val="C00000"/>
                </a:solidFill>
                <a:latin typeface="Arial" pitchFamily="34" charset="0"/>
                <a:cs typeface="Arial" pitchFamily="34" charset="0"/>
              </a:rPr>
              <a:t>двери.</a:t>
            </a:r>
          </a:p>
          <a:p>
            <a:pPr marL="0" indent="0">
              <a:buNone/>
            </a:pPr>
            <a:r>
              <a:rPr lang="ru-RU" sz="1400" i="1" dirty="0" smtClean="0">
                <a:latin typeface="Arial" pitchFamily="34" charset="0"/>
                <a:cs typeface="Arial" pitchFamily="34" charset="0"/>
              </a:rPr>
              <a:t>	Эти двери состоят из одной дверной коробки и двух дверных полотен, одно из которых шире другого в полтора раза.</a:t>
            </a:r>
            <a:endParaRPr lang="ru-RU" sz="1400" i="1" dirty="0">
              <a:latin typeface="Arial" pitchFamily="34" charset="0"/>
              <a:cs typeface="Arial" pitchFamily="34" charset="0"/>
            </a:endParaRPr>
          </a:p>
          <a:p>
            <a:pPr marL="0" indent="0">
              <a:buNone/>
            </a:pPr>
            <a:endParaRPr lang="ru-RU" dirty="0"/>
          </a:p>
        </p:txBody>
      </p:sp>
      <p:sp>
        <p:nvSpPr>
          <p:cNvPr id="4" name="Объект 3"/>
          <p:cNvSpPr>
            <a:spLocks noGrp="1"/>
          </p:cNvSpPr>
          <p:nvPr>
            <p:ph sz="half" idx="2"/>
          </p:nvPr>
        </p:nvSpPr>
        <p:spPr/>
        <p:txBody>
          <a:bodyPr/>
          <a:lstStyle/>
          <a:p>
            <a:endParaRPr lang="ru-RU" dirty="0"/>
          </a:p>
        </p:txBody>
      </p:sp>
      <p:pic>
        <p:nvPicPr>
          <p:cNvPr id="3074" name="Picture 2"/>
          <p:cNvPicPr>
            <a:picLocks noChangeAspect="1" noChangeArrowheads="1"/>
          </p:cNvPicPr>
          <p:nvPr/>
        </p:nvPicPr>
        <p:blipFill>
          <a:blip r:embed="rId2"/>
          <a:srcRect/>
          <a:stretch>
            <a:fillRect/>
          </a:stretch>
        </p:blipFill>
        <p:spPr bwMode="auto">
          <a:xfrm>
            <a:off x="4429124" y="1857364"/>
            <a:ext cx="4271644" cy="3857652"/>
          </a:xfrm>
          <a:prstGeom prst="rect">
            <a:avLst/>
          </a:prstGeom>
          <a:noFill/>
          <a:ln w="9525">
            <a:noFill/>
            <a:miter lim="800000"/>
            <a:headEnd/>
            <a:tailEnd/>
          </a:ln>
          <a:effectLst/>
        </p:spPr>
      </p:pic>
    </p:spTree>
    <p:extLst>
      <p:ext uri="{BB962C8B-B14F-4D97-AF65-F5344CB8AC3E}">
        <p14:creationId xmlns="" xmlns:p14="http://schemas.microsoft.com/office/powerpoint/2010/main" val="3177603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solidFill>
                  <a:srgbClr val="FF0000"/>
                </a:solidFill>
                <a:latin typeface="Arial" pitchFamily="34" charset="0"/>
                <a:cs typeface="Arial" pitchFamily="34" charset="0"/>
              </a:rPr>
              <a:t>Классификация дверей.</a:t>
            </a:r>
            <a:endParaRPr lang="ru-RU" sz="2400" b="1" i="1" dirty="0">
              <a:solidFill>
                <a:srgbClr val="FF0000"/>
              </a:solidFill>
              <a:latin typeface="Arial" pitchFamily="34" charset="0"/>
              <a:cs typeface="Arial" pitchFamily="34" charset="0"/>
            </a:endParaRPr>
          </a:p>
        </p:txBody>
      </p:sp>
      <p:sp>
        <p:nvSpPr>
          <p:cNvPr id="3" name="Объект 2"/>
          <p:cNvSpPr>
            <a:spLocks noGrp="1"/>
          </p:cNvSpPr>
          <p:nvPr>
            <p:ph sz="half" idx="1"/>
          </p:nvPr>
        </p:nvSpPr>
        <p:spPr/>
        <p:txBody>
          <a:bodyPr>
            <a:normAutofit/>
          </a:bodyPr>
          <a:lstStyle/>
          <a:p>
            <a:pPr marL="0" indent="0">
              <a:buNone/>
            </a:pPr>
            <a:r>
              <a:rPr lang="ru-RU" sz="1800" b="1" i="1" dirty="0">
                <a:solidFill>
                  <a:srgbClr val="C00000"/>
                </a:solidFill>
                <a:latin typeface="Arial" pitchFamily="34" charset="0"/>
                <a:cs typeface="Arial" pitchFamily="34" charset="0"/>
              </a:rPr>
              <a:t>3</a:t>
            </a:r>
            <a:r>
              <a:rPr lang="ru-RU" sz="1800" b="1" i="1" dirty="0" smtClean="0">
                <a:solidFill>
                  <a:srgbClr val="C00000"/>
                </a:solidFill>
                <a:latin typeface="Arial" pitchFamily="34" charset="0"/>
                <a:cs typeface="Arial" pitchFamily="34" charset="0"/>
              </a:rPr>
              <a:t>. Распашные двухстворчатые двери.</a:t>
            </a:r>
          </a:p>
          <a:p>
            <a:pPr marL="0" indent="0">
              <a:buNone/>
            </a:pPr>
            <a:r>
              <a:rPr lang="ru-RU" sz="1400" i="1" dirty="0" smtClean="0">
                <a:latin typeface="Arial" pitchFamily="34" charset="0"/>
                <a:cs typeface="Arial" pitchFamily="34" charset="0"/>
              </a:rPr>
              <a:t>Эти двери состоят из одной дверной коробки и двух равных между собой дверных полотен.</a:t>
            </a:r>
          </a:p>
          <a:p>
            <a:pPr marL="0" indent="0">
              <a:buNone/>
            </a:pPr>
            <a:r>
              <a:rPr lang="ru-RU" sz="1400" i="1" dirty="0" smtClean="0">
                <a:latin typeface="Arial" pitchFamily="34" charset="0"/>
                <a:cs typeface="Arial" pitchFamily="34" charset="0"/>
              </a:rPr>
              <a:t>Они могут быть  глухими и застеклёнными.</a:t>
            </a:r>
          </a:p>
        </p:txBody>
      </p:sp>
      <p:sp>
        <p:nvSpPr>
          <p:cNvPr id="4" name="Объект 3"/>
          <p:cNvSpPr>
            <a:spLocks noGrp="1"/>
          </p:cNvSpPr>
          <p:nvPr>
            <p:ph sz="half" idx="2"/>
          </p:nvPr>
        </p:nvSpPr>
        <p:spPr/>
        <p:txBody>
          <a:bodyPr>
            <a:normAutofit/>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44008" y="1691388"/>
            <a:ext cx="3168352" cy="44190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7354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a:solidFill>
                  <a:srgbClr val="FF0000"/>
                </a:solidFill>
                <a:latin typeface="Arial" pitchFamily="34" charset="0"/>
                <a:cs typeface="Arial" pitchFamily="34" charset="0"/>
              </a:rPr>
              <a:t>Классификация дверей.</a:t>
            </a:r>
          </a:p>
        </p:txBody>
      </p:sp>
      <p:sp>
        <p:nvSpPr>
          <p:cNvPr id="3" name="Объект 2"/>
          <p:cNvSpPr>
            <a:spLocks noGrp="1"/>
          </p:cNvSpPr>
          <p:nvPr>
            <p:ph sz="half" idx="1"/>
          </p:nvPr>
        </p:nvSpPr>
        <p:spPr/>
        <p:txBody>
          <a:bodyPr>
            <a:normAutofit/>
          </a:bodyPr>
          <a:lstStyle/>
          <a:p>
            <a:pPr marL="0" indent="0">
              <a:buNone/>
            </a:pPr>
            <a:r>
              <a:rPr lang="ru-RU" sz="1800" b="1" i="1" dirty="0" smtClean="0">
                <a:solidFill>
                  <a:srgbClr val="C00000"/>
                </a:solidFill>
                <a:latin typeface="Arial" pitchFamily="34" charset="0"/>
                <a:cs typeface="Arial" pitchFamily="34" charset="0"/>
              </a:rPr>
              <a:t>4. Раздвижные двери.</a:t>
            </a:r>
          </a:p>
          <a:p>
            <a:pPr marL="0" indent="0">
              <a:buNone/>
            </a:pPr>
            <a:r>
              <a:rPr lang="ru-RU" sz="1400" i="1" dirty="0" smtClean="0">
                <a:latin typeface="Arial" pitchFamily="34" charset="0"/>
                <a:cs typeface="Arial" pitchFamily="34" charset="0"/>
              </a:rPr>
              <a:t>Такие двери позволяют экономить квартирное пространство, так как открываются путём смещения дверного полотна в сторону (вправо или влево).</a:t>
            </a:r>
          </a:p>
          <a:p>
            <a:pPr marL="0" indent="0">
              <a:buNone/>
            </a:pPr>
            <a:endParaRPr lang="ru-RU" sz="1400" i="1" dirty="0">
              <a:latin typeface="Arial" pitchFamily="34" charset="0"/>
              <a:cs typeface="Arial" pitchFamily="34" charset="0"/>
            </a:endParaRPr>
          </a:p>
          <a:p>
            <a:pPr marL="0" indent="0">
              <a:buNone/>
            </a:pPr>
            <a:r>
              <a:rPr lang="ru-RU" sz="1400" i="1" dirty="0" smtClean="0">
                <a:latin typeface="Arial" pitchFamily="34" charset="0"/>
                <a:cs typeface="Arial" pitchFamily="34" charset="0"/>
              </a:rPr>
              <a:t>Раздвижные двери  перемещаются по специальному устройству, которое состоит из направляющего профиля и роликов.</a:t>
            </a:r>
          </a:p>
          <a:p>
            <a:pPr marL="0" indent="0">
              <a:buNone/>
            </a:pPr>
            <a:endParaRPr lang="ru-RU" sz="1400" i="1" dirty="0">
              <a:latin typeface="Arial" pitchFamily="34" charset="0"/>
              <a:cs typeface="Arial" pitchFamily="34" charset="0"/>
            </a:endParaRPr>
          </a:p>
          <a:p>
            <a:pPr marL="0" indent="0">
              <a:buNone/>
            </a:pPr>
            <a:endParaRPr lang="ru-RU" sz="1400" i="1" dirty="0">
              <a:latin typeface="Arial" pitchFamily="34" charset="0"/>
              <a:cs typeface="Arial" pitchFamily="34" charset="0"/>
            </a:endParaRPr>
          </a:p>
        </p:txBody>
      </p:sp>
      <p:pic>
        <p:nvPicPr>
          <p:cNvPr id="2051"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23411" y="4005064"/>
            <a:ext cx="3275203" cy="21602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2" descr="C:\Users\Технология\Desktop\Безымянный.png"/>
          <p:cNvPicPr>
            <a:picLocks noGrp="1" noChangeAspect="1" noChangeArrowheads="1"/>
          </p:cNvPicPr>
          <p:nvPr>
            <p:ph sz="half" idx="2"/>
          </p:nvPr>
        </p:nvPicPr>
        <p:blipFill>
          <a:blip r:embed="rId3"/>
          <a:srcRect/>
          <a:stretch>
            <a:fillRect/>
          </a:stretch>
        </p:blipFill>
        <p:spPr bwMode="auto">
          <a:xfrm>
            <a:off x="5218427" y="1571612"/>
            <a:ext cx="3787166" cy="4000527"/>
          </a:xfrm>
          <a:prstGeom prst="rect">
            <a:avLst/>
          </a:prstGeom>
          <a:noFill/>
        </p:spPr>
      </p:pic>
    </p:spTree>
    <p:extLst>
      <p:ext uri="{BB962C8B-B14F-4D97-AF65-F5344CB8AC3E}">
        <p14:creationId xmlns="" xmlns:p14="http://schemas.microsoft.com/office/powerpoint/2010/main" val="3343125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a:solidFill>
                  <a:srgbClr val="FF0000"/>
                </a:solidFill>
                <a:latin typeface="Arial" pitchFamily="34" charset="0"/>
                <a:cs typeface="Arial" pitchFamily="34" charset="0"/>
              </a:rPr>
              <a:t>Классификация дверей.</a:t>
            </a:r>
          </a:p>
        </p:txBody>
      </p:sp>
      <p:sp>
        <p:nvSpPr>
          <p:cNvPr id="3" name="Объект 2"/>
          <p:cNvSpPr>
            <a:spLocks noGrp="1"/>
          </p:cNvSpPr>
          <p:nvPr>
            <p:ph sz="half" idx="1"/>
          </p:nvPr>
        </p:nvSpPr>
        <p:spPr>
          <a:xfrm>
            <a:off x="395536" y="1628800"/>
            <a:ext cx="4038600" cy="4525963"/>
          </a:xfrm>
        </p:spPr>
        <p:txBody>
          <a:bodyPr>
            <a:normAutofit/>
          </a:bodyPr>
          <a:lstStyle/>
          <a:p>
            <a:pPr marL="0" indent="0">
              <a:buNone/>
            </a:pPr>
            <a:r>
              <a:rPr lang="ru-RU" sz="1800" b="1" i="1" dirty="0" smtClean="0">
                <a:solidFill>
                  <a:srgbClr val="C00000"/>
                </a:solidFill>
                <a:latin typeface="Arial" pitchFamily="34" charset="0"/>
                <a:cs typeface="Arial" pitchFamily="34" charset="0"/>
              </a:rPr>
              <a:t>5. Складные двери.</a:t>
            </a:r>
          </a:p>
          <a:p>
            <a:pPr marL="0" indent="0">
              <a:buNone/>
            </a:pPr>
            <a:endParaRPr lang="ru-RU" sz="1800" b="1" i="1" dirty="0">
              <a:solidFill>
                <a:srgbClr val="C00000"/>
              </a:solidFill>
              <a:latin typeface="Arial" pitchFamily="34" charset="0"/>
              <a:cs typeface="Arial" pitchFamily="34" charset="0"/>
            </a:endParaRPr>
          </a:p>
          <a:p>
            <a:pPr marL="0" indent="0">
              <a:buNone/>
            </a:pPr>
            <a:endParaRPr lang="ru-RU" sz="1400" i="1" dirty="0">
              <a:latin typeface="Arial" pitchFamily="34" charset="0"/>
              <a:cs typeface="Arial" pitchFamily="34" charset="0"/>
            </a:endParaRPr>
          </a:p>
        </p:txBody>
      </p:sp>
      <p:sp>
        <p:nvSpPr>
          <p:cNvPr id="6" name="Прямоугольник 5"/>
          <p:cNvSpPr/>
          <p:nvPr/>
        </p:nvSpPr>
        <p:spPr>
          <a:xfrm>
            <a:off x="395536" y="2244060"/>
            <a:ext cx="3888432" cy="2031325"/>
          </a:xfrm>
          <a:prstGeom prst="rect">
            <a:avLst/>
          </a:prstGeom>
        </p:spPr>
        <p:txBody>
          <a:bodyPr wrap="square">
            <a:spAutoFit/>
          </a:bodyPr>
          <a:lstStyle/>
          <a:p>
            <a:r>
              <a:rPr lang="ru-RU" sz="1400" i="1" dirty="0" smtClean="0">
                <a:latin typeface="Arial" pitchFamily="34" charset="0"/>
                <a:cs typeface="Arial" pitchFamily="34" charset="0"/>
              </a:rPr>
              <a:t>	Эти </a:t>
            </a:r>
            <a:r>
              <a:rPr lang="ru-RU" sz="1400" i="1" dirty="0">
                <a:latin typeface="Arial" pitchFamily="34" charset="0"/>
                <a:cs typeface="Arial" pitchFamily="34" charset="0"/>
              </a:rPr>
              <a:t>двери </a:t>
            </a:r>
            <a:r>
              <a:rPr lang="ru-RU" sz="1400" i="1" dirty="0" smtClean="0">
                <a:latin typeface="Arial" pitchFamily="34" charset="0"/>
                <a:cs typeface="Arial" pitchFamily="34" charset="0"/>
              </a:rPr>
              <a:t>также позволяют </a:t>
            </a:r>
            <a:r>
              <a:rPr lang="ru-RU" sz="1400" i="1" dirty="0">
                <a:latin typeface="Arial" pitchFamily="34" charset="0"/>
                <a:cs typeface="Arial" pitchFamily="34" charset="0"/>
              </a:rPr>
              <a:t>экономить квартирное пространство, так как открываются путём </a:t>
            </a:r>
            <a:r>
              <a:rPr lang="ru-RU" sz="1400" i="1" dirty="0" smtClean="0">
                <a:latin typeface="Arial" pitchFamily="34" charset="0"/>
                <a:cs typeface="Arial" pitchFamily="34" charset="0"/>
              </a:rPr>
              <a:t>сложения </a:t>
            </a:r>
            <a:r>
              <a:rPr lang="ru-RU" sz="1400" i="1" dirty="0">
                <a:latin typeface="Arial" pitchFamily="34" charset="0"/>
                <a:cs typeface="Arial" pitchFamily="34" charset="0"/>
              </a:rPr>
              <a:t>дверного полотна в </a:t>
            </a:r>
            <a:r>
              <a:rPr lang="ru-RU" sz="1400" i="1" dirty="0" smtClean="0">
                <a:latin typeface="Arial" pitchFamily="34" charset="0"/>
                <a:cs typeface="Arial" pitchFamily="34" charset="0"/>
              </a:rPr>
              <a:t> одну или в две стороны.  Дверное полотно состоят из нескольких створок, которые соединяются между собой дверными петлями и перемещается  по специальным направляющим.</a:t>
            </a:r>
            <a:endParaRPr lang="ru-RU" sz="1400" i="1"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714348" y="4714883"/>
            <a:ext cx="3286148" cy="1757707"/>
          </a:xfrm>
          <a:prstGeom prst="rect">
            <a:avLst/>
          </a:prstGeom>
          <a:noFill/>
          <a:ln w="9525">
            <a:noFill/>
            <a:miter lim="800000"/>
            <a:headEnd/>
            <a:tailEnd/>
          </a:ln>
          <a:effectLst/>
        </p:spPr>
      </p:pic>
      <p:sp>
        <p:nvSpPr>
          <p:cNvPr id="7" name="Содержимое 6"/>
          <p:cNvSpPr>
            <a:spLocks noGrp="1"/>
          </p:cNvSpPr>
          <p:nvPr>
            <p:ph sz="half" idx="2"/>
          </p:nvPr>
        </p:nvSpPr>
        <p:spPr/>
        <p:txBody>
          <a:bodyPr/>
          <a:lstStyle/>
          <a:p>
            <a:endParaRPr lang="ru-RU"/>
          </a:p>
        </p:txBody>
      </p:sp>
      <p:pic>
        <p:nvPicPr>
          <p:cNvPr id="4" name="Picture 2"/>
          <p:cNvPicPr>
            <a:picLocks noChangeAspect="1" noChangeArrowheads="1"/>
          </p:cNvPicPr>
          <p:nvPr/>
        </p:nvPicPr>
        <p:blipFill>
          <a:blip r:embed="rId3"/>
          <a:srcRect/>
          <a:stretch>
            <a:fillRect/>
          </a:stretch>
        </p:blipFill>
        <p:spPr bwMode="auto">
          <a:xfrm>
            <a:off x="4643438" y="1785926"/>
            <a:ext cx="4086746" cy="4500594"/>
          </a:xfrm>
          <a:prstGeom prst="rect">
            <a:avLst/>
          </a:prstGeom>
          <a:noFill/>
          <a:ln w="9525">
            <a:noFill/>
            <a:miter lim="800000"/>
            <a:headEnd/>
            <a:tailEnd/>
          </a:ln>
          <a:effectLst/>
        </p:spPr>
      </p:pic>
    </p:spTree>
    <p:extLst>
      <p:ext uri="{BB962C8B-B14F-4D97-AF65-F5344CB8AC3E}">
        <p14:creationId xmlns="" xmlns:p14="http://schemas.microsoft.com/office/powerpoint/2010/main" val="1671328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solidFill>
                  <a:srgbClr val="FF0000"/>
                </a:solidFill>
                <a:latin typeface="Arial" pitchFamily="34" charset="0"/>
                <a:cs typeface="Arial" pitchFamily="34" charset="0"/>
              </a:rPr>
              <a:t>Классификация и конструкция дверей.</a:t>
            </a:r>
            <a:endParaRPr lang="ru-RU" sz="2400" b="1" i="1" dirty="0">
              <a:solidFill>
                <a:srgbClr val="FF0000"/>
              </a:solidFill>
              <a:latin typeface="Arial" pitchFamily="34" charset="0"/>
              <a:cs typeface="Arial" pitchFamily="34" charset="0"/>
            </a:endParaRPr>
          </a:p>
        </p:txBody>
      </p:sp>
      <p:sp>
        <p:nvSpPr>
          <p:cNvPr id="8" name="Текст 7"/>
          <p:cNvSpPr>
            <a:spLocks noGrp="1"/>
          </p:cNvSpPr>
          <p:nvPr>
            <p:ph type="body" idx="1"/>
          </p:nvPr>
        </p:nvSpPr>
        <p:spPr/>
        <p:txBody>
          <a:bodyPr>
            <a:normAutofit/>
          </a:bodyPr>
          <a:lstStyle/>
          <a:p>
            <a:r>
              <a:rPr lang="ru-RU" sz="1800" i="1" dirty="0" smtClean="0">
                <a:solidFill>
                  <a:srgbClr val="C00000"/>
                </a:solidFill>
                <a:latin typeface="Arial" pitchFamily="34" charset="0"/>
                <a:cs typeface="Arial" pitchFamily="34" charset="0"/>
              </a:rPr>
              <a:t>Щитовые двери.</a:t>
            </a:r>
            <a:endParaRPr lang="ru-RU" sz="1800" i="1" dirty="0">
              <a:solidFill>
                <a:srgbClr val="C00000"/>
              </a:solidFill>
              <a:latin typeface="Arial" pitchFamily="34" charset="0"/>
              <a:cs typeface="Arial" pitchFamily="34" charset="0"/>
            </a:endParaRPr>
          </a:p>
        </p:txBody>
      </p:sp>
      <p:sp>
        <p:nvSpPr>
          <p:cNvPr id="10" name="Текст 9"/>
          <p:cNvSpPr>
            <a:spLocks noGrp="1"/>
          </p:cNvSpPr>
          <p:nvPr>
            <p:ph type="body" sz="half" idx="3"/>
          </p:nvPr>
        </p:nvSpPr>
        <p:spPr/>
        <p:txBody>
          <a:bodyPr>
            <a:normAutofit/>
          </a:bodyPr>
          <a:lstStyle/>
          <a:p>
            <a:r>
              <a:rPr lang="ru-RU" sz="1800" i="1" dirty="0" smtClean="0">
                <a:solidFill>
                  <a:srgbClr val="C00000"/>
                </a:solidFill>
                <a:latin typeface="Arial" pitchFamily="34" charset="0"/>
                <a:cs typeface="Arial" pitchFamily="34" charset="0"/>
              </a:rPr>
              <a:t>Филёнчатые двери.</a:t>
            </a:r>
            <a:endParaRPr lang="ru-RU" sz="1800" i="1" dirty="0">
              <a:solidFill>
                <a:srgbClr val="C00000"/>
              </a:solidFill>
              <a:latin typeface="Arial" pitchFamily="34" charset="0"/>
              <a:cs typeface="Arial" pitchFamily="34" charset="0"/>
            </a:endParaRPr>
          </a:p>
        </p:txBody>
      </p:sp>
      <p:sp>
        <p:nvSpPr>
          <p:cNvPr id="9" name="Объект 8"/>
          <p:cNvSpPr>
            <a:spLocks noGrp="1"/>
          </p:cNvSpPr>
          <p:nvPr>
            <p:ph sz="quarter" idx="2"/>
          </p:nvPr>
        </p:nvSpPr>
        <p:spPr/>
        <p:txBody>
          <a:bodyPr/>
          <a:lstStyle/>
          <a:p>
            <a:endParaRPr lang="ru-RU"/>
          </a:p>
        </p:txBody>
      </p:sp>
      <p:sp>
        <p:nvSpPr>
          <p:cNvPr id="11" name="Объект 10"/>
          <p:cNvSpPr>
            <a:spLocks noGrp="1"/>
          </p:cNvSpPr>
          <p:nvPr>
            <p:ph sz="quarter" idx="4"/>
          </p:nvPr>
        </p:nvSpPr>
        <p:spPr/>
        <p:txBody>
          <a:bodyPr/>
          <a:lstStyle/>
          <a:p>
            <a:endParaRPr lang="ru-RU"/>
          </a:p>
        </p:txBody>
      </p:sp>
      <p:pic>
        <p:nvPicPr>
          <p:cNvPr id="512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7544" y="2204864"/>
            <a:ext cx="8208912" cy="38884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95782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FF0000"/>
                </a:solidFill>
                <a:latin typeface="Arial" pitchFamily="34" charset="0"/>
                <a:cs typeface="Arial" pitchFamily="34" charset="0"/>
              </a:rPr>
              <a:t>Конструкция межкомнатной  двери.</a:t>
            </a:r>
            <a:endParaRPr lang="ru-RU" i="1" dirty="0">
              <a:solidFill>
                <a:srgbClr val="FF0000"/>
              </a:solidFill>
              <a:latin typeface="Arial" pitchFamily="34" charset="0"/>
              <a:cs typeface="Arial" pitchFamily="34" charset="0"/>
            </a:endParaRPr>
          </a:p>
        </p:txBody>
      </p:sp>
      <p:sp>
        <p:nvSpPr>
          <p:cNvPr id="4" name="Текст 3"/>
          <p:cNvSpPr>
            <a:spLocks noGrp="1"/>
          </p:cNvSpPr>
          <p:nvPr>
            <p:ph type="body" idx="2"/>
          </p:nvPr>
        </p:nvSpPr>
        <p:spPr/>
        <p:txBody>
          <a:bodyPr>
            <a:normAutofit fontScale="77500" lnSpcReduction="20000"/>
          </a:bodyPr>
          <a:lstStyle/>
          <a:p>
            <a:endParaRPr lang="ru-RU" sz="1600" i="1" dirty="0" smtClean="0">
              <a:latin typeface="Arial" pitchFamily="34" charset="0"/>
              <a:cs typeface="Arial" pitchFamily="34" charset="0"/>
            </a:endParaRPr>
          </a:p>
          <a:p>
            <a:r>
              <a:rPr lang="ru-RU" sz="1600" i="1" dirty="0" smtClean="0">
                <a:latin typeface="Arial" pitchFamily="34" charset="0"/>
                <a:cs typeface="Arial" pitchFamily="34" charset="0"/>
              </a:rPr>
              <a:t>В настоящее время широкое распространение получили межкомнатные двери, изготовленные из современных материалов. </a:t>
            </a:r>
          </a:p>
          <a:p>
            <a:r>
              <a:rPr lang="ru-RU" sz="1600" i="1" dirty="0" smtClean="0">
                <a:latin typeface="Arial" pitchFamily="34" charset="0"/>
                <a:cs typeface="Arial" pitchFamily="34" charset="0"/>
              </a:rPr>
              <a:t>Дверь состоит из:</a:t>
            </a:r>
          </a:p>
          <a:p>
            <a:pPr marL="342900" indent="-342900">
              <a:buFont typeface="+mj-lt"/>
              <a:buAutoNum type="arabicPeriod"/>
            </a:pPr>
            <a:r>
              <a:rPr lang="ru-RU" sz="1600" i="1" dirty="0" smtClean="0">
                <a:latin typeface="Arial" pitchFamily="34" charset="0"/>
                <a:cs typeface="Arial" pitchFamily="34" charset="0"/>
              </a:rPr>
              <a:t>Дверной коробки,</a:t>
            </a:r>
          </a:p>
          <a:p>
            <a:pPr marL="342900" indent="-342900">
              <a:buFont typeface="+mj-lt"/>
              <a:buAutoNum type="arabicPeriod"/>
            </a:pPr>
            <a:r>
              <a:rPr lang="ru-RU" sz="1600" i="1" dirty="0" smtClean="0">
                <a:latin typeface="Arial" pitchFamily="34" charset="0"/>
                <a:cs typeface="Arial" pitchFamily="34" charset="0"/>
              </a:rPr>
              <a:t>Дверного полотна,</a:t>
            </a:r>
          </a:p>
          <a:p>
            <a:pPr marL="342900" indent="-342900">
              <a:buFont typeface="+mj-lt"/>
              <a:buAutoNum type="arabicPeriod"/>
            </a:pPr>
            <a:r>
              <a:rPr lang="ru-RU" sz="1600" i="1" dirty="0" smtClean="0">
                <a:latin typeface="Arial" pitchFamily="34" charset="0"/>
                <a:cs typeface="Arial" pitchFamily="34" charset="0"/>
              </a:rPr>
              <a:t>Добора (деревянного бруска),</a:t>
            </a:r>
          </a:p>
          <a:p>
            <a:pPr marL="342900" indent="-342900">
              <a:buFont typeface="+mj-lt"/>
              <a:buAutoNum type="arabicPeriod"/>
            </a:pPr>
            <a:r>
              <a:rPr lang="ru-RU" sz="1600" i="1" dirty="0" smtClean="0">
                <a:latin typeface="Arial" pitchFamily="34" charset="0"/>
                <a:cs typeface="Arial" pitchFamily="34" charset="0"/>
              </a:rPr>
              <a:t>Двух петель,</a:t>
            </a:r>
          </a:p>
          <a:p>
            <a:pPr marL="342900" indent="-342900">
              <a:buFont typeface="+mj-lt"/>
              <a:buAutoNum type="arabicPeriod"/>
            </a:pPr>
            <a:r>
              <a:rPr lang="ru-RU" sz="1600" i="1" dirty="0" smtClean="0">
                <a:latin typeface="Arial" pitchFamily="34" charset="0"/>
                <a:cs typeface="Arial" pitchFamily="34" charset="0"/>
              </a:rPr>
              <a:t>Шести  </a:t>
            </a:r>
            <a:r>
              <a:rPr lang="ru-RU" sz="1600" i="1" dirty="0" smtClean="0">
                <a:solidFill>
                  <a:srgbClr val="C00000"/>
                </a:solidFill>
                <a:latin typeface="Arial" pitchFamily="34" charset="0"/>
                <a:cs typeface="Arial" pitchFamily="34" charset="0"/>
              </a:rPr>
              <a:t>анкеров.</a:t>
            </a:r>
          </a:p>
          <a:p>
            <a:endParaRPr lang="ru-RU" sz="1600" i="1" dirty="0" smtClean="0">
              <a:solidFill>
                <a:srgbClr val="C00000"/>
              </a:solidFill>
              <a:latin typeface="Arial" pitchFamily="34" charset="0"/>
              <a:cs typeface="Arial" pitchFamily="34" charset="0"/>
            </a:endParaRPr>
          </a:p>
          <a:p>
            <a:r>
              <a:rPr lang="ru-RU" sz="1600" i="1" dirty="0" smtClean="0">
                <a:solidFill>
                  <a:srgbClr val="C00000"/>
                </a:solidFill>
                <a:latin typeface="Arial" pitchFamily="34" charset="0"/>
                <a:cs typeface="Arial" pitchFamily="34" charset="0"/>
              </a:rPr>
              <a:t>Анкер </a:t>
            </a:r>
            <a:r>
              <a:rPr lang="ru-RU" sz="1600" i="1" dirty="0" smtClean="0">
                <a:latin typeface="Arial" pitchFamily="34" charset="0"/>
                <a:cs typeface="Arial" pitchFamily="34" charset="0"/>
              </a:rPr>
              <a:t>- это крепёжное приспособление с помощью которого дверь укрепляют в дверном проёме.</a:t>
            </a:r>
          </a:p>
          <a:p>
            <a:endParaRPr lang="ru-RU" sz="1600" i="1" dirty="0" smtClean="0">
              <a:solidFill>
                <a:srgbClr val="C00000"/>
              </a:solidFill>
              <a:latin typeface="Arial" pitchFamily="34" charset="0"/>
              <a:cs typeface="Arial" pitchFamily="34" charset="0"/>
            </a:endParaRPr>
          </a:p>
          <a:p>
            <a:r>
              <a:rPr lang="ru-RU" sz="1600" i="1" u="sng" dirty="0" smtClean="0">
                <a:latin typeface="Arial" pitchFamily="34" charset="0"/>
                <a:cs typeface="Arial" pitchFamily="34" charset="0"/>
              </a:rPr>
              <a:t>Примечание:</a:t>
            </a:r>
          </a:p>
          <a:p>
            <a:r>
              <a:rPr lang="ru-RU" sz="1600" i="1" dirty="0" smtClean="0">
                <a:latin typeface="Arial" pitchFamily="34" charset="0"/>
                <a:cs typeface="Arial" pitchFamily="34" charset="0"/>
              </a:rPr>
              <a:t>Пространство между дверной коробкой и дверным проёмом заполняют монтажной пеной.</a:t>
            </a:r>
          </a:p>
          <a:p>
            <a:endParaRPr lang="ru-RU" sz="1600" i="1" dirty="0">
              <a:solidFill>
                <a:srgbClr val="C00000"/>
              </a:solidFill>
              <a:latin typeface="Arial" pitchFamily="34" charset="0"/>
              <a:cs typeface="Arial" pitchFamily="34" charset="0"/>
            </a:endParaRPr>
          </a:p>
        </p:txBody>
      </p:sp>
      <p:pic>
        <p:nvPicPr>
          <p:cNvPr id="3074" name="Picture 2" descr="C:\Users\Технология\Desktop\Безымянный.png"/>
          <p:cNvPicPr>
            <a:picLocks noGrp="1" noChangeAspect="1" noChangeArrowheads="1"/>
          </p:cNvPicPr>
          <p:nvPr>
            <p:ph sz="half" idx="1"/>
          </p:nvPr>
        </p:nvPicPr>
        <p:blipFill>
          <a:blip r:embed="rId2"/>
          <a:srcRect/>
          <a:stretch>
            <a:fillRect/>
          </a:stretch>
        </p:blipFill>
        <p:spPr bwMode="auto">
          <a:xfrm>
            <a:off x="4351996" y="1357298"/>
            <a:ext cx="3768641" cy="4572032"/>
          </a:xfrm>
          <a:prstGeom prst="rect">
            <a:avLst/>
          </a:prstGeom>
          <a:noFill/>
        </p:spPr>
      </p:pic>
    </p:spTree>
    <p:extLst>
      <p:ext uri="{BB962C8B-B14F-4D97-AF65-F5344CB8AC3E}">
        <p14:creationId xmlns="" xmlns:p14="http://schemas.microsoft.com/office/powerpoint/2010/main" val="2521453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4515958" cy="1787798"/>
          </a:xfrm>
        </p:spPr>
        <p:txBody>
          <a:bodyPr/>
          <a:lstStyle/>
          <a:p>
            <a:r>
              <a:rPr lang="ru-RU" i="1" dirty="0" smtClean="0">
                <a:solidFill>
                  <a:srgbClr val="FF0000"/>
                </a:solidFill>
                <a:latin typeface="Arial" pitchFamily="34" charset="0"/>
                <a:cs typeface="Arial" pitchFamily="34" charset="0"/>
              </a:rPr>
              <a:t>Устройство дверного блока и дверного полотна.</a:t>
            </a:r>
            <a:endParaRPr lang="ru-RU" i="1" dirty="0">
              <a:solidFill>
                <a:srgbClr val="FF0000"/>
              </a:solidFill>
              <a:latin typeface="Arial" pitchFamily="34" charset="0"/>
              <a:cs typeface="Arial" pitchFamily="34" charset="0"/>
            </a:endParaRPr>
          </a:p>
        </p:txBody>
      </p:sp>
      <p:sp>
        <p:nvSpPr>
          <p:cNvPr id="4" name="Текст 3"/>
          <p:cNvSpPr>
            <a:spLocks noGrp="1"/>
          </p:cNvSpPr>
          <p:nvPr>
            <p:ph type="body" idx="2"/>
          </p:nvPr>
        </p:nvSpPr>
        <p:spPr>
          <a:xfrm>
            <a:off x="467544" y="1196752"/>
            <a:ext cx="4402832" cy="4924954"/>
          </a:xfrm>
        </p:spPr>
        <p:txBody>
          <a:bodyPr/>
          <a:lstStyle/>
          <a:p>
            <a:endParaRPr lang="ru-RU" dirty="0"/>
          </a:p>
        </p:txBody>
      </p:sp>
      <p:sp>
        <p:nvSpPr>
          <p:cNvPr id="3" name="Объект 2"/>
          <p:cNvSpPr>
            <a:spLocks noGrp="1"/>
          </p:cNvSpPr>
          <p:nvPr>
            <p:ph sz="half" idx="1"/>
          </p:nvPr>
        </p:nvSpPr>
        <p:spPr>
          <a:xfrm>
            <a:off x="4973158" y="188640"/>
            <a:ext cx="3713642" cy="5937524"/>
          </a:xfrm>
        </p:spPr>
        <p:txBody>
          <a:bodyPr/>
          <a:lstStyle/>
          <a:p>
            <a:pPr marL="0" indent="0">
              <a:buNone/>
            </a:pPr>
            <a:endParaRPr lang="ru-RU" dirty="0"/>
          </a:p>
        </p:txBody>
      </p:sp>
      <p:pic>
        <p:nvPicPr>
          <p:cNvPr id="5122" name="Picture 2"/>
          <p:cNvPicPr>
            <a:picLocks noChangeAspect="1" noChangeArrowheads="1"/>
          </p:cNvPicPr>
          <p:nvPr/>
        </p:nvPicPr>
        <p:blipFill>
          <a:blip r:embed="rId2"/>
          <a:srcRect/>
          <a:stretch>
            <a:fillRect/>
          </a:stretch>
        </p:blipFill>
        <p:spPr bwMode="auto">
          <a:xfrm>
            <a:off x="5000628" y="285728"/>
            <a:ext cx="3575472" cy="5500726"/>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357158" y="2214554"/>
            <a:ext cx="4543817" cy="4143404"/>
          </a:xfrm>
          <a:prstGeom prst="rect">
            <a:avLst/>
          </a:prstGeom>
          <a:noFill/>
          <a:ln w="9525">
            <a:noFill/>
            <a:miter lim="800000"/>
            <a:headEnd/>
            <a:tailEnd/>
          </a:ln>
          <a:effectLst/>
        </p:spPr>
      </p:pic>
    </p:spTree>
    <p:extLst>
      <p:ext uri="{BB962C8B-B14F-4D97-AF65-F5344CB8AC3E}">
        <p14:creationId xmlns="" xmlns:p14="http://schemas.microsoft.com/office/powerpoint/2010/main" val="6744642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555</TotalTime>
  <Words>1314</Words>
  <Application>Microsoft Office PowerPoint</Application>
  <PresentationFormat>Экран (4:3)</PresentationFormat>
  <Paragraphs>117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Метро</vt:lpstr>
      <vt:lpstr>Ремонт  дверного полотна.</vt:lpstr>
      <vt:lpstr>Классификация дверей.</vt:lpstr>
      <vt:lpstr>Классификация дверей.</vt:lpstr>
      <vt:lpstr>Классификация дверей.</vt:lpstr>
      <vt:lpstr>Классификация дверей.</vt:lpstr>
      <vt:lpstr>Классификация дверей.</vt:lpstr>
      <vt:lpstr>Классификация и конструкция дверей.</vt:lpstr>
      <vt:lpstr>Конструкция межкомнатной  двери.</vt:lpstr>
      <vt:lpstr>Устройство дверного блока и дверного полотна.</vt:lpstr>
      <vt:lpstr>Анкерный винт и порядок его установки.</vt:lpstr>
      <vt:lpstr>Материалы для укрепления дверного блока.</vt:lpstr>
      <vt:lpstr>Установка дверного полотна в дверную коробку.</vt:lpstr>
      <vt:lpstr>Инструмент, применяемый для ремонта двери.</vt:lpstr>
      <vt:lpstr>Слайд 14</vt:lpstr>
      <vt:lpstr>Слайд 15</vt:lpstr>
      <vt:lpstr>Слайд 16</vt:lpstr>
      <vt:lpstr>Проверка изученного материала.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Ремонт  дверей.</dc:title>
  <dc:creator>User</dc:creator>
  <cp:lastModifiedBy>Технология</cp:lastModifiedBy>
  <cp:revision>39</cp:revision>
  <dcterms:created xsi:type="dcterms:W3CDTF">2015-11-12T15:19:45Z</dcterms:created>
  <dcterms:modified xsi:type="dcterms:W3CDTF">2019-10-15T05:12:50Z</dcterms:modified>
</cp:coreProperties>
</file>