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8" r:id="rId4"/>
    <p:sldId id="269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90" y="-18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33895A-0423-4CA2-A813-60A296826238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61B3E-5041-4461-B183-983CBDFD65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5358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AFEE-64C1-48BE-A6BD-8F0A674649AA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89EA-7819-4925-ABCB-13E23EF6C9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700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AFEE-64C1-48BE-A6BD-8F0A674649AA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89EA-7819-4925-ABCB-13E23EF6C9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700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AFEE-64C1-48BE-A6BD-8F0A674649AA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89EA-7819-4925-ABCB-13E23EF6C9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700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AFEE-64C1-48BE-A6BD-8F0A674649AA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89EA-7819-4925-ABCB-13E23EF6C9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700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AFEE-64C1-48BE-A6BD-8F0A674649AA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89EA-7819-4925-ABCB-13E23EF6C9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700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AFEE-64C1-48BE-A6BD-8F0A674649AA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89EA-7819-4925-ABCB-13E23EF6C9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700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AFEE-64C1-48BE-A6BD-8F0A674649AA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89EA-7819-4925-ABCB-13E23EF6C9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700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AFEE-64C1-48BE-A6BD-8F0A674649AA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89EA-7819-4925-ABCB-13E23EF6C9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700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AFEE-64C1-48BE-A6BD-8F0A674649AA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89EA-7819-4925-ABCB-13E23EF6C9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700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AFEE-64C1-48BE-A6BD-8F0A674649AA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89EA-7819-4925-ABCB-13E23EF6C9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700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AFEE-64C1-48BE-A6BD-8F0A674649AA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89EA-7819-4925-ABCB-13E23EF6C9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700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2AFEE-64C1-48BE-A6BD-8F0A674649AA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589EA-7819-4925-ABCB-13E23EF6C9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7000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ФОН 2.jpg"/>
          <p:cNvPicPr>
            <a:picLocks noChangeAspect="1"/>
          </p:cNvPicPr>
          <p:nvPr/>
        </p:nvPicPr>
        <p:blipFill>
          <a:blip r:embed="rId2" cstate="print">
            <a:lum bright="26000" contrast="-62000"/>
          </a:blip>
          <a:stretch>
            <a:fillRect/>
          </a:stretch>
        </p:blipFill>
        <p:spPr>
          <a:xfrm>
            <a:off x="0" y="0"/>
            <a:ext cx="9906000" cy="693178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68624" y="1484784"/>
            <a:ext cx="6521144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ПРОЕКТ</a:t>
            </a:r>
          </a:p>
          <a:p>
            <a:pPr algn="ctr"/>
            <a:r>
              <a:rPr lang="ru-RU" sz="50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по окружающему миру</a:t>
            </a:r>
          </a:p>
          <a:p>
            <a:pPr algn="ctr"/>
            <a:r>
              <a:rPr lang="ru-RU" sz="50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«Школа кулинаров»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241032" y="4077072"/>
            <a:ext cx="2962606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Выполнила </a:t>
            </a:r>
          </a:p>
          <a:p>
            <a:r>
              <a:rPr lang="ru-RU" sz="24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ученица 3 «Б» класса</a:t>
            </a:r>
          </a:p>
          <a:p>
            <a:r>
              <a:rPr lang="ru-RU" sz="24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Нечаева Диана</a:t>
            </a:r>
          </a:p>
          <a:p>
            <a:r>
              <a:rPr lang="ru-RU" sz="24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Преподаватель: </a:t>
            </a:r>
          </a:p>
          <a:p>
            <a:r>
              <a:rPr lang="ru-RU" sz="24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Сычкова Т.В.</a:t>
            </a:r>
            <a:endParaRPr lang="ru-RU" sz="240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60912" y="6150114"/>
            <a:ext cx="116429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</a:rPr>
              <a:t>г. Сасово</a:t>
            </a:r>
          </a:p>
          <a:p>
            <a:pPr algn="ctr"/>
            <a:r>
              <a:rPr lang="ru-RU" sz="2000" dirty="0" smtClean="0">
                <a:ln w="10541" cmpd="sng">
                  <a:solidFill>
                    <a:schemeClr val="tx1"/>
                  </a:solidFill>
                  <a:prstDash val="solid"/>
                </a:ln>
              </a:rPr>
              <a:t>2019 г.</a:t>
            </a:r>
            <a:endParaRPr lang="ru-RU" sz="2000" cap="none" spc="0" dirty="0">
              <a:ln w="10541" cmpd="sng">
                <a:solidFill>
                  <a:schemeClr val="tx1"/>
                </a:solidFill>
                <a:prstDash val="solid"/>
              </a:ln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60634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72880" y="0"/>
            <a:ext cx="232781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МБОУ  СОШ №3</a:t>
            </a:r>
          </a:p>
        </p:txBody>
      </p:sp>
    </p:spTree>
  </p:cSld>
  <p:clrMapOvr>
    <a:masterClrMapping/>
  </p:clrMapOvr>
  <p:transition spd="med" advClick="0" advTm="600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positphotos_14068114-Pizza-seamless-pattern.jpg"/>
          <p:cNvPicPr>
            <a:picLocks noChangeAspect="1"/>
          </p:cNvPicPr>
          <p:nvPr/>
        </p:nvPicPr>
        <p:blipFill>
          <a:blip r:embed="rId2" cstate="print">
            <a:lum bright="10000" contrast="-47000"/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992560" y="260648"/>
            <a:ext cx="864096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dirty="0" smtClean="0"/>
              <a:t> </a:t>
            </a:r>
            <a:r>
              <a:rPr lang="ru-RU" sz="4400" b="1" dirty="0" smtClean="0">
                <a:latin typeface="Monotype Corsiva" pitchFamily="66" charset="0"/>
              </a:rPr>
              <a:t>Добавляем 4 столовые ложки муки </a:t>
            </a:r>
            <a:endParaRPr lang="en-US" sz="4400" b="1" dirty="0" smtClean="0">
              <a:latin typeface="Monotype Corsiva" pitchFamily="66" charset="0"/>
            </a:endParaRPr>
          </a:p>
        </p:txBody>
      </p:sp>
      <p:pic>
        <p:nvPicPr>
          <p:cNvPr id="6" name="Рисунок 5" descr="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8624" y="1196752"/>
            <a:ext cx="6840760" cy="51305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 advClick="0" advTm="6000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epositphotos_14068114-Pizza-seamless-pattern.jpg"/>
          <p:cNvPicPr>
            <a:picLocks noChangeAspect="1"/>
          </p:cNvPicPr>
          <p:nvPr/>
        </p:nvPicPr>
        <p:blipFill>
          <a:blip r:embed="rId2" cstate="print">
            <a:lum bright="10000" contrast="-47000"/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025008" y="548680"/>
            <a:ext cx="4880992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/>
              <a:t> </a:t>
            </a:r>
            <a:r>
              <a:rPr lang="ru-RU" sz="4400" b="1" dirty="0" smtClean="0">
                <a:latin typeface="Monotype Corsiva" pitchFamily="66" charset="0"/>
              </a:rPr>
              <a:t>Тщательно </a:t>
            </a:r>
          </a:p>
          <a:p>
            <a:pPr algn="ctr"/>
            <a:r>
              <a:rPr lang="ru-RU" sz="4400" b="1" dirty="0" smtClean="0">
                <a:latin typeface="Monotype Corsiva" pitchFamily="66" charset="0"/>
              </a:rPr>
              <a:t>перемешиваем </a:t>
            </a:r>
          </a:p>
          <a:p>
            <a:pPr algn="ctr"/>
            <a:r>
              <a:rPr lang="ru-RU" sz="4400" b="1" dirty="0" smtClean="0">
                <a:latin typeface="Monotype Corsiva" pitchFamily="66" charset="0"/>
              </a:rPr>
              <a:t>все ингредиенты</a:t>
            </a:r>
            <a:endParaRPr lang="en-US" sz="4400" b="1" dirty="0" smtClean="0">
              <a:latin typeface="Monotype Corsiva" pitchFamily="66" charset="0"/>
            </a:endParaRPr>
          </a:p>
        </p:txBody>
      </p:sp>
      <p:pic>
        <p:nvPicPr>
          <p:cNvPr id="12" name="Рисунок 11" descr="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488" y="260648"/>
            <a:ext cx="4800533" cy="360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 descr="1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9024" y="2996952"/>
            <a:ext cx="4736976" cy="35527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epositphotos_14068114-Pizza-seamless-pattern.jpg"/>
          <p:cNvPicPr>
            <a:picLocks noChangeAspect="1"/>
          </p:cNvPicPr>
          <p:nvPr/>
        </p:nvPicPr>
        <p:blipFill>
          <a:blip r:embed="rId2" cstate="print">
            <a:lum bright="10000" contrast="-47000"/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025008" y="476672"/>
            <a:ext cx="4880992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/>
              <a:t> </a:t>
            </a:r>
            <a:r>
              <a:rPr lang="ru-RU" sz="4400" b="1" dirty="0" smtClean="0">
                <a:latin typeface="Monotype Corsiva" pitchFamily="66" charset="0"/>
              </a:rPr>
              <a:t>Лепим из  всего получившегося теста  небольшие шарики</a:t>
            </a:r>
            <a:endParaRPr lang="en-US" sz="4400" b="1" dirty="0" smtClean="0">
              <a:latin typeface="Monotype Corsiva" pitchFamily="66" charset="0"/>
            </a:endParaRPr>
          </a:p>
        </p:txBody>
      </p:sp>
      <p:pic>
        <p:nvPicPr>
          <p:cNvPr id="6" name="Рисунок 5" descr="1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472" y="260648"/>
            <a:ext cx="4680520" cy="35103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1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5008" y="3212976"/>
            <a:ext cx="4512501" cy="33843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epositphotos_14068114-Pizza-seamless-pattern.jpg"/>
          <p:cNvPicPr>
            <a:picLocks noChangeAspect="1"/>
          </p:cNvPicPr>
          <p:nvPr/>
        </p:nvPicPr>
        <p:blipFill>
          <a:blip r:embed="rId2" cstate="print">
            <a:lum bright="10000" contrast="-47000"/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584848" y="0"/>
            <a:ext cx="6321152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dirty="0" smtClean="0"/>
              <a:t> </a:t>
            </a:r>
            <a:r>
              <a:rPr lang="ru-RU" sz="4400" b="1" dirty="0" smtClean="0">
                <a:latin typeface="Monotype Corsiva" pitchFamily="66" charset="0"/>
              </a:rPr>
              <a:t>Шарики приминаем и выкладываем на разогретую сковороду.</a:t>
            </a:r>
            <a:endParaRPr lang="en-US" sz="4400" b="1" dirty="0" smtClean="0">
              <a:latin typeface="Monotype Corsiva" pitchFamily="66" charset="0"/>
            </a:endParaRPr>
          </a:p>
        </p:txBody>
      </p:sp>
      <p:pic>
        <p:nvPicPr>
          <p:cNvPr id="10" name="Рисунок 9" descr="1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597864" cy="47971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1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6128" y="1964837"/>
            <a:ext cx="3669872" cy="48931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0" y="4869160"/>
            <a:ext cx="616744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4000" dirty="0" smtClean="0"/>
              <a:t> </a:t>
            </a:r>
            <a:r>
              <a:rPr lang="ru-RU" sz="4400" b="1" dirty="0" smtClean="0">
                <a:latin typeface="Monotype Corsiva" pitchFamily="66" charset="0"/>
              </a:rPr>
              <a:t>Обжариваем  сырники с двух сторон на среднем огне</a:t>
            </a:r>
            <a:endParaRPr lang="en-US" sz="4400" b="1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ransition spd="med" advClick="0" advTm="11000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старый сад2.jpg"/>
          <p:cNvPicPr>
            <a:picLocks noChangeAspect="1"/>
          </p:cNvPicPr>
          <p:nvPr/>
        </p:nvPicPr>
        <p:blipFill>
          <a:blip r:embed="rId2">
            <a:lum bright="29000" contrast="-63000"/>
          </a:blip>
          <a:stretch>
            <a:fillRect/>
          </a:stretch>
        </p:blipFill>
        <p:spPr>
          <a:xfrm>
            <a:off x="0" y="-1"/>
            <a:ext cx="9906000" cy="687534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48544" y="0"/>
            <a:ext cx="813690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/>
              <a:t> </a:t>
            </a:r>
            <a:r>
              <a:rPr lang="ru-RU" sz="4400" b="1" dirty="0" smtClean="0">
                <a:latin typeface="Monotype Corsiva" pitchFamily="66" charset="0"/>
              </a:rPr>
              <a:t>Сырники подаем с вареньем, сметаной или медом</a:t>
            </a:r>
            <a:endParaRPr lang="en-US" sz="4400" b="1" dirty="0" smtClean="0"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4869160"/>
            <a:ext cx="632115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4000" dirty="0" smtClean="0"/>
              <a:t> </a:t>
            </a:r>
            <a:endParaRPr lang="en-US" sz="4400" b="1" dirty="0" smtClean="0">
              <a:latin typeface="Monotype Corsiva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6654" y="5842337"/>
            <a:ext cx="952503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/>
              <a:t> </a:t>
            </a:r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ПРИЯТНОГО  АППЕТИТА</a:t>
            </a:r>
            <a:endParaRPr lang="en-US" sz="6000" b="1" dirty="0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15" name="Рисунок 14" descr="98e244348e628d6eff3f373c8445c0b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09860" y="1500174"/>
            <a:ext cx="4437476" cy="29560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 advClick="0" advTm="19000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тарый сад2.jpg"/>
          <p:cNvPicPr>
            <a:picLocks noChangeAspect="1"/>
          </p:cNvPicPr>
          <p:nvPr/>
        </p:nvPicPr>
        <p:blipFill>
          <a:blip r:embed="rId2">
            <a:lum bright="29000" contrast="-63000"/>
          </a:blip>
          <a:stretch>
            <a:fillRect/>
          </a:stretch>
        </p:blipFill>
        <p:spPr>
          <a:xfrm>
            <a:off x="0" y="-1"/>
            <a:ext cx="9906000" cy="687534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38290" y="0"/>
            <a:ext cx="633670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atin typeface="Monotype Corsiva" pitchFamily="66" charset="0"/>
              </a:rPr>
              <a:t>Цель проекта: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1500174"/>
            <a:ext cx="99060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000" b="1" dirty="0" smtClean="0">
                <a:latin typeface="Monotype Corsiva" pitchFamily="66" charset="0"/>
              </a:rPr>
              <a:t>Узнать, в ходе работы над проектом, какие продукты полезны для здоровья. </a:t>
            </a:r>
          </a:p>
          <a:p>
            <a:pPr algn="ctr"/>
            <a:r>
              <a:rPr lang="ru-RU" sz="5000" b="1" dirty="0" smtClean="0">
                <a:latin typeface="Monotype Corsiva" pitchFamily="66" charset="0"/>
              </a:rPr>
              <a:t>Из полезных для здоровья продуктов научиться готовить интересные блюда</a:t>
            </a:r>
            <a:r>
              <a:rPr lang="en-US" sz="5000" b="1" dirty="0" smtClean="0"/>
              <a:t>.</a:t>
            </a:r>
            <a:endParaRPr lang="ru-RU" sz="5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</p:spTree>
  </p:cSld>
  <p:clrMapOvr>
    <a:masterClrMapping/>
  </p:clrMapOvr>
  <p:transition spd="med" advClick="0" advTm="15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тарый сад2.jpg"/>
          <p:cNvPicPr>
            <a:picLocks noChangeAspect="1"/>
          </p:cNvPicPr>
          <p:nvPr/>
        </p:nvPicPr>
        <p:blipFill>
          <a:blip r:embed="rId2">
            <a:lum bright="29000" contrast="-63000"/>
          </a:blip>
          <a:stretch>
            <a:fillRect/>
          </a:stretch>
        </p:blipFill>
        <p:spPr>
          <a:xfrm>
            <a:off x="0" y="-1"/>
            <a:ext cx="9906000" cy="687534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44095" y="0"/>
            <a:ext cx="717215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dirty="0" smtClean="0"/>
              <a:t> </a:t>
            </a:r>
            <a:r>
              <a:rPr lang="ru-RU" sz="4800" b="1" dirty="0" smtClean="0">
                <a:latin typeface="Monotype Corsiva" pitchFamily="66" charset="0"/>
              </a:rPr>
              <a:t>Основы правильного питания</a:t>
            </a:r>
            <a:endParaRPr lang="en-US" sz="4800" b="1" dirty="0" smtClean="0"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928670"/>
            <a:ext cx="990600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Tx/>
              <a:buChar char="-"/>
            </a:pPr>
            <a:r>
              <a:rPr lang="ru-RU" sz="4000" b="1" dirty="0" smtClean="0">
                <a:latin typeface="Monotype Corsiva" pitchFamily="66" charset="0"/>
              </a:rPr>
              <a:t> Пища должна быть свежей</a:t>
            </a:r>
          </a:p>
          <a:p>
            <a:pPr>
              <a:buFontTx/>
              <a:buChar char="-"/>
            </a:pPr>
            <a:r>
              <a:rPr lang="ru-RU" sz="4000" b="1" dirty="0" smtClean="0">
                <a:latin typeface="Monotype Corsiva" pitchFamily="66" charset="0"/>
              </a:rPr>
              <a:t> Питание должно быть разнообразным </a:t>
            </a:r>
          </a:p>
          <a:p>
            <a:r>
              <a:rPr lang="ru-RU" sz="4000" b="1" dirty="0" smtClean="0">
                <a:latin typeface="Monotype Corsiva" pitchFamily="66" charset="0"/>
              </a:rPr>
              <a:t>- В употребляемой еде  должно содержаться необходимое для организма количество белков , жиров , углеводов и витаминов.</a:t>
            </a:r>
          </a:p>
          <a:p>
            <a:pPr>
              <a:buFontTx/>
              <a:buChar char="-"/>
            </a:pPr>
            <a:r>
              <a:rPr lang="ru-RU" sz="4000" b="1" dirty="0" smtClean="0">
                <a:latin typeface="Monotype Corsiva" pitchFamily="66" charset="0"/>
              </a:rPr>
              <a:t>Не употреблять вредную пищу, есть только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4572008"/>
            <a:ext cx="850112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полезные продукты</a:t>
            </a:r>
          </a:p>
          <a:p>
            <a:pPr>
              <a:buFontTx/>
              <a:buChar char="-"/>
            </a:pPr>
            <a:r>
              <a:rPr lang="ru-RU" sz="4000" b="1" dirty="0" smtClean="0">
                <a:latin typeface="Monotype Corsiva" pitchFamily="66" charset="0"/>
              </a:rPr>
              <a:t> В питании всего  должно быть в меру.</a:t>
            </a:r>
            <a:endParaRPr lang="ru-RU" sz="40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 advClick="0" advTm="2900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epositphotos_14068114-Pizza-seamless-pattern.jpg"/>
          <p:cNvPicPr>
            <a:picLocks noChangeAspect="1"/>
          </p:cNvPicPr>
          <p:nvPr/>
        </p:nvPicPr>
        <p:blipFill>
          <a:blip r:embed="rId2" cstate="print">
            <a:lum bright="10000" contrast="-47000"/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653142" y="0"/>
            <a:ext cx="55819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dirty="0" smtClean="0"/>
              <a:t> </a:t>
            </a:r>
            <a:r>
              <a:rPr lang="ru-RU" sz="5400" b="1" dirty="0" smtClean="0">
                <a:latin typeface="Monotype Corsiva" pitchFamily="66" charset="0"/>
              </a:rPr>
              <a:t>Полезные продукты</a:t>
            </a:r>
            <a:endParaRPr lang="en-US" sz="5400" b="1" dirty="0" smtClean="0"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16896" y="692696"/>
            <a:ext cx="552906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Tx/>
              <a:buChar char="-"/>
            </a:pPr>
            <a:r>
              <a:rPr lang="ru-RU" sz="4000" b="1" dirty="0" smtClean="0">
                <a:latin typeface="Monotype Corsiva" pitchFamily="66" charset="0"/>
              </a:rPr>
              <a:t> Молочные продукты , яйца, крупы, рыба, нежирное мясо, овощи, фрукты и т.д.</a:t>
            </a:r>
            <a:endParaRPr lang="ru-RU" sz="4000" b="1" dirty="0">
              <a:latin typeface="Monotype Corsiva" pitchFamily="66" charset="0"/>
            </a:endParaRPr>
          </a:p>
        </p:txBody>
      </p:sp>
      <p:pic>
        <p:nvPicPr>
          <p:cNvPr id="5" name="Рисунок 4" descr="полезны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472" y="764704"/>
            <a:ext cx="3744416" cy="24873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-72839" y="3356992"/>
            <a:ext cx="5275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dirty="0" smtClean="0"/>
              <a:t> </a:t>
            </a:r>
            <a:r>
              <a:rPr lang="ru-RU" sz="5400" b="1" dirty="0" smtClean="0">
                <a:latin typeface="Monotype Corsiva" pitchFamily="66" charset="0"/>
              </a:rPr>
              <a:t>Вредные продукты</a:t>
            </a:r>
            <a:endParaRPr lang="en-US" sz="5400" b="1" dirty="0" smtClean="0"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0472" y="4077072"/>
            <a:ext cx="552906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Tx/>
              <a:buChar char="-"/>
            </a:pPr>
            <a:r>
              <a:rPr lang="ru-RU" sz="4000" b="1" dirty="0" smtClean="0">
                <a:latin typeface="Monotype Corsiva" pitchFamily="66" charset="0"/>
              </a:rPr>
              <a:t> Газированные напитки, чипсы, сухарики, жевательные резинки и т.д.</a:t>
            </a:r>
            <a:endParaRPr lang="ru-RU" sz="4000" b="1" dirty="0">
              <a:latin typeface="Monotype Corsiva" pitchFamily="66" charset="0"/>
            </a:endParaRPr>
          </a:p>
        </p:txBody>
      </p:sp>
      <p:pic>
        <p:nvPicPr>
          <p:cNvPr id="11" name="Рисунок 10" descr="вредные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10935" y="3861048"/>
            <a:ext cx="4295065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 advClick="0" advTm="19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старый сад2.jpg"/>
          <p:cNvPicPr>
            <a:picLocks noChangeAspect="1"/>
          </p:cNvPicPr>
          <p:nvPr/>
        </p:nvPicPr>
        <p:blipFill>
          <a:blip r:embed="rId2">
            <a:lum bright="29000" contrast="-63000"/>
          </a:blip>
          <a:stretch>
            <a:fillRect/>
          </a:stretch>
        </p:blipFill>
        <p:spPr>
          <a:xfrm>
            <a:off x="0" y="-1"/>
            <a:ext cx="9906000" cy="687534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906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/>
              <a:t> </a:t>
            </a:r>
            <a:r>
              <a:rPr lang="ru-RU" sz="4800" b="1" dirty="0" smtClean="0">
                <a:latin typeface="Monotype Corsiva" pitchFamily="66" charset="0"/>
              </a:rPr>
              <a:t>Рецепт полезного завтрака «Сырники»</a:t>
            </a:r>
            <a:endParaRPr lang="en-US" sz="4800" b="1" dirty="0" smtClean="0"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6654" y="3143248"/>
            <a:ext cx="8001056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Необходимые продукты:</a:t>
            </a:r>
          </a:p>
          <a:p>
            <a:pPr>
              <a:buFontTx/>
              <a:buChar char="-"/>
            </a:pPr>
            <a:r>
              <a:rPr lang="ru-RU" sz="3600" b="1" dirty="0" smtClean="0">
                <a:latin typeface="Monotype Corsiva" pitchFamily="66" charset="0"/>
              </a:rPr>
              <a:t>2 пачки творога по 200 г.</a:t>
            </a:r>
          </a:p>
          <a:p>
            <a:pPr>
              <a:buFontTx/>
              <a:buChar char="-"/>
            </a:pPr>
            <a:r>
              <a:rPr lang="ru-RU" sz="3600" b="1" dirty="0" smtClean="0">
                <a:latin typeface="Monotype Corsiva" pitchFamily="66" charset="0"/>
              </a:rPr>
              <a:t>2 яйца</a:t>
            </a:r>
          </a:p>
          <a:p>
            <a:pPr>
              <a:buFontTx/>
              <a:buChar char="-"/>
            </a:pPr>
            <a:r>
              <a:rPr lang="ru-RU" sz="3600" b="1" dirty="0" smtClean="0">
                <a:latin typeface="Monotype Corsiva" pitchFamily="66" charset="0"/>
              </a:rPr>
              <a:t>2 столовые ложки сахара</a:t>
            </a:r>
          </a:p>
          <a:p>
            <a:r>
              <a:rPr lang="ru-RU" sz="3600" b="1" dirty="0" smtClean="0">
                <a:latin typeface="Monotype Corsiva" pitchFamily="66" charset="0"/>
              </a:rPr>
              <a:t>-4 столовые ложки муки</a:t>
            </a:r>
          </a:p>
          <a:p>
            <a:pPr>
              <a:buFontTx/>
              <a:buChar char="-"/>
            </a:pPr>
            <a:r>
              <a:rPr lang="ru-RU" sz="3600" b="1" dirty="0" smtClean="0">
                <a:latin typeface="Monotype Corsiva" pitchFamily="66" charset="0"/>
              </a:rPr>
              <a:t>1 столовая ложка масла для жарки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928670"/>
            <a:ext cx="9906000" cy="23698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dirty="0" smtClean="0"/>
              <a:t> </a:t>
            </a:r>
            <a:r>
              <a:rPr lang="ru-RU" sz="3600" b="1" dirty="0" smtClean="0">
                <a:latin typeface="Monotype Corsiva" pitchFamily="66" charset="0"/>
              </a:rPr>
              <a:t>Сырники полезны тем, что состоят из творога. Основная часть витаминов в жареном твороге сохраняется. В них содержится кальций и витамин Д, необходимые организму. Творог легко усваивается.</a:t>
            </a:r>
            <a:endParaRPr lang="en-US" sz="3600" b="1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ransition spd="med" advClick="0" advTm="35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epositphotos_14068114-Pizza-seamless-pattern.jpg"/>
          <p:cNvPicPr>
            <a:picLocks noChangeAspect="1"/>
          </p:cNvPicPr>
          <p:nvPr/>
        </p:nvPicPr>
        <p:blipFill>
          <a:blip r:embed="rId2" cstate="print">
            <a:lum bright="10000" contrast="-47000"/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90478" y="0"/>
            <a:ext cx="547938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dirty="0" smtClean="0"/>
              <a:t> </a:t>
            </a:r>
            <a:r>
              <a:rPr lang="ru-RU" sz="4800" b="1" dirty="0" smtClean="0">
                <a:latin typeface="Monotype Corsiva" pitchFamily="66" charset="0"/>
              </a:rPr>
              <a:t>ПРИГОТОВЛЕНИЕ</a:t>
            </a:r>
            <a:endParaRPr lang="en-US" sz="4800" b="1" dirty="0" smtClean="0">
              <a:latin typeface="Monotype Corsiva" pitchFamily="66" charset="0"/>
            </a:endParaRPr>
          </a:p>
        </p:txBody>
      </p:sp>
      <p:pic>
        <p:nvPicPr>
          <p:cNvPr id="5" name="Рисунок 4" descr="1.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836713"/>
            <a:ext cx="4592960" cy="3444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664968" y="1412776"/>
            <a:ext cx="499046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000" dirty="0" smtClean="0"/>
              <a:t> </a:t>
            </a:r>
            <a:r>
              <a:rPr lang="ru-RU" sz="4400" b="1" dirty="0" smtClean="0">
                <a:latin typeface="Monotype Corsiva" pitchFamily="66" charset="0"/>
              </a:rPr>
              <a:t>Подготавливаем все</a:t>
            </a:r>
          </a:p>
          <a:p>
            <a:r>
              <a:rPr lang="ru-RU" sz="4400" b="1" dirty="0" smtClean="0">
                <a:latin typeface="Monotype Corsiva" pitchFamily="66" charset="0"/>
              </a:rPr>
              <a:t>необходимы продукты</a:t>
            </a:r>
            <a:endParaRPr lang="en-US" sz="4400" b="1" dirty="0" smtClean="0">
              <a:latin typeface="Monotype Corsiva" pitchFamily="66" charset="0"/>
            </a:endParaRPr>
          </a:p>
        </p:txBody>
      </p:sp>
      <p:pic>
        <p:nvPicPr>
          <p:cNvPr id="10" name="Рисунок 9" descr="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960" y="2873220"/>
            <a:ext cx="5313040" cy="39847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 advClick="0" advTm="900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epositphotos_14068114-Pizza-seamless-pattern.jpg"/>
          <p:cNvPicPr>
            <a:picLocks noChangeAspect="1"/>
          </p:cNvPicPr>
          <p:nvPr/>
        </p:nvPicPr>
        <p:blipFill>
          <a:blip r:embed="rId2" cstate="print">
            <a:lum bright="10000" contrast="-47000"/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812939" y="692696"/>
            <a:ext cx="509306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dirty="0" smtClean="0"/>
              <a:t> </a:t>
            </a:r>
            <a:r>
              <a:rPr lang="ru-RU" sz="4400" b="1" dirty="0" smtClean="0">
                <a:latin typeface="Monotype Corsiva" pitchFamily="66" charset="0"/>
              </a:rPr>
              <a:t>Выкладываем  творог </a:t>
            </a:r>
          </a:p>
          <a:p>
            <a:pPr algn="ctr"/>
            <a:r>
              <a:rPr lang="ru-RU" sz="4400" b="1" dirty="0" smtClean="0">
                <a:latin typeface="Monotype Corsiva" pitchFamily="66" charset="0"/>
              </a:rPr>
              <a:t>в миску</a:t>
            </a:r>
            <a:endParaRPr lang="en-US" sz="4400" b="1" dirty="0" smtClean="0">
              <a:latin typeface="Monotype Corsiva" pitchFamily="66" charset="0"/>
            </a:endParaRPr>
          </a:p>
        </p:txBody>
      </p:sp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92696"/>
            <a:ext cx="4704522" cy="3528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5325386" y="2336534"/>
            <a:ext cx="3920196" cy="46649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 advClick="0" advTm="6000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epositphotos_14068114-Pizza-seamless-pattern.jpg"/>
          <p:cNvPicPr>
            <a:picLocks noChangeAspect="1"/>
          </p:cNvPicPr>
          <p:nvPr/>
        </p:nvPicPr>
        <p:blipFill>
          <a:blip r:embed="rId2" cstate="print">
            <a:lum bright="10000" contrast="-47000"/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112118" y="1556792"/>
            <a:ext cx="416331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dirty="0" smtClean="0"/>
              <a:t> </a:t>
            </a:r>
            <a:r>
              <a:rPr lang="ru-RU" sz="4400" b="1" dirty="0" smtClean="0">
                <a:latin typeface="Monotype Corsiva" pitchFamily="66" charset="0"/>
              </a:rPr>
              <a:t>Добавляем 2 яйца</a:t>
            </a:r>
            <a:endParaRPr lang="en-US" sz="4400" b="1" dirty="0" smtClean="0">
              <a:latin typeface="Monotype Corsiva" pitchFamily="66" charset="0"/>
            </a:endParaRPr>
          </a:p>
        </p:txBody>
      </p:sp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04664"/>
            <a:ext cx="4800534" cy="360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1424" y="2969568"/>
            <a:ext cx="5184576" cy="38884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 advClick="0" advTm="600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epositphotos_14068114-Pizza-seamless-pattern.jpg"/>
          <p:cNvPicPr>
            <a:picLocks noChangeAspect="1"/>
          </p:cNvPicPr>
          <p:nvPr/>
        </p:nvPicPr>
        <p:blipFill>
          <a:blip r:embed="rId2" cstate="print">
            <a:lum bright="10000" contrast="-47000"/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073244" y="404664"/>
            <a:ext cx="3167855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dirty="0" smtClean="0"/>
              <a:t> </a:t>
            </a:r>
            <a:r>
              <a:rPr lang="ru-RU" sz="4400" b="1" dirty="0" smtClean="0">
                <a:latin typeface="Monotype Corsiva" pitchFamily="66" charset="0"/>
              </a:rPr>
              <a:t>Добавляем </a:t>
            </a:r>
          </a:p>
          <a:p>
            <a:pPr algn="ctr"/>
            <a:r>
              <a:rPr lang="ru-RU" sz="4400" b="1" dirty="0" smtClean="0">
                <a:latin typeface="Monotype Corsiva" pitchFamily="66" charset="0"/>
              </a:rPr>
              <a:t>2 столовые</a:t>
            </a:r>
          </a:p>
          <a:p>
            <a:pPr algn="ctr"/>
            <a:r>
              <a:rPr lang="ru-RU" sz="4400" b="1" dirty="0" smtClean="0">
                <a:latin typeface="Monotype Corsiva" pitchFamily="66" charset="0"/>
              </a:rPr>
              <a:t> ложки сахара</a:t>
            </a:r>
            <a:endParaRPr lang="en-US" sz="4400" b="1" dirty="0" smtClean="0">
              <a:latin typeface="Monotype Corsiva" pitchFamily="66" charset="0"/>
            </a:endParaRPr>
          </a:p>
        </p:txBody>
      </p:sp>
      <p:pic>
        <p:nvPicPr>
          <p:cNvPr id="7" name="Рисунок 6" descr="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48064" cy="38610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7435" y="3041576"/>
            <a:ext cx="5088565" cy="38164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 advClick="0" advTm="6000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</TotalTime>
  <Words>257</Words>
  <Application>Microsoft Office PowerPoint</Application>
  <PresentationFormat>Лист A4 (210x297 мм)</PresentationFormat>
  <Paragraphs>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7</cp:lastModifiedBy>
  <cp:revision>97</cp:revision>
  <dcterms:created xsi:type="dcterms:W3CDTF">2018-02-27T07:48:38Z</dcterms:created>
  <dcterms:modified xsi:type="dcterms:W3CDTF">2019-10-15T15:54:57Z</dcterms:modified>
</cp:coreProperties>
</file>