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21"/>
  </p:notesMasterIdLst>
  <p:sldIdLst>
    <p:sldId id="262" r:id="rId2"/>
    <p:sldId id="282" r:id="rId3"/>
    <p:sldId id="268" r:id="rId4"/>
    <p:sldId id="269" r:id="rId5"/>
    <p:sldId id="260" r:id="rId6"/>
    <p:sldId id="298" r:id="rId7"/>
    <p:sldId id="294" r:id="rId8"/>
    <p:sldId id="300" r:id="rId9"/>
    <p:sldId id="286" r:id="rId10"/>
    <p:sldId id="302" r:id="rId11"/>
    <p:sldId id="289" r:id="rId12"/>
    <p:sldId id="295" r:id="rId13"/>
    <p:sldId id="296" r:id="rId14"/>
    <p:sldId id="297" r:id="rId15"/>
    <p:sldId id="261" r:id="rId16"/>
    <p:sldId id="293" r:id="rId17"/>
    <p:sldId id="273" r:id="rId18"/>
    <p:sldId id="301" r:id="rId19"/>
    <p:sldId id="28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68" autoAdjust="0"/>
    <p:restoredTop sz="94713" autoAdjust="0"/>
  </p:normalViewPr>
  <p:slideViewPr>
    <p:cSldViewPr>
      <p:cViewPr varScale="1">
        <p:scale>
          <a:sx n="67" d="100"/>
          <a:sy n="67" d="100"/>
        </p:scale>
        <p:origin x="-138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8.9866305774278926E-2"/>
          <c:y val="6.5585875984251973E-2"/>
          <c:w val="0.78335761154855665"/>
          <c:h val="0.79480216535433057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 2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1 классы</c:v>
                </c:pt>
                <c:pt idx="1">
                  <c:v>2 классы</c:v>
                </c:pt>
                <c:pt idx="2">
                  <c:v>3 классы</c:v>
                </c:pt>
                <c:pt idx="3">
                  <c:v>4 классы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49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 3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1 классы</c:v>
                </c:pt>
                <c:pt idx="1">
                  <c:v>2 классы</c:v>
                </c:pt>
                <c:pt idx="2">
                  <c:v>3 классы</c:v>
                </c:pt>
                <c:pt idx="3">
                  <c:v>4 классы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0</c:v>
                </c:pt>
                <c:pt idx="1">
                  <c:v>30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 4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1 классы</c:v>
                </c:pt>
                <c:pt idx="1">
                  <c:v>2 классы</c:v>
                </c:pt>
                <c:pt idx="2">
                  <c:v>3 классы</c:v>
                </c:pt>
                <c:pt idx="3">
                  <c:v>4 классы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41</c:v>
                </c:pt>
                <c:pt idx="3">
                  <c:v>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 5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1 классы</c:v>
                </c:pt>
                <c:pt idx="1">
                  <c:v>2 классы</c:v>
                </c:pt>
                <c:pt idx="2">
                  <c:v>3 классы</c:v>
                </c:pt>
                <c:pt idx="3">
                  <c:v>4 классы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3">
                  <c:v>27</c:v>
                </c:pt>
              </c:numCache>
            </c:numRef>
          </c:val>
        </c:ser>
        <c:axId val="104604416"/>
        <c:axId val="104605952"/>
      </c:barChart>
      <c:catAx>
        <c:axId val="104604416"/>
        <c:scaling>
          <c:orientation val="minMax"/>
        </c:scaling>
        <c:axPos val="b"/>
        <c:tickLblPos val="nextTo"/>
        <c:crossAx val="104605952"/>
        <c:crosses val="autoZero"/>
        <c:auto val="1"/>
        <c:lblAlgn val="ctr"/>
        <c:lblOffset val="100"/>
      </c:catAx>
      <c:valAx>
        <c:axId val="104605952"/>
        <c:scaling>
          <c:orientation val="minMax"/>
        </c:scaling>
        <c:axPos val="l"/>
        <c:majorGridlines/>
        <c:numFmt formatCode="General" sourceLinked="1"/>
        <c:tickLblPos val="nextTo"/>
        <c:crossAx val="104604416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0.21738925583774227"/>
          <c:y val="5.919139885656325E-2"/>
          <c:w val="0.74792264006516995"/>
          <c:h val="0.40967416543440655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1 классы</c:v>
                </c:pt>
                <c:pt idx="1">
                  <c:v>2 классы</c:v>
                </c:pt>
                <c:pt idx="2">
                  <c:v>3 классы</c:v>
                </c:pt>
                <c:pt idx="3">
                  <c:v>4 классы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37</c:v>
                </c:pt>
                <c:pt idx="1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1 классы</c:v>
                </c:pt>
                <c:pt idx="1">
                  <c:v>2 классы</c:v>
                </c:pt>
                <c:pt idx="2">
                  <c:v>3 классы</c:v>
                </c:pt>
                <c:pt idx="3">
                  <c:v>4 классы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1">
                  <c:v>38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1 классы</c:v>
                </c:pt>
                <c:pt idx="1">
                  <c:v>2 классы</c:v>
                </c:pt>
                <c:pt idx="2">
                  <c:v>3 классы</c:v>
                </c:pt>
                <c:pt idx="3">
                  <c:v>4 классы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2">
                  <c:v>41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Ряд 4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1 классы</c:v>
                </c:pt>
                <c:pt idx="1">
                  <c:v>2 классы</c:v>
                </c:pt>
                <c:pt idx="2">
                  <c:v>3 классы</c:v>
                </c:pt>
                <c:pt idx="3">
                  <c:v>4 классы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3">
                  <c:v>51</c:v>
                </c:pt>
              </c:numCache>
            </c:numRef>
          </c:val>
        </c:ser>
        <c:axId val="104656256"/>
        <c:axId val="104658048"/>
      </c:barChart>
      <c:catAx>
        <c:axId val="104656256"/>
        <c:scaling>
          <c:orientation val="minMax"/>
        </c:scaling>
        <c:axPos val="b"/>
        <c:tickLblPos val="nextTo"/>
        <c:crossAx val="104658048"/>
        <c:crosses val="autoZero"/>
        <c:auto val="1"/>
        <c:lblAlgn val="ctr"/>
        <c:lblOffset val="100"/>
      </c:catAx>
      <c:valAx>
        <c:axId val="104658048"/>
        <c:scaling>
          <c:orientation val="minMax"/>
        </c:scaling>
        <c:axPos val="l"/>
        <c:majorGridlines/>
        <c:numFmt formatCode="General" sourceLinked="1"/>
        <c:tickLblPos val="nextTo"/>
        <c:crossAx val="104656256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ежедневно</c:v>
                </c:pt>
              </c:strCache>
            </c:strRef>
          </c:tx>
          <c:dLbls>
            <c:dLbl>
              <c:idx val="0"/>
              <c:layout/>
              <c:showVal val="1"/>
            </c:dLbl>
            <c:dLbl>
              <c:idx val="1"/>
              <c:layout/>
              <c:showVal val="1"/>
            </c:dLbl>
            <c:dLbl>
              <c:idx val="2"/>
              <c:layout/>
              <c:showVal val="1"/>
            </c:dLbl>
            <c:dLbl>
              <c:idx val="3"/>
              <c:layout/>
              <c:showVal val="1"/>
            </c:dLbl>
            <c:delete val="1"/>
          </c:dLbls>
          <c:cat>
            <c:strRef>
              <c:f>Лист1!$A$2:$A$5</c:f>
              <c:strCache>
                <c:ptCount val="4"/>
                <c:pt idx="0">
                  <c:v> 1 классы</c:v>
                </c:pt>
                <c:pt idx="1">
                  <c:v>2 классы</c:v>
                </c:pt>
                <c:pt idx="2">
                  <c:v>3 классы</c:v>
                </c:pt>
                <c:pt idx="3">
                  <c:v>4 классы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16</c:v>
                </c:pt>
                <c:pt idx="1">
                  <c:v>8</c:v>
                </c:pt>
                <c:pt idx="2">
                  <c:v>4</c:v>
                </c:pt>
                <c:pt idx="3">
                  <c:v>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1раз в нед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 1 классы</c:v>
                </c:pt>
                <c:pt idx="1">
                  <c:v>2 классы</c:v>
                </c:pt>
                <c:pt idx="2">
                  <c:v>3 классы</c:v>
                </c:pt>
                <c:pt idx="3">
                  <c:v>4 классы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19</c:v>
                </c:pt>
                <c:pt idx="1">
                  <c:v>22</c:v>
                </c:pt>
                <c:pt idx="2">
                  <c:v>30</c:v>
                </c:pt>
                <c:pt idx="3">
                  <c:v>25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 1 раз в мес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 1 классы</c:v>
                </c:pt>
                <c:pt idx="1">
                  <c:v>2 классы</c:v>
                </c:pt>
                <c:pt idx="2">
                  <c:v>3 классы</c:v>
                </c:pt>
                <c:pt idx="3">
                  <c:v>4 классы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2</c:v>
                </c:pt>
                <c:pt idx="1">
                  <c:v>8</c:v>
                </c:pt>
                <c:pt idx="2">
                  <c:v>7</c:v>
                </c:pt>
                <c:pt idx="3">
                  <c:v>4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Столбец3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 1 классы</c:v>
                </c:pt>
                <c:pt idx="1">
                  <c:v>2 классы</c:v>
                </c:pt>
                <c:pt idx="2">
                  <c:v>3 классы</c:v>
                </c:pt>
                <c:pt idx="3">
                  <c:v>4 классы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3">
                  <c:v>1.2</c:v>
                </c:pt>
              </c:numCache>
            </c:numRef>
          </c:val>
        </c:ser>
      </c:pie3DChart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 </a:t>
            </a:r>
            <a:endParaRPr lang="en-US" dirty="0"/>
          </a:p>
        </c:rich>
      </c:tx>
      <c:layout/>
    </c:title>
    <c:view3D>
      <c:rotX val="75"/>
      <c:perspective val="30"/>
    </c:view3D>
    <c:plotArea>
      <c:layout>
        <c:manualLayout>
          <c:layoutTarget val="inner"/>
          <c:xMode val="edge"/>
          <c:yMode val="edge"/>
          <c:x val="0.29143487532808543"/>
          <c:y val="0.40426574803149579"/>
          <c:w val="0.37423950131233591"/>
          <c:h val="0.5613592519685055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 2</c:v>
                </c:pt>
              </c:strCache>
            </c:strRef>
          </c:tx>
          <c:dLbls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1  классы</c:v>
                </c:pt>
                <c:pt idx="1">
                  <c:v>2 классы</c:v>
                </c:pt>
                <c:pt idx="2">
                  <c:v>3 классы</c:v>
                </c:pt>
                <c:pt idx="3">
                  <c:v>4 классы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19</c:v>
                </c:pt>
                <c:pt idx="1">
                  <c:v>22</c:v>
                </c:pt>
                <c:pt idx="2">
                  <c:v>30</c:v>
                </c:pt>
                <c:pt idx="3">
                  <c:v>25</c:v>
                </c:pt>
              </c:numCache>
            </c:numRef>
          </c:val>
        </c:ser>
      </c:pie3DChart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7DC848-3013-486F-9093-E971FB97A418}" type="datetimeFigureOut">
              <a:rPr lang="ru-RU" smtClean="0"/>
              <a:pPr/>
              <a:t>28.03.2017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E580F3-0C8F-4F83-A30A-9F8960CE04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709285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E580F3-0C8F-4F83-A30A-9F8960CE049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28.03.2017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28.03.2017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301034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Муниципальное образовательное учреждение «Средняя школа №12»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г. Волжска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Республики  Марий Эл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Вред и польза жевательной резинки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86182" y="3857628"/>
            <a:ext cx="5122912" cy="259228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     Работу выполнили: 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ученицы 5 а класса школы №12</a:t>
            </a:r>
          </a:p>
          <a:p>
            <a:pPr>
              <a:buNone/>
            </a:pPr>
            <a:r>
              <a:rPr lang="ru-RU" dirty="0" smtClean="0"/>
              <a:t>   Бобровская Мария и Богданова Дарья</a:t>
            </a:r>
          </a:p>
          <a:p>
            <a:pPr>
              <a:buNone/>
            </a:pPr>
            <a:r>
              <a:rPr lang="ru-RU" dirty="0" smtClean="0"/>
              <a:t>   Руководитель: Никитина М.П.</a:t>
            </a:r>
          </a:p>
          <a:p>
            <a:pPr>
              <a:buNone/>
            </a:pPr>
            <a:r>
              <a:rPr lang="ru-RU" dirty="0" smtClean="0"/>
              <a:t>  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224136"/>
          </a:xfrm>
        </p:spPr>
        <p:txBody>
          <a:bodyPr/>
          <a:lstStyle/>
          <a:p>
            <a:r>
              <a:rPr lang="ru-RU" dirty="0" smtClean="0"/>
              <a:t>             </a:t>
            </a:r>
            <a:r>
              <a:rPr lang="ru-RU" sz="4500" b="1" dirty="0" smtClean="0"/>
              <a:t>Польза жвачки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00808"/>
            <a:ext cx="4038600" cy="4654117"/>
          </a:xfrm>
        </p:spPr>
        <p:txBody>
          <a:bodyPr>
            <a:normAutofit fontScale="85000" lnSpcReduction="10000"/>
          </a:bodyPr>
          <a:lstStyle/>
          <a:p>
            <a:r>
              <a:rPr lang="ru-RU" sz="2800" dirty="0" smtClean="0"/>
              <a:t>У жвачки есть польза.</a:t>
            </a:r>
          </a:p>
          <a:p>
            <a:r>
              <a:rPr lang="ru-RU" sz="2800" dirty="0" smtClean="0"/>
              <a:t>При жевании жвачки образуется чистка зубов, но не всех, а только жевательной поверхности.</a:t>
            </a:r>
          </a:p>
          <a:p>
            <a:r>
              <a:rPr lang="ru-RU" sz="2800" dirty="0" smtClean="0"/>
              <a:t>Пользу жвачки могут доказать врачи, они утверждают, что жевание жевательной резинки укрепляет нижнюю челюсть. Также она освежает запах изо рта.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Содержимое 4" descr="0002-003-GIPOTEZA-ZHevatelnaja-rezinka-bolshe-vredna-chem-polezna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60032" y="1556792"/>
            <a:ext cx="3276600" cy="2362200"/>
          </a:xfrm>
        </p:spPr>
      </p:pic>
      <p:pic>
        <p:nvPicPr>
          <p:cNvPr id="6" name="Рисунок 5" descr="i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4293096"/>
            <a:ext cx="3943350" cy="2047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          </a:t>
            </a:r>
            <a:r>
              <a:rPr lang="ru-RU" sz="4500" b="1" dirty="0" smtClean="0"/>
              <a:t>  Анкетирование</a:t>
            </a:r>
            <a:endParaRPr lang="ru-RU" sz="4500" b="1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Вы жуёте жвачки?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dirty="0" smtClean="0"/>
              <a:t>да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нет</a:t>
            </a:r>
            <a:endParaRPr lang="ru-RU" dirty="0"/>
          </a:p>
        </p:txBody>
      </p:sp>
      <p:graphicFrame>
        <p:nvGraphicFramePr>
          <p:cNvPr id="10" name="Диаграмма 9"/>
          <p:cNvGraphicFramePr/>
          <p:nvPr/>
        </p:nvGraphicFramePr>
        <p:xfrm>
          <a:off x="1000100" y="3000372"/>
          <a:ext cx="3429024" cy="26749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Диаграмма 10"/>
          <p:cNvGraphicFramePr/>
          <p:nvPr/>
        </p:nvGraphicFramePr>
        <p:xfrm>
          <a:off x="5286380" y="3000372"/>
          <a:ext cx="3357586" cy="3000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500" b="1" dirty="0" smtClean="0"/>
              <a:t>Как часто вы  жуёте  жвачки?</a:t>
            </a:r>
            <a:endParaRPr lang="ru-RU" sz="45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half" idx="1"/>
          </p:nvPr>
        </p:nvGraphicFramePr>
        <p:xfrm>
          <a:off x="428596" y="1928802"/>
          <a:ext cx="4038600" cy="4433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раз в неделю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Диаграмма 9"/>
          <p:cNvGraphicFramePr/>
          <p:nvPr/>
        </p:nvGraphicFramePr>
        <p:xfrm>
          <a:off x="4786314" y="2500306"/>
          <a:ext cx="3857620" cy="25717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 </a:t>
            </a:r>
            <a:r>
              <a:rPr lang="ru-RU" sz="4000" b="1" dirty="0" smtClean="0"/>
              <a:t>Встреча  с  интересными  людьми</a:t>
            </a:r>
            <a:endParaRPr lang="ru-RU" sz="4000" b="1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  Я с продавцом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>
          <a:xfrm>
            <a:off x="4572000" y="1857364"/>
            <a:ext cx="4041775" cy="654843"/>
          </a:xfrm>
        </p:spPr>
        <p:txBody>
          <a:bodyPr/>
          <a:lstStyle/>
          <a:p>
            <a:pPr algn="ctr"/>
            <a:r>
              <a:rPr lang="ru-RU" dirty="0" smtClean="0"/>
              <a:t>Я  в  магазине</a:t>
            </a:r>
            <a:endParaRPr lang="ru-RU" dirty="0"/>
          </a:p>
        </p:txBody>
      </p:sp>
      <p:pic>
        <p:nvPicPr>
          <p:cNvPr id="4" name="Содержимое 3" descr="X40a29gjR80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1071538" y="2571744"/>
            <a:ext cx="3214710" cy="4102074"/>
          </a:xfrm>
        </p:spPr>
      </p:pic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5292080" y="2636912"/>
            <a:ext cx="4041775" cy="3845720"/>
          </a:xfrm>
        </p:spPr>
        <p:txBody>
          <a:bodyPr/>
          <a:lstStyle/>
          <a:p>
            <a:endParaRPr lang="ru-RU"/>
          </a:p>
        </p:txBody>
      </p:sp>
      <p:pic>
        <p:nvPicPr>
          <p:cNvPr id="5" name="Рисунок 4" descr="kLI2fxxakm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86380" y="2500306"/>
            <a:ext cx="3341846" cy="40747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>
            <a:normAutofit/>
          </a:bodyPr>
          <a:lstStyle/>
          <a:p>
            <a:pPr algn="ctr"/>
            <a:r>
              <a:rPr lang="ru-RU" sz="4500" b="1" dirty="0" smtClean="0"/>
              <a:t>Встреча со специалистами</a:t>
            </a:r>
            <a:endParaRPr lang="ru-RU" sz="4500" b="1" dirty="0"/>
          </a:p>
        </p:txBody>
      </p:sp>
      <p:pic>
        <p:nvPicPr>
          <p:cNvPr id="5" name="Содержимое 4" descr="IMG_20160405_162710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0" y="2924944"/>
            <a:ext cx="3888432" cy="29163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Содержимое 5" descr="SS852718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827584" y="2132856"/>
            <a:ext cx="3405994" cy="27963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/>
              <a:t>                                                   </a:t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b="1" dirty="0" smtClean="0">
                <a:latin typeface="Cambria" pitchFamily="18" charset="0"/>
                <a:cs typeface="Times New Roman" pitchFamily="18" charset="0"/>
              </a:rPr>
              <a:t>Это  интересно</a:t>
            </a:r>
            <a:endParaRPr lang="ru-RU" b="1" dirty="0">
              <a:latin typeface="Cambria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101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1857364"/>
            <a:ext cx="4038600" cy="278608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Стена из жвачек в г. Сиэтле</a:t>
            </a:r>
            <a:endParaRPr lang="ru-RU" b="1" dirty="0"/>
          </a:p>
        </p:txBody>
      </p:sp>
      <p:pic>
        <p:nvPicPr>
          <p:cNvPr id="5122" name="Picture 2" descr="http://www.terra-z.ru/wp-content/uploads/2011/12/3_a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3429001"/>
            <a:ext cx="4506779" cy="292895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04664"/>
            <a:ext cx="7571184" cy="936104"/>
          </a:xfrm>
        </p:spPr>
        <p:txBody>
          <a:bodyPr>
            <a:normAutofit/>
          </a:bodyPr>
          <a:lstStyle/>
          <a:p>
            <a:r>
              <a:rPr lang="ru-RU" sz="4500" b="1" dirty="0" smtClean="0"/>
              <a:t>Жвачки в мультфильмах</a:t>
            </a:r>
            <a:r>
              <a:rPr lang="en-US" sz="4500" b="1" dirty="0" smtClean="0"/>
              <a:t> </a:t>
            </a:r>
            <a:endParaRPr lang="ru-RU" sz="4500" b="1" dirty="0"/>
          </a:p>
        </p:txBody>
      </p:sp>
      <p:pic>
        <p:nvPicPr>
          <p:cNvPr id="4" name="Содержимое 3" descr="06_holodilni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556792"/>
            <a:ext cx="4242816" cy="1847088"/>
          </a:xfrm>
        </p:spPr>
      </p:pic>
      <p:pic>
        <p:nvPicPr>
          <p:cNvPr id="5" name="Рисунок 4" descr="eb3xj7z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1484784"/>
            <a:ext cx="3834630" cy="2016224"/>
          </a:xfrm>
          <a:prstGeom prst="rect">
            <a:avLst/>
          </a:prstGeom>
        </p:spPr>
      </p:pic>
      <p:pic>
        <p:nvPicPr>
          <p:cNvPr id="6" name="Рисунок 5" descr="397959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03648" y="3789040"/>
            <a:ext cx="3096344" cy="2322258"/>
          </a:xfrm>
          <a:prstGeom prst="rect">
            <a:avLst/>
          </a:prstGeom>
        </p:spPr>
      </p:pic>
      <p:pic>
        <p:nvPicPr>
          <p:cNvPr id="7" name="Рисунок 6" descr="i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32040" y="3789040"/>
            <a:ext cx="2793038" cy="2304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000100" y="704088"/>
            <a:ext cx="7686700" cy="7246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500" b="1" dirty="0" smtClean="0"/>
              <a:t>Пословицы и поговорки</a:t>
            </a:r>
            <a:endParaRPr lang="ru-RU" sz="45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824426"/>
          </a:xfrm>
        </p:spPr>
        <p:txBody>
          <a:bodyPr>
            <a:normAutofit/>
          </a:bodyPr>
          <a:lstStyle/>
          <a:p>
            <a:pPr lvl="8"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Иногда, лучше жевать чем говорить.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Говорит, словно жвачку  жуёт.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/>
              <a:t>Кто хорошо жует, тот долго живет.</a:t>
            </a:r>
          </a:p>
          <a:p>
            <a:r>
              <a:rPr lang="ru-RU" sz="3200" dirty="0" smtClean="0"/>
              <a:t> Жвачка - вкусная защита от кариеса.</a:t>
            </a:r>
          </a:p>
          <a:p>
            <a:r>
              <a:rPr lang="ru-RU" sz="3200" dirty="0" smtClean="0"/>
              <a:t> Без жвачки корова хворает, без цели человек погибает.</a:t>
            </a: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E:\жвачка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4929198"/>
            <a:ext cx="2428860" cy="192880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52128"/>
          </a:xfrm>
        </p:spPr>
        <p:txBody>
          <a:bodyPr>
            <a:normAutofit/>
          </a:bodyPr>
          <a:lstStyle/>
          <a:p>
            <a:pPr algn="ctr"/>
            <a:r>
              <a:rPr lang="ru-RU" sz="4500" b="1" dirty="0" smtClean="0"/>
              <a:t>Наши творческие  работы</a:t>
            </a:r>
            <a:endParaRPr lang="ru-RU" sz="4500" b="1" dirty="0"/>
          </a:p>
        </p:txBody>
      </p:sp>
      <p:pic>
        <p:nvPicPr>
          <p:cNvPr id="7" name="Содержимое 6" descr="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2060848"/>
            <a:ext cx="4392488" cy="3191124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849091" y="1988840"/>
            <a:ext cx="3837709" cy="4366085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pPr algn="just">
              <a:buNone/>
            </a:pPr>
            <a:r>
              <a:rPr lang="ru-RU" dirty="0" smtClean="0"/>
              <a:t>   Жвачка – это враг или друг?</a:t>
            </a:r>
          </a:p>
          <a:p>
            <a:pPr algn="just">
              <a:buNone/>
            </a:pPr>
            <a:r>
              <a:rPr lang="ru-RU" dirty="0" smtClean="0"/>
              <a:t> </a:t>
            </a:r>
          </a:p>
          <a:p>
            <a:pPr algn="just">
              <a:buNone/>
            </a:pPr>
            <a:r>
              <a:rPr lang="ru-RU" dirty="0" smtClean="0"/>
              <a:t>   Всё может случиться вокруг</a:t>
            </a:r>
          </a:p>
          <a:p>
            <a:pPr algn="just">
              <a:buNone/>
            </a:pPr>
            <a:r>
              <a:rPr lang="ru-RU" dirty="0" smtClean="0"/>
              <a:t>                                                                                          Если долго её жевать,</a:t>
            </a:r>
          </a:p>
          <a:p>
            <a:pPr algn="just">
              <a:buNone/>
            </a:pPr>
            <a:r>
              <a:rPr lang="ru-RU" dirty="0" smtClean="0"/>
              <a:t>                                                                                 Будут пломбы выпадать.</a:t>
            </a:r>
          </a:p>
          <a:p>
            <a:pPr algn="just">
              <a:buNone/>
            </a:pPr>
            <a:r>
              <a:rPr lang="ru-RU" dirty="0" smtClean="0"/>
              <a:t>                                                                               Ну а если пять минут,</a:t>
            </a:r>
          </a:p>
          <a:p>
            <a:pPr algn="just">
              <a:buNone/>
            </a:pPr>
            <a:r>
              <a:rPr lang="ru-RU" dirty="0" smtClean="0"/>
              <a:t>                                                                                        Жвачка нам хороший друг.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Бобровская Мария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0"/>
            <a:ext cx="3240360" cy="126876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Заключение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12776"/>
            <a:ext cx="8712968" cy="5157192"/>
          </a:xfrm>
        </p:spPr>
        <p:txBody>
          <a:bodyPr>
            <a:normAutofit/>
          </a:bodyPr>
          <a:lstStyle/>
          <a:p>
            <a:r>
              <a:rPr lang="ru-RU" dirty="0" smtClean="0"/>
              <a:t>Мы добились поставленной цели, узнали много нового и интересного о жевательной резинке. Поняли, что она таит в себе опасности. Нужно знать правила жевания жевательной резинки. Не стоит отставать от моды, а просто разумно использовать жвачки.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Жевать - не жевать </a:t>
            </a:r>
          </a:p>
          <a:p>
            <a:pPr>
              <a:buNone/>
            </a:pPr>
            <a:r>
              <a:rPr lang="ru-RU" dirty="0" smtClean="0"/>
              <a:t>                                    Решайте сами.</a:t>
            </a:r>
          </a:p>
          <a:p>
            <a:pPr>
              <a:buNone/>
            </a:pPr>
            <a:r>
              <a:rPr lang="ru-RU" dirty="0" smtClean="0"/>
              <a:t>                                    Мы рассказали,</a:t>
            </a:r>
          </a:p>
          <a:p>
            <a:pPr>
              <a:buNone/>
            </a:pPr>
            <a:r>
              <a:rPr lang="ru-RU" dirty="0" smtClean="0"/>
              <a:t>                                    А выбор за вами!</a:t>
            </a:r>
          </a:p>
          <a:p>
            <a:pPr>
              <a:buNone/>
            </a:pPr>
            <a:r>
              <a:rPr lang="ru-RU" dirty="0" smtClean="0"/>
              <a:t>                          </a:t>
            </a:r>
          </a:p>
        </p:txBody>
      </p:sp>
      <p:pic>
        <p:nvPicPr>
          <p:cNvPr id="4" name="Рисунок 3" descr="0_8f5e_2756291c_xl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4005064"/>
            <a:ext cx="2784309" cy="2088232"/>
          </a:xfrm>
          <a:prstGeom prst="rect">
            <a:avLst/>
          </a:prstGeom>
        </p:spPr>
      </p:pic>
      <p:pic>
        <p:nvPicPr>
          <p:cNvPr id="5" name="Рисунок 4" descr="0727c598-8741-44ee-9b9b-1b580d4eeba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57950" y="4071942"/>
            <a:ext cx="2786050" cy="187220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759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            Мы жуем жвачку дружно.</a:t>
            </a:r>
          </a:p>
          <a:p>
            <a:pPr>
              <a:buNone/>
            </a:pPr>
            <a:r>
              <a:rPr lang="ru-RU" dirty="0" smtClean="0"/>
              <a:t>                            А всегда ли это нужно?</a:t>
            </a:r>
          </a:p>
          <a:p>
            <a:pPr>
              <a:buNone/>
            </a:pPr>
            <a:r>
              <a:rPr lang="ru-RU" dirty="0" smtClean="0"/>
              <a:t>                            Польза будет или вред?</a:t>
            </a:r>
          </a:p>
          <a:p>
            <a:pPr>
              <a:buNone/>
            </a:pPr>
            <a:r>
              <a:rPr lang="ru-RU" dirty="0" smtClean="0"/>
              <a:t>                            Кто же даст нам всем ответ?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Мы ответим вам, друзья!</a:t>
            </a:r>
          </a:p>
          <a:p>
            <a:pPr>
              <a:buNone/>
            </a:pPr>
            <a:r>
              <a:rPr lang="ru-RU" dirty="0" smtClean="0"/>
              <a:t>         Посмотрите-ка сюда.</a:t>
            </a:r>
          </a:p>
        </p:txBody>
      </p:sp>
      <p:pic>
        <p:nvPicPr>
          <p:cNvPr id="4" name="Рисунок 3" descr="thumbnail_detail_3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3967" y="3933056"/>
            <a:ext cx="4864542" cy="2924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703912"/>
          </a:xfrm>
        </p:spPr>
        <p:txBody>
          <a:bodyPr/>
          <a:lstStyle/>
          <a:p>
            <a:r>
              <a:rPr lang="ru-RU" dirty="0" smtClean="0"/>
              <a:t>Проблема: Мы задумались чего больше в жевательной резинке пользы или вреда?</a:t>
            </a:r>
          </a:p>
          <a:p>
            <a:r>
              <a:rPr lang="ru-RU" dirty="0" smtClean="0"/>
              <a:t>Актуальность: Актуальность нашего проекта заключается в </a:t>
            </a:r>
            <a:r>
              <a:rPr lang="ru-RU" dirty="0" err="1" smtClean="0"/>
              <a:t>том,что</a:t>
            </a:r>
            <a:r>
              <a:rPr lang="ru-RU" dirty="0" smtClean="0"/>
              <a:t> люди жуют жвачки и думают, что они вкусные и полезные.</a:t>
            </a:r>
            <a:r>
              <a:rPr lang="ru-RU" dirty="0"/>
              <a:t> </a:t>
            </a:r>
            <a:r>
              <a:rPr lang="ru-RU" dirty="0" smtClean="0"/>
              <a:t>Это так. Но у жевательной резинки есть и плохие стороны (вред). После жевания жвачки люди бросают её где попало, а птицы думая что это корм начинают клевать. Жевательная резинка прилипает к их клюву и склеивает его. Вскоре птицы умирают от голода.</a:t>
            </a:r>
          </a:p>
          <a:p>
            <a:r>
              <a:rPr lang="ru-RU" dirty="0" smtClean="0"/>
              <a:t>Предмет исследования: Жевательная резинка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332656"/>
            <a:ext cx="8424936" cy="63367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 </a:t>
            </a: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</a:t>
            </a:r>
            <a:r>
              <a:rPr lang="en-US" sz="2400" dirty="0" smtClean="0"/>
              <a:t> </a:t>
            </a:r>
            <a:r>
              <a:rPr lang="ru-RU" sz="2400" b="1" dirty="0" smtClean="0"/>
              <a:t>Цель работ</a:t>
            </a:r>
            <a:r>
              <a:rPr lang="ru-RU" sz="2400" dirty="0" smtClean="0"/>
              <a:t>ы:</a:t>
            </a:r>
            <a:r>
              <a:rPr lang="ru-RU" dirty="0" smtClean="0"/>
              <a:t> Жвачка - это полезно или вредно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b="1" dirty="0" smtClean="0"/>
              <a:t> </a:t>
            </a:r>
            <a:endParaRPr lang="en-US" b="1" dirty="0" smtClean="0"/>
          </a:p>
          <a:p>
            <a:pPr>
              <a:buNone/>
            </a:pPr>
            <a:r>
              <a:rPr lang="en-US" b="1" dirty="0" smtClean="0"/>
              <a:t>     </a:t>
            </a:r>
            <a:r>
              <a:rPr lang="ru-RU" b="1" dirty="0" smtClean="0"/>
              <a:t>Задачи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 smtClean="0"/>
              <a:t>  - Узнать есть ли альтернатива жвачки.</a:t>
            </a:r>
          </a:p>
          <a:p>
            <a:pPr>
              <a:buNone/>
            </a:pPr>
            <a:r>
              <a:rPr lang="ru-RU" dirty="0" smtClean="0"/>
              <a:t>  -Провести анкетирование среди учащихся начальных классов.</a:t>
            </a:r>
          </a:p>
          <a:p>
            <a:pPr>
              <a:buNone/>
            </a:pPr>
            <a:r>
              <a:rPr lang="ru-RU" dirty="0" smtClean="0"/>
              <a:t>  - Выяснить чего больше в жевательной резинке пользы или вреда?</a:t>
            </a:r>
          </a:p>
          <a:p>
            <a:pPr>
              <a:buNone/>
            </a:pPr>
            <a:r>
              <a:rPr lang="ru-RU" dirty="0" smtClean="0"/>
              <a:t>  - Встретиться с интересными людьми.</a:t>
            </a:r>
          </a:p>
          <a:p>
            <a:pPr>
              <a:buNone/>
            </a:pPr>
            <a:r>
              <a:rPr lang="ru-RU" dirty="0" smtClean="0"/>
              <a:t>  -Сделать выводы по своей работе.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История жевательной резинки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040560"/>
          </a:xfrm>
        </p:spPr>
        <p:txBody>
          <a:bodyPr/>
          <a:lstStyle/>
          <a:p>
            <a:r>
              <a:rPr lang="ru-RU" sz="3200" dirty="0" smtClean="0"/>
              <a:t>Жевательную резинку изобрели в США .В 1928 году американец Уильям </a:t>
            </a:r>
            <a:r>
              <a:rPr lang="ru-RU" sz="3200" dirty="0" err="1" smtClean="0"/>
              <a:t>Сэмплом</a:t>
            </a:r>
            <a:r>
              <a:rPr lang="ru-RU" sz="3200" dirty="0" smtClean="0"/>
              <a:t> изготовил первую жевательную резинку у себя дома . Она состояла из смолы . В Россию первые  жевательные резинки пробились в 1950 году. Тогда не каждый мог их себе позволить, ведь они стоили 1 рубль 86 копеек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476672"/>
            <a:ext cx="6552728" cy="1143000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4500" b="1" dirty="0" smtClean="0"/>
              <a:t>Изготовление жвачки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23792"/>
          </a:xfrm>
        </p:spPr>
        <p:txBody>
          <a:bodyPr>
            <a:normAutofit fontScale="70000" lnSpcReduction="20000"/>
          </a:bodyPr>
          <a:lstStyle/>
          <a:p>
            <a:pPr marL="457200" indent="-457200">
              <a:buAutoNum type="arabicPeriod"/>
            </a:pPr>
            <a:r>
              <a:rPr lang="ru-RU" sz="3400" dirty="0" smtClean="0"/>
              <a:t>Жевательная основа состоит из пластика и резины.</a:t>
            </a:r>
          </a:p>
          <a:p>
            <a:pPr marL="457200" indent="-457200">
              <a:buAutoNum type="arabicPeriod"/>
            </a:pPr>
            <a:r>
              <a:rPr lang="ru-RU" sz="3400" dirty="0" smtClean="0"/>
              <a:t>Ее помещают в миксер.</a:t>
            </a:r>
          </a:p>
          <a:p>
            <a:pPr marL="457200" indent="-457200">
              <a:buAutoNum type="arabicPeriod"/>
            </a:pPr>
            <a:r>
              <a:rPr lang="ru-RU" sz="3400" dirty="0" smtClean="0"/>
              <a:t>Добавляют красители и </a:t>
            </a:r>
            <a:r>
              <a:rPr lang="ru-RU" sz="3400" dirty="0" err="1" smtClean="0"/>
              <a:t>ароматизаторы</a:t>
            </a:r>
            <a:r>
              <a:rPr lang="ru-RU" sz="3400" dirty="0" smtClean="0"/>
              <a:t>, глюкозный сироп и декстрозу.</a:t>
            </a:r>
          </a:p>
          <a:p>
            <a:pPr marL="457200" indent="-457200">
              <a:buAutoNum type="arabicPeriod"/>
            </a:pPr>
            <a:r>
              <a:rPr lang="ru-RU" sz="3400" dirty="0" smtClean="0"/>
              <a:t>Все это перемешивают 20 минут.</a:t>
            </a:r>
          </a:p>
          <a:p>
            <a:pPr marL="457200" indent="-457200">
              <a:buAutoNum type="arabicPeriod"/>
            </a:pPr>
            <a:r>
              <a:rPr lang="ru-RU" sz="3400" dirty="0" smtClean="0"/>
              <a:t>Смесь готова когда достигла консистенции теста. Ее доставляют к прессу на тележке.</a:t>
            </a:r>
          </a:p>
          <a:p>
            <a:pPr marL="457200" indent="-457200">
              <a:buAutoNum type="arabicPeriod"/>
            </a:pPr>
            <a:r>
              <a:rPr lang="ru-RU" sz="3400" dirty="0" smtClean="0"/>
              <a:t>Пресс выдавливает смесь через узкое отверстие.</a:t>
            </a:r>
          </a:p>
          <a:p>
            <a:pPr marL="457200" indent="-457200">
              <a:buAutoNum type="arabicPeriod"/>
            </a:pPr>
            <a:r>
              <a:rPr lang="ru-RU" sz="3400" dirty="0" smtClean="0"/>
              <a:t>Процесс выдавливания сильно нагревает жвачку.</a:t>
            </a:r>
          </a:p>
          <a:p>
            <a:pPr marL="457200" indent="-457200">
              <a:buAutoNum type="arabicPeriod"/>
            </a:pPr>
            <a:r>
              <a:rPr lang="ru-RU" sz="3400" dirty="0" smtClean="0"/>
              <a:t>Жвачка попадает в холодильник на 15 минут.</a:t>
            </a:r>
          </a:p>
          <a:p>
            <a:pPr marL="457200" indent="-457200">
              <a:buAutoNum type="arabicPeriod"/>
            </a:pPr>
            <a:r>
              <a:rPr lang="ru-RU" sz="3400" dirty="0" smtClean="0"/>
              <a:t>Потом жевательную  резинку помещают в устройство которое ее упаковывает.</a:t>
            </a:r>
          </a:p>
          <a:p>
            <a:pPr marL="457200" indent="-457200">
              <a:buAutoNum type="arabicPeriod"/>
            </a:pPr>
            <a:r>
              <a:rPr lang="ru-RU" sz="3400" dirty="0" smtClean="0"/>
              <a:t>Жвачка готова!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85728"/>
            <a:ext cx="6400816" cy="864096"/>
          </a:xfrm>
        </p:spPr>
        <p:txBody>
          <a:bodyPr>
            <a:normAutofit/>
          </a:bodyPr>
          <a:lstStyle/>
          <a:p>
            <a:pPr algn="ctr"/>
            <a:r>
              <a:rPr lang="ru-RU" sz="4500" b="1" dirty="0" smtClean="0"/>
              <a:t>Виды жвачек</a:t>
            </a:r>
            <a:endParaRPr lang="ru-RU" sz="4500" b="1" dirty="0"/>
          </a:p>
        </p:txBody>
      </p:sp>
      <p:pic>
        <p:nvPicPr>
          <p:cNvPr id="4" name="Содержимое 3" descr="_7KEwF1jip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268760"/>
            <a:ext cx="3264363" cy="2448272"/>
          </a:xfrm>
          <a:prstGeom prst="rect">
            <a:avLst/>
          </a:prstGeom>
          <a:ln>
            <a:solidFill>
              <a:srgbClr val="00B0F0"/>
            </a:solidFill>
          </a:ln>
          <a:effectLst>
            <a:softEdge rad="112500"/>
          </a:effectLst>
        </p:spPr>
      </p:pic>
      <p:pic>
        <p:nvPicPr>
          <p:cNvPr id="6" name="Рисунок 5" descr="LCGkU2VdXc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1268760"/>
            <a:ext cx="3264363" cy="2448272"/>
          </a:xfrm>
          <a:prstGeom prst="rect">
            <a:avLst/>
          </a:prstGeom>
          <a:ln>
            <a:solidFill>
              <a:srgbClr val="00B0F0"/>
            </a:solidFill>
          </a:ln>
          <a:effectLst>
            <a:softEdge rad="112500"/>
          </a:effectLst>
        </p:spPr>
      </p:pic>
      <p:pic>
        <p:nvPicPr>
          <p:cNvPr id="7" name="Рисунок 6" descr="LsuEfuJ9zL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6016" y="4077072"/>
            <a:ext cx="3360374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Содержимое 3" descr="IMG_20160305_16454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14414" y="4071942"/>
            <a:ext cx="3168352" cy="2376264"/>
          </a:xfrm>
          <a:prstGeom prst="rect">
            <a:avLst/>
          </a:prstGeom>
          <a:ln>
            <a:solidFill>
              <a:srgbClr val="00B0F0"/>
            </a:solidFill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692696"/>
            <a:ext cx="7139136" cy="1152128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4" name="Рисунок 3" descr="kqAqsCRp6m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6600" y="2276872"/>
            <a:ext cx="7670800" cy="4104456"/>
          </a:xfrm>
          <a:prstGeom prst="rect">
            <a:avLst/>
          </a:prstGeom>
          <a:ln>
            <a:solidFill>
              <a:srgbClr val="00B0F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8367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</a:t>
            </a:r>
            <a:r>
              <a:rPr lang="ru-RU" b="1" dirty="0" smtClean="0"/>
              <a:t>Вред жевательной резинки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00108"/>
            <a:ext cx="4857784" cy="5857892"/>
          </a:xfrm>
        </p:spPr>
        <p:txBody>
          <a:bodyPr>
            <a:normAutofit fontScale="62500" lnSpcReduction="20000"/>
          </a:bodyPr>
          <a:lstStyle/>
          <a:p>
            <a:pPr marL="514350" indent="-514350" algn="just">
              <a:buNone/>
            </a:pPr>
            <a:r>
              <a:rPr lang="ru-RU" dirty="0" smtClean="0">
                <a:cs typeface="Times New Roman" pitchFamily="18" charset="0"/>
              </a:rPr>
              <a:t>          </a:t>
            </a:r>
            <a:r>
              <a:rPr lang="ru-RU" sz="3400" dirty="0" smtClean="0">
                <a:cs typeface="Times New Roman" pitchFamily="18" charset="0"/>
              </a:rPr>
              <a:t>При</a:t>
            </a:r>
            <a:r>
              <a:rPr lang="en-US" sz="3400" dirty="0" smtClean="0">
                <a:cs typeface="Times New Roman" pitchFamily="18" charset="0"/>
              </a:rPr>
              <a:t> </a:t>
            </a:r>
            <a:r>
              <a:rPr lang="ru-RU" sz="3400" dirty="0" smtClean="0">
                <a:cs typeface="Times New Roman" pitchFamily="18" charset="0"/>
              </a:rPr>
              <a:t>жевании </a:t>
            </a:r>
            <a:r>
              <a:rPr lang="ru-RU" sz="3400" dirty="0" smtClean="0">
                <a:cs typeface="Times New Roman" pitchFamily="18" charset="0"/>
              </a:rPr>
              <a:t>желудок автоматически начинает вырабатывать желудочный сок который обволакивает пищу. Так как жвачку мы не глотаем, то этот сок начинает разъедать стенки желудка.</a:t>
            </a:r>
          </a:p>
          <a:p>
            <a:pPr marL="514350" indent="-514350" algn="just">
              <a:buNone/>
            </a:pPr>
            <a:r>
              <a:rPr lang="ru-RU" sz="3400" dirty="0" smtClean="0">
                <a:cs typeface="Times New Roman" pitchFamily="18" charset="0"/>
              </a:rPr>
              <a:t>               Состав жвачки очень важен. В неё часто добавляется лимонная кислота, которая вызывает заболевания крови. Из-за того что жевательная резинка популярна её часто подделывают. Подделки готовятся с нарушением рецептуры. Такие жвачки не только вредны, но и опасны. А также, если в её составе есть сахар то жевать такую жвачку не следует.</a:t>
            </a:r>
          </a:p>
          <a:p>
            <a:pPr marL="514350" indent="-514350" algn="just">
              <a:buNone/>
            </a:pPr>
            <a:r>
              <a:rPr lang="ru-RU" sz="3400" dirty="0" smtClean="0">
                <a:cs typeface="Times New Roman" pitchFamily="18" charset="0"/>
              </a:rPr>
              <a:t>               Жвачка также прилипает </a:t>
            </a:r>
            <a:r>
              <a:rPr lang="ru-RU" dirty="0" smtClean="0">
                <a:cs typeface="Times New Roman" pitchFamily="18" charset="0"/>
              </a:rPr>
              <a:t>к      волосам.</a:t>
            </a:r>
          </a:p>
          <a:p>
            <a:endParaRPr lang="ru-RU" dirty="0"/>
          </a:p>
        </p:txBody>
      </p:sp>
      <p:pic>
        <p:nvPicPr>
          <p:cNvPr id="4" name="Рисунок 3" descr="0e2e3e90a33bbca4c88b486e9822fe9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36096" y="4221088"/>
            <a:ext cx="3222736" cy="2304256"/>
          </a:xfrm>
          <a:prstGeom prst="rect">
            <a:avLst/>
          </a:prstGeom>
        </p:spPr>
      </p:pic>
      <p:pic>
        <p:nvPicPr>
          <p:cNvPr id="5" name="Рисунок 4" descr="artlib_gallery-37484-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56176" y="836712"/>
            <a:ext cx="2376265" cy="31683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932</TotalTime>
  <Words>689</Words>
  <Application>Microsoft Office PowerPoint</Application>
  <PresentationFormat>Экран (4:3)</PresentationFormat>
  <Paragraphs>96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Муниципальное образовательное учреждение «Средняя школа №12» г. Волжска  Республики  Марий Эл   Вред и польза жевательной резинки</vt:lpstr>
      <vt:lpstr>Слайд 2</vt:lpstr>
      <vt:lpstr>Слайд 3</vt:lpstr>
      <vt:lpstr>Слайд 4</vt:lpstr>
      <vt:lpstr>История жевательной резинки</vt:lpstr>
      <vt:lpstr>Изготовление жвачки</vt:lpstr>
      <vt:lpstr>Виды жвачек</vt:lpstr>
      <vt:lpstr> </vt:lpstr>
      <vt:lpstr>       Вред жевательной резинки </vt:lpstr>
      <vt:lpstr>             Польза жвачки.</vt:lpstr>
      <vt:lpstr>              Анкетирование</vt:lpstr>
      <vt:lpstr>Как часто вы  жуёте  жвачки?</vt:lpstr>
      <vt:lpstr> Встреча  с  интересными  людьми</vt:lpstr>
      <vt:lpstr>Встреча со специалистами</vt:lpstr>
      <vt:lpstr>                                                     Это  интересно</vt:lpstr>
      <vt:lpstr>Жвачки в мультфильмах </vt:lpstr>
      <vt:lpstr>Пословицы и поговорки</vt:lpstr>
      <vt:lpstr>Наши творческие  работы</vt:lpstr>
      <vt:lpstr>Заключение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Вред и польза жевательной резинки</dc:title>
  <dc:creator>Windows</dc:creator>
  <cp:lastModifiedBy>Admin</cp:lastModifiedBy>
  <cp:revision>108</cp:revision>
  <dcterms:created xsi:type="dcterms:W3CDTF">2016-03-01T14:55:28Z</dcterms:created>
  <dcterms:modified xsi:type="dcterms:W3CDTF">2017-03-28T09:14:33Z</dcterms:modified>
</cp:coreProperties>
</file>