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17"/>
  </p:notesMasterIdLst>
  <p:sldIdLst>
    <p:sldId id="256" r:id="rId2"/>
    <p:sldId id="362" r:id="rId3"/>
    <p:sldId id="408" r:id="rId4"/>
    <p:sldId id="482" r:id="rId5"/>
    <p:sldId id="409" r:id="rId6"/>
    <p:sldId id="483" r:id="rId7"/>
    <p:sldId id="413" r:id="rId8"/>
    <p:sldId id="484" r:id="rId9"/>
    <p:sldId id="479" r:id="rId10"/>
    <p:sldId id="485" r:id="rId11"/>
    <p:sldId id="486" r:id="rId12"/>
    <p:sldId id="468" r:id="rId13"/>
    <p:sldId id="487" r:id="rId14"/>
    <p:sldId id="488" r:id="rId15"/>
    <p:sldId id="44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D172C"/>
    <a:srgbClr val="7E0000"/>
    <a:srgbClr val="D21C36"/>
    <a:srgbClr val="941426"/>
    <a:srgbClr val="A84A4A"/>
    <a:srgbClr val="EBD2D2"/>
    <a:srgbClr val="F6F0DC"/>
    <a:srgbClr val="70752D"/>
    <a:srgbClr val="F3F6CB"/>
    <a:srgbClr val="9AB44D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864" autoAdjust="0"/>
    <p:restoredTop sz="94660"/>
  </p:normalViewPr>
  <p:slideViewPr>
    <p:cSldViewPr>
      <p:cViewPr>
        <p:scale>
          <a:sx n="70" d="100"/>
          <a:sy n="70" d="100"/>
        </p:scale>
        <p:origin x="-2814" y="-9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A7E97F-F97C-487D-B5D3-4DBDC94AF4A0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2E6E3D-AC07-4F46-8F78-F86333E2445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331195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0" y="1484784"/>
            <a:ext cx="9144000" cy="1470025"/>
          </a:xfrm>
        </p:spPr>
        <p:txBody>
          <a:bodyPr/>
          <a:lstStyle>
            <a:lvl1pPr>
              <a:defRPr b="1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01278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60" y="6648"/>
            <a:ext cx="9132540" cy="614040"/>
          </a:xfrm>
        </p:spPr>
        <p:txBody>
          <a:bodyPr>
            <a:normAutofit/>
          </a:bodyPr>
          <a:lstStyle>
            <a:lvl1pPr algn="l">
              <a:defRPr sz="2800" b="1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282475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0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628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22700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</p:sldLayoutIdLst>
  <p:txStyles>
    <p:titleStyle>
      <a:lvl1pPr algn="l" defTabSz="914400" rtl="0" eaLnBrk="1" latinLnBrk="0" hangingPunct="1">
        <a:spcBef>
          <a:spcPct val="0"/>
        </a:spcBef>
        <a:buNone/>
        <a:defRPr sz="4400" b="1" kern="1200" cap="none" spc="0">
          <a:ln w="1905"/>
          <a:gradFill>
            <a:gsLst>
              <a:gs pos="0">
                <a:schemeClr val="accent6">
                  <a:shade val="20000"/>
                  <a:satMod val="200000"/>
                </a:schemeClr>
              </a:gs>
              <a:gs pos="78000">
                <a:schemeClr val="accent6">
                  <a:tint val="90000"/>
                  <a:shade val="89000"/>
                  <a:satMod val="220000"/>
                </a:schemeClr>
              </a:gs>
              <a:gs pos="100000">
                <a:schemeClr val="accent6">
                  <a:tint val="12000"/>
                  <a:satMod val="255000"/>
                </a:schemeClr>
              </a:gs>
            </a:gsLst>
            <a:lin ang="5400000"/>
          </a:gradFill>
          <a:effectLst>
            <a:innerShdw blurRad="69850" dist="43180" dir="5400000">
              <a:srgbClr val="000000">
                <a:alpha val="65000"/>
              </a:srgbClr>
            </a:innerShdw>
          </a:effectLst>
          <a:latin typeface="Arial Black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36420" y="571500"/>
            <a:ext cx="3448050" cy="5715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0" y="720000"/>
            <a:ext cx="9144000" cy="1656184"/>
          </a:xfrm>
          <a:prstGeom prst="rect">
            <a:avLst/>
          </a:prstGeom>
          <a:solidFill>
            <a:srgbClr val="941426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9" name="Группа 8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1" name="Прямая соединительная линия 10"/>
            <p:cNvCxnSpPr/>
            <p:nvPr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TextBox 3"/>
          <p:cNvSpPr txBox="1"/>
          <p:nvPr/>
        </p:nvSpPr>
        <p:spPr>
          <a:xfrm>
            <a:off x="6932818" y="6401076"/>
            <a:ext cx="22111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600" dirty="0" smtClean="0"/>
              <a:t>Метапредмет – Знание</a:t>
            </a:r>
            <a:endParaRPr lang="ru-RU" sz="1600" dirty="0"/>
          </a:p>
        </p:txBody>
      </p:sp>
      <p:sp>
        <p:nvSpPr>
          <p:cNvPr id="16" name="TextBox 14"/>
          <p:cNvSpPr txBox="1"/>
          <p:nvPr/>
        </p:nvSpPr>
        <p:spPr>
          <a:xfrm>
            <a:off x="165736" y="792000"/>
            <a:ext cx="89782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dirty="0" smtClean="0">
                <a:solidFill>
                  <a:srgbClr val="AD172C"/>
                </a:solidFill>
                <a:latin typeface="Arial Black" pitchFamily="34" charset="0"/>
              </a:rPr>
              <a:t>КАКУЮ ЧАСТЬ ОДНО ЧИСЛО СОСТАВЛЯЕТ ОТ ДРУГОГО</a:t>
            </a:r>
            <a:endParaRPr lang="ru-RU" sz="2400" dirty="0">
              <a:solidFill>
                <a:srgbClr val="AD172C"/>
              </a:solidFill>
              <a:latin typeface="Arial Black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20000"/>
            <a:ext cx="914400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43240"/>
            <a:ext cx="9144000" cy="548760"/>
          </a:xfrm>
        </p:spPr>
        <p:txBody>
          <a:bodyPr>
            <a:normAutofit/>
          </a:bodyPr>
          <a:lstStyle/>
          <a:p>
            <a:r>
              <a:rPr lang="ru-RU" sz="1800" dirty="0" smtClean="0">
                <a:ln>
                  <a:solidFill>
                    <a:srgbClr val="A84A4A"/>
                  </a:solidFill>
                </a:ln>
                <a:solidFill>
                  <a:schemeClr val="bg1"/>
                </a:solidFill>
                <a:effectLst/>
              </a:rPr>
              <a:t>ДРОБИ И ПРОЦЕНТЫ</a:t>
            </a:r>
            <a:endParaRPr lang="ru-RU" sz="1800" dirty="0">
              <a:ln>
                <a:solidFill>
                  <a:srgbClr val="A84A4A"/>
                </a:solidFill>
              </a:ln>
              <a:solidFill>
                <a:schemeClr val="bg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189547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Группа 8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rgbClr val="D21C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Какую часть одно число составляет от другого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0107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dirty="0"/>
              <a:t>Практикум</a:t>
            </a:r>
          </a:p>
        </p:txBody>
      </p:sp>
      <p:grpSp>
        <p:nvGrpSpPr>
          <p:cNvPr id="34" name="Группа 33"/>
          <p:cNvGrpSpPr/>
          <p:nvPr/>
        </p:nvGrpSpPr>
        <p:grpSpPr>
          <a:xfrm>
            <a:off x="108000" y="620688"/>
            <a:ext cx="8856488" cy="492835"/>
            <a:chOff x="648000" y="2016000"/>
            <a:chExt cx="8856488" cy="492835"/>
          </a:xfrm>
        </p:grpSpPr>
        <p:grpSp>
          <p:nvGrpSpPr>
            <p:cNvPr id="35" name="Группа 34"/>
            <p:cNvGrpSpPr/>
            <p:nvPr/>
          </p:nvGrpSpPr>
          <p:grpSpPr>
            <a:xfrm>
              <a:off x="648000" y="2016000"/>
              <a:ext cx="8856488" cy="492835"/>
              <a:chOff x="694968" y="750307"/>
              <a:chExt cx="8856488" cy="492835"/>
            </a:xfrm>
          </p:grpSpPr>
          <p:sp>
            <p:nvSpPr>
              <p:cNvPr id="39" name="TextBox 38"/>
              <p:cNvSpPr txBox="1"/>
              <p:nvPr/>
            </p:nvSpPr>
            <p:spPr>
              <a:xfrm>
                <a:off x="3779912" y="781477"/>
                <a:ext cx="5771544" cy="46166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endParaRPr lang="ru-RU" sz="2400" dirty="0"/>
              </a:p>
            </p:txBody>
          </p:sp>
          <p:sp>
            <p:nvSpPr>
              <p:cNvPr id="40" name="Прямоугольник 39"/>
              <p:cNvSpPr/>
              <p:nvPr/>
            </p:nvSpPr>
            <p:spPr>
              <a:xfrm>
                <a:off x="694968" y="750307"/>
                <a:ext cx="1428964" cy="432000"/>
              </a:xfrm>
              <a:prstGeom prst="rect">
                <a:avLst/>
              </a:prstGeom>
              <a:solidFill>
                <a:srgbClr val="AD172C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ru-RU" sz="2000" b="1" dirty="0" smtClean="0"/>
                  <a:t>ЗАДАЧНИК</a:t>
                </a:r>
                <a:endParaRPr lang="ru-RU" sz="2000" b="1" dirty="0"/>
              </a:p>
            </p:txBody>
          </p:sp>
          <p:sp>
            <p:nvSpPr>
              <p:cNvPr id="41" name="Прямоугольник 40"/>
              <p:cNvSpPr/>
              <p:nvPr/>
            </p:nvSpPr>
            <p:spPr>
              <a:xfrm>
                <a:off x="2160890" y="750307"/>
                <a:ext cx="1186974" cy="432048"/>
              </a:xfrm>
              <a:prstGeom prst="rect">
                <a:avLst/>
              </a:prstGeom>
              <a:solidFill>
                <a:srgbClr val="AD172C"/>
              </a:solidFill>
              <a:ln w="254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000" b="1" dirty="0" smtClean="0">
                    <a:solidFill>
                      <a:schemeClr val="bg1"/>
                    </a:solidFill>
                  </a:rPr>
                  <a:t>№85 а</a:t>
                </a:r>
                <a:endParaRPr lang="ru-RU" sz="20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38" name="Овал 37"/>
            <p:cNvSpPr>
              <a:spLocks noChangeAspect="1"/>
            </p:cNvSpPr>
            <p:nvPr/>
          </p:nvSpPr>
          <p:spPr>
            <a:xfrm>
              <a:off x="3316998" y="2057693"/>
              <a:ext cx="324000" cy="324000"/>
            </a:xfrm>
            <a:prstGeom prst="ellipse">
              <a:avLst/>
            </a:prstGeom>
            <a:blipFill>
              <a:blip r:embed="rId2" cstate="print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9" name="Скругленный прямоугольник 28"/>
          <p:cNvSpPr/>
          <p:nvPr/>
        </p:nvSpPr>
        <p:spPr>
          <a:xfrm>
            <a:off x="8168054" y="2492896"/>
            <a:ext cx="665527" cy="36000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941426"/>
                </a:solidFill>
              </a:rPr>
              <a:t>?</a:t>
            </a:r>
            <a:endParaRPr lang="ru-RU" sz="2400" dirty="0">
              <a:solidFill>
                <a:srgbClr val="941426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0" name="TextBox 29"/>
              <p:cNvSpPr txBox="1"/>
              <p:nvPr/>
            </p:nvSpPr>
            <p:spPr>
              <a:xfrm>
                <a:off x="0" y="2321464"/>
                <a:ext cx="9144000" cy="166879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ru-RU" sz="2400" i="1" smtClean="0">
                        <a:solidFill>
                          <a:srgbClr val="FF0000"/>
                        </a:solidFill>
                        <a:latin typeface="Cambria Math"/>
                        <a:ea typeface="Cambria Math" pitchFamily="18" charset="0"/>
                      </a:rPr>
                      <m:t>1</m:t>
                    </m:r>
                  </m:oMath>
                </a14:m>
                <a:r>
                  <a:rPr lang="ru-RU" sz="2400" b="0" dirty="0" smtClean="0">
                    <a:solidFill>
                      <a:srgbClr val="FF0000"/>
                    </a:solidFill>
                    <a:ea typeface="Cambria Math" pitchFamily="18" charset="0"/>
                  </a:rPr>
                  <a:t>) </a:t>
                </a:r>
                <a14:m>
                  <m:oMath xmlns:m="http://schemas.openxmlformats.org/officeDocument/2006/math">
                    <m:r>
                      <a:rPr lang="ru-RU" sz="2400" b="0" i="1" smtClean="0">
                        <a:solidFill>
                          <a:srgbClr val="FF0000"/>
                        </a:solidFill>
                        <a:latin typeface="Cambria Math"/>
                        <a:ea typeface="Cambria Math" pitchFamily="18" charset="0"/>
                      </a:rPr>
                      <m:t>60 :90=</m:t>
                    </m:r>
                    <m:f>
                      <m:fPr>
                        <m:ctrlPr>
                          <a:rPr lang="ru-RU" sz="2400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a:rPr lang="ru-RU" sz="2400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 pitchFamily="18" charset="0"/>
                          </a:rPr>
                          <m:t>2</m:t>
                        </m:r>
                      </m:num>
                      <m:den>
                        <m:r>
                          <a:rPr lang="ru-RU" sz="2400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 pitchFamily="18" charset="0"/>
                          </a:rPr>
                          <m:t>3</m:t>
                        </m:r>
                      </m:den>
                    </m:f>
                    <m:r>
                      <a:rPr lang="ru-RU" sz="2400" b="0" i="1" smtClean="0">
                        <a:solidFill>
                          <a:srgbClr val="FF0000"/>
                        </a:solidFill>
                        <a:latin typeface="Cambria Math"/>
                        <a:ea typeface="Cambria Math" pitchFamily="18" charset="0"/>
                      </a:rPr>
                      <m:t>−составляет скорость</m:t>
                    </m:r>
                  </m:oMath>
                </a14:m>
                <a:r>
                  <a:rPr lang="ru-RU" sz="2400" dirty="0" smtClean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 товарного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ru-RU" sz="24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 pitchFamily="18" charset="0"/>
                        </a:rPr>
                        <m:t>2</m:t>
                      </m:r>
                      <m:r>
                        <a:rPr lang="ru-RU" sz="2400" i="1">
                          <a:solidFill>
                            <a:srgbClr val="FF0000"/>
                          </a:solidFill>
                          <a:latin typeface="Cambria Math"/>
                          <a:ea typeface="Cambria Math" pitchFamily="18" charset="0"/>
                        </a:rPr>
                        <m:t>) </m:t>
                      </m:r>
                      <m:r>
                        <a:rPr lang="ru-RU" sz="24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 pitchFamily="18" charset="0"/>
                        </a:rPr>
                        <m:t>9</m:t>
                      </m:r>
                      <m:r>
                        <a:rPr lang="ru-RU" sz="2400" i="1">
                          <a:solidFill>
                            <a:srgbClr val="FF0000"/>
                          </a:solidFill>
                          <a:latin typeface="Cambria Math"/>
                          <a:ea typeface="Cambria Math" pitchFamily="18" charset="0"/>
                        </a:rPr>
                        <m:t>0 :</m:t>
                      </m:r>
                      <m:r>
                        <a:rPr lang="ru-RU" sz="24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 pitchFamily="18" charset="0"/>
                        </a:rPr>
                        <m:t>6</m:t>
                      </m:r>
                      <m:r>
                        <a:rPr lang="ru-RU" sz="2400" i="1">
                          <a:solidFill>
                            <a:srgbClr val="FF0000"/>
                          </a:solidFill>
                          <a:latin typeface="Cambria Math"/>
                          <a:ea typeface="Cambria Math" pitchFamily="18" charset="0"/>
                        </a:rPr>
                        <m:t>0=</m:t>
                      </m:r>
                      <m:r>
                        <a:rPr lang="ru-RU" sz="24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 pitchFamily="18" charset="0"/>
                        </a:rPr>
                        <m:t>1</m:t>
                      </m:r>
                      <m:f>
                        <m:fPr>
                          <m:ctrlPr>
                            <a:rPr lang="ru-RU" sz="2400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 pitchFamily="18" charset="0"/>
                            </a:rPr>
                          </m:ctrlPr>
                        </m:fPr>
                        <m:num>
                          <m:r>
                            <a:rPr lang="ru-RU" sz="24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ru-RU" sz="24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itchFamily="18" charset="0"/>
                            </a:rPr>
                            <m:t>2</m:t>
                          </m:r>
                        </m:den>
                      </m:f>
                      <m:r>
                        <a:rPr lang="ru-RU" sz="2400" i="1">
                          <a:solidFill>
                            <a:srgbClr val="FF0000"/>
                          </a:solidFill>
                          <a:latin typeface="Cambria Math"/>
                          <a:ea typeface="Cambria Math" pitchFamily="18" charset="0"/>
                        </a:rPr>
                        <m:t>−</m:t>
                      </m:r>
                      <m:r>
                        <a:rPr lang="ru-RU" sz="24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 pitchFamily="18" charset="0"/>
                        </a:rPr>
                        <m:t>во столько раз скорость пассажирского </m:t>
                      </m:r>
                    </m:oMath>
                  </m:oMathPara>
                </a14:m>
                <a:endParaRPr lang="ru-RU" sz="2400" b="0" i="1" dirty="0" smtClean="0">
                  <a:solidFill>
                    <a:srgbClr val="FF0000"/>
                  </a:solidFill>
                  <a:latin typeface="Cambria Math"/>
                  <a:ea typeface="Cambria Math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ru-RU" sz="24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 pitchFamily="18" charset="0"/>
                        </a:rPr>
                        <m:t>больше</m:t>
                      </m:r>
                    </m:oMath>
                  </m:oMathPara>
                </a14:m>
                <a:endParaRPr lang="ru-RU" sz="2400" dirty="0">
                  <a:solidFill>
                    <a:srgbClr val="FF0000"/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321464"/>
                <a:ext cx="9144000" cy="1668790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l="-13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196752"/>
            <a:ext cx="9144000" cy="1124712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grpSp>
        <p:nvGrpSpPr>
          <p:cNvPr id="37" name="Группа 36"/>
          <p:cNvGrpSpPr/>
          <p:nvPr/>
        </p:nvGrpSpPr>
        <p:grpSpPr>
          <a:xfrm>
            <a:off x="108000" y="4221088"/>
            <a:ext cx="8856488" cy="492835"/>
            <a:chOff x="648000" y="2016000"/>
            <a:chExt cx="8856488" cy="492835"/>
          </a:xfrm>
        </p:grpSpPr>
        <p:grpSp>
          <p:nvGrpSpPr>
            <p:cNvPr id="43" name="Группа 42"/>
            <p:cNvGrpSpPr/>
            <p:nvPr/>
          </p:nvGrpSpPr>
          <p:grpSpPr>
            <a:xfrm>
              <a:off x="648000" y="2016000"/>
              <a:ext cx="8856488" cy="492835"/>
              <a:chOff x="694968" y="750307"/>
              <a:chExt cx="8856488" cy="492835"/>
            </a:xfrm>
          </p:grpSpPr>
          <p:sp>
            <p:nvSpPr>
              <p:cNvPr id="46" name="TextBox 45"/>
              <p:cNvSpPr txBox="1"/>
              <p:nvPr/>
            </p:nvSpPr>
            <p:spPr>
              <a:xfrm>
                <a:off x="3779912" y="781477"/>
                <a:ext cx="5771544" cy="46166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endParaRPr lang="ru-RU" sz="2400" dirty="0"/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694968" y="750307"/>
                <a:ext cx="1428964" cy="432000"/>
              </a:xfrm>
              <a:prstGeom prst="rect">
                <a:avLst/>
              </a:prstGeom>
              <a:solidFill>
                <a:srgbClr val="AD172C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ru-RU" sz="2000" b="1" dirty="0" smtClean="0"/>
                  <a:t>ЗАДАЧНИК</a:t>
                </a:r>
                <a:endParaRPr lang="ru-RU" sz="2000" b="1" dirty="0"/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2160890" y="750307"/>
                <a:ext cx="1186974" cy="432048"/>
              </a:xfrm>
              <a:prstGeom prst="rect">
                <a:avLst/>
              </a:prstGeom>
              <a:solidFill>
                <a:srgbClr val="AD172C"/>
              </a:solidFill>
              <a:ln w="254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000" b="1" dirty="0" smtClean="0">
                    <a:solidFill>
                      <a:schemeClr val="bg1"/>
                    </a:solidFill>
                  </a:rPr>
                  <a:t>№86 а</a:t>
                </a:r>
                <a:endParaRPr lang="ru-RU" sz="20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44" name="Овал 43"/>
            <p:cNvSpPr>
              <a:spLocks noChangeAspect="1"/>
            </p:cNvSpPr>
            <p:nvPr/>
          </p:nvSpPr>
          <p:spPr>
            <a:xfrm>
              <a:off x="3316998" y="2057693"/>
              <a:ext cx="324000" cy="324000"/>
            </a:xfrm>
            <a:prstGeom prst="ellipse">
              <a:avLst/>
            </a:prstGeom>
            <a:blipFill>
              <a:blip r:embed="rId2" cstate="print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869160"/>
            <a:ext cx="9144000" cy="54864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49" name="Скругленный прямоугольник 48"/>
          <p:cNvSpPr/>
          <p:nvPr/>
        </p:nvSpPr>
        <p:spPr>
          <a:xfrm>
            <a:off x="8329736" y="5589240"/>
            <a:ext cx="665527" cy="36000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941426"/>
                </a:solidFill>
              </a:rPr>
              <a:t>?</a:t>
            </a:r>
            <a:endParaRPr lang="ru-RU" sz="2400" dirty="0">
              <a:solidFill>
                <a:srgbClr val="941426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50" name="TextBox 49"/>
              <p:cNvSpPr txBox="1"/>
              <p:nvPr/>
            </p:nvSpPr>
            <p:spPr>
              <a:xfrm>
                <a:off x="7308304" y="5377338"/>
                <a:ext cx="714482" cy="78380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40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itchFamily="18" charset="0"/>
                            </a:rPr>
                          </m:ctrlPr>
                        </m:fPr>
                        <m:num>
                          <m:r>
                            <a:rPr lang="ru-RU" sz="24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ru-RU" sz="24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ru-RU" sz="2400" dirty="0">
                  <a:solidFill>
                    <a:srgbClr val="FF0000"/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>
          <p:sp>
            <p:nvSpPr>
              <p:cNvPr id="50" name="TextBox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08304" y="5377338"/>
                <a:ext cx="714482" cy="783804"/>
              </a:xfrm>
              <a:prstGeom prst="rect">
                <a:avLst/>
              </a:prstGeom>
              <a:blipFill rotWithShape="1">
                <a:blip r:embed="rId6" cstate="print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25574990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</p:childTnLst>
        </p:cTn>
      </p:par>
    </p:tnLst>
    <p:bldLst>
      <p:bldP spid="30" grpId="0" animBg="1"/>
      <p:bldP spid="5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Группа 8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rgbClr val="D21C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Какую часть одно число составляет от другого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0107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dirty="0"/>
              <a:t>Практикум</a:t>
            </a:r>
          </a:p>
        </p:txBody>
      </p:sp>
      <p:grpSp>
        <p:nvGrpSpPr>
          <p:cNvPr id="34" name="Группа 33"/>
          <p:cNvGrpSpPr/>
          <p:nvPr/>
        </p:nvGrpSpPr>
        <p:grpSpPr>
          <a:xfrm>
            <a:off x="108000" y="620688"/>
            <a:ext cx="8856488" cy="492835"/>
            <a:chOff x="648000" y="2016000"/>
            <a:chExt cx="8856488" cy="492835"/>
          </a:xfrm>
        </p:grpSpPr>
        <p:grpSp>
          <p:nvGrpSpPr>
            <p:cNvPr id="35" name="Группа 34"/>
            <p:cNvGrpSpPr/>
            <p:nvPr/>
          </p:nvGrpSpPr>
          <p:grpSpPr>
            <a:xfrm>
              <a:off x="648000" y="2016000"/>
              <a:ext cx="8856488" cy="492835"/>
              <a:chOff x="694968" y="750307"/>
              <a:chExt cx="8856488" cy="492835"/>
            </a:xfrm>
          </p:grpSpPr>
          <p:sp>
            <p:nvSpPr>
              <p:cNvPr id="39" name="TextBox 38"/>
              <p:cNvSpPr txBox="1"/>
              <p:nvPr/>
            </p:nvSpPr>
            <p:spPr>
              <a:xfrm>
                <a:off x="3779912" y="781477"/>
                <a:ext cx="5771544" cy="46166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endParaRPr lang="ru-RU" sz="2400" dirty="0"/>
              </a:p>
            </p:txBody>
          </p:sp>
          <p:sp>
            <p:nvSpPr>
              <p:cNvPr id="40" name="Прямоугольник 39"/>
              <p:cNvSpPr/>
              <p:nvPr/>
            </p:nvSpPr>
            <p:spPr>
              <a:xfrm>
                <a:off x="694968" y="750307"/>
                <a:ext cx="1428964" cy="432000"/>
              </a:xfrm>
              <a:prstGeom prst="rect">
                <a:avLst/>
              </a:prstGeom>
              <a:solidFill>
                <a:srgbClr val="AD172C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ru-RU" sz="2000" b="1" dirty="0" smtClean="0"/>
                  <a:t>ЗАДАЧНИК</a:t>
                </a:r>
                <a:endParaRPr lang="ru-RU" sz="2000" b="1" dirty="0"/>
              </a:p>
            </p:txBody>
          </p:sp>
          <p:sp>
            <p:nvSpPr>
              <p:cNvPr id="41" name="Прямоугольник 40"/>
              <p:cNvSpPr/>
              <p:nvPr/>
            </p:nvSpPr>
            <p:spPr>
              <a:xfrm>
                <a:off x="2160890" y="750307"/>
                <a:ext cx="1186974" cy="432048"/>
              </a:xfrm>
              <a:prstGeom prst="rect">
                <a:avLst/>
              </a:prstGeom>
              <a:solidFill>
                <a:srgbClr val="AD172C"/>
              </a:solidFill>
              <a:ln w="254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000" b="1" dirty="0" smtClean="0">
                    <a:solidFill>
                      <a:schemeClr val="bg1"/>
                    </a:solidFill>
                  </a:rPr>
                  <a:t>№87</a:t>
                </a:r>
                <a:endParaRPr lang="ru-RU" sz="20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38" name="Овал 37"/>
            <p:cNvSpPr>
              <a:spLocks noChangeAspect="1"/>
            </p:cNvSpPr>
            <p:nvPr/>
          </p:nvSpPr>
          <p:spPr>
            <a:xfrm>
              <a:off x="3316998" y="2057693"/>
              <a:ext cx="324000" cy="324000"/>
            </a:xfrm>
            <a:prstGeom prst="ellipse">
              <a:avLst/>
            </a:prstGeom>
            <a:blipFill>
              <a:blip r:embed="rId2" cstate="print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9" name="Скругленный прямоугольник 28"/>
          <p:cNvSpPr/>
          <p:nvPr/>
        </p:nvSpPr>
        <p:spPr>
          <a:xfrm>
            <a:off x="8168054" y="2672896"/>
            <a:ext cx="665527" cy="36000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941426"/>
                </a:solidFill>
              </a:rPr>
              <a:t>?</a:t>
            </a:r>
            <a:endParaRPr lang="ru-RU" sz="2400" dirty="0">
              <a:solidFill>
                <a:srgbClr val="941426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0" name="TextBox 29"/>
              <p:cNvSpPr txBox="1"/>
              <p:nvPr/>
            </p:nvSpPr>
            <p:spPr>
              <a:xfrm>
                <a:off x="6444208" y="2672896"/>
                <a:ext cx="1584176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ru-RU" sz="2400" i="1" smtClean="0">
                          <a:solidFill>
                            <a:srgbClr val="FF0000"/>
                          </a:solidFill>
                          <a:latin typeface="Cambria Math"/>
                          <a:ea typeface="Cambria Math" pitchFamily="18" charset="0"/>
                        </a:rPr>
                        <m:t>о</m:t>
                      </m:r>
                      <m:r>
                        <a:rPr lang="ru-RU" sz="24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 pitchFamily="18" charset="0"/>
                        </a:rPr>
                        <m:t>твет:4)</m:t>
                      </m:r>
                    </m:oMath>
                  </m:oMathPara>
                </a14:m>
                <a:endParaRPr lang="ru-RU" sz="2400" dirty="0">
                  <a:solidFill>
                    <a:srgbClr val="FF0000"/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4208" y="2672896"/>
                <a:ext cx="1584176" cy="461665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b="-1973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230958"/>
            <a:ext cx="9144000" cy="1408176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grpSp>
        <p:nvGrpSpPr>
          <p:cNvPr id="22" name="Группа 21"/>
          <p:cNvGrpSpPr/>
          <p:nvPr/>
        </p:nvGrpSpPr>
        <p:grpSpPr>
          <a:xfrm>
            <a:off x="108000" y="3573016"/>
            <a:ext cx="8856488" cy="492835"/>
            <a:chOff x="648000" y="2016000"/>
            <a:chExt cx="8856488" cy="492835"/>
          </a:xfrm>
        </p:grpSpPr>
        <p:grpSp>
          <p:nvGrpSpPr>
            <p:cNvPr id="23" name="Группа 22"/>
            <p:cNvGrpSpPr/>
            <p:nvPr/>
          </p:nvGrpSpPr>
          <p:grpSpPr>
            <a:xfrm>
              <a:off x="648000" y="2016000"/>
              <a:ext cx="8856488" cy="492835"/>
              <a:chOff x="694968" y="750307"/>
              <a:chExt cx="8856488" cy="492835"/>
            </a:xfrm>
          </p:grpSpPr>
          <p:sp>
            <p:nvSpPr>
              <p:cNvPr id="25" name="TextBox 24"/>
              <p:cNvSpPr txBox="1"/>
              <p:nvPr/>
            </p:nvSpPr>
            <p:spPr>
              <a:xfrm>
                <a:off x="3779912" y="781477"/>
                <a:ext cx="5771544" cy="46166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endParaRPr lang="ru-RU" sz="2400" dirty="0"/>
              </a:p>
            </p:txBody>
          </p:sp>
          <p:sp>
            <p:nvSpPr>
              <p:cNvPr id="26" name="Прямоугольник 25"/>
              <p:cNvSpPr/>
              <p:nvPr/>
            </p:nvSpPr>
            <p:spPr>
              <a:xfrm>
                <a:off x="694968" y="750307"/>
                <a:ext cx="1428964" cy="432000"/>
              </a:xfrm>
              <a:prstGeom prst="rect">
                <a:avLst/>
              </a:prstGeom>
              <a:solidFill>
                <a:srgbClr val="AD172C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ru-RU" sz="2000" b="1" dirty="0" smtClean="0"/>
                  <a:t>ЗАДАЧНИК</a:t>
                </a:r>
                <a:endParaRPr lang="ru-RU" sz="2000" b="1" dirty="0"/>
              </a:p>
            </p:txBody>
          </p:sp>
          <p:sp>
            <p:nvSpPr>
              <p:cNvPr id="27" name="Прямоугольник 26"/>
              <p:cNvSpPr/>
              <p:nvPr/>
            </p:nvSpPr>
            <p:spPr>
              <a:xfrm>
                <a:off x="2160890" y="750307"/>
                <a:ext cx="1186974" cy="432048"/>
              </a:xfrm>
              <a:prstGeom prst="rect">
                <a:avLst/>
              </a:prstGeom>
              <a:solidFill>
                <a:srgbClr val="AD172C"/>
              </a:solidFill>
              <a:ln w="254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000" b="1" dirty="0" smtClean="0">
                    <a:solidFill>
                      <a:schemeClr val="bg1"/>
                    </a:solidFill>
                  </a:rPr>
                  <a:t>№88</a:t>
                </a:r>
                <a:endParaRPr lang="ru-RU" sz="20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4" name="Овал 23"/>
            <p:cNvSpPr>
              <a:spLocks noChangeAspect="1"/>
            </p:cNvSpPr>
            <p:nvPr/>
          </p:nvSpPr>
          <p:spPr>
            <a:xfrm>
              <a:off x="3316998" y="2057693"/>
              <a:ext cx="324000" cy="324000"/>
            </a:xfrm>
            <a:prstGeom prst="ellipse">
              <a:avLst/>
            </a:prstGeom>
            <a:blipFill>
              <a:blip r:embed="rId2" cstate="print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151150"/>
            <a:ext cx="9144000" cy="60350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xmlns="" val="599067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Группа 8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rgbClr val="D21C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>
                <a:ln>
                  <a:noFill/>
                </a:ln>
                <a:solidFill>
                  <a:schemeClr val="bg1"/>
                </a:solidFill>
                <a:effectLst/>
              </a:rPr>
              <a:t>Какую часть одно число составляет от другого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0107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dirty="0"/>
              <a:t>Проверка полученных результатов. Коррекция.</a:t>
            </a:r>
            <a:endParaRPr lang="ru-RU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34" name="Группа 33"/>
          <p:cNvGrpSpPr/>
          <p:nvPr/>
        </p:nvGrpSpPr>
        <p:grpSpPr>
          <a:xfrm>
            <a:off x="108000" y="620688"/>
            <a:ext cx="8856488" cy="492835"/>
            <a:chOff x="648000" y="2016000"/>
            <a:chExt cx="8856488" cy="492835"/>
          </a:xfrm>
        </p:grpSpPr>
        <p:grpSp>
          <p:nvGrpSpPr>
            <p:cNvPr id="35" name="Группа 34"/>
            <p:cNvGrpSpPr/>
            <p:nvPr/>
          </p:nvGrpSpPr>
          <p:grpSpPr>
            <a:xfrm>
              <a:off x="648000" y="2016000"/>
              <a:ext cx="8856488" cy="492835"/>
              <a:chOff x="694968" y="750307"/>
              <a:chExt cx="8856488" cy="492835"/>
            </a:xfrm>
          </p:grpSpPr>
          <p:sp>
            <p:nvSpPr>
              <p:cNvPr id="39" name="TextBox 38"/>
              <p:cNvSpPr txBox="1"/>
              <p:nvPr/>
            </p:nvSpPr>
            <p:spPr>
              <a:xfrm>
                <a:off x="3779912" y="781477"/>
                <a:ext cx="5771544" cy="46166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endParaRPr lang="ru-RU" sz="2400" dirty="0"/>
              </a:p>
            </p:txBody>
          </p:sp>
          <p:sp>
            <p:nvSpPr>
              <p:cNvPr id="40" name="Прямоугольник 39"/>
              <p:cNvSpPr/>
              <p:nvPr/>
            </p:nvSpPr>
            <p:spPr>
              <a:xfrm>
                <a:off x="694968" y="750307"/>
                <a:ext cx="1428964" cy="432000"/>
              </a:xfrm>
              <a:prstGeom prst="rect">
                <a:avLst/>
              </a:prstGeom>
              <a:solidFill>
                <a:srgbClr val="AD172C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ru-RU" sz="2000" b="1" dirty="0" smtClean="0"/>
                  <a:t>ЗАДАЧНИК</a:t>
                </a:r>
                <a:endParaRPr lang="ru-RU" sz="2000" b="1" dirty="0"/>
              </a:p>
            </p:txBody>
          </p:sp>
          <p:sp>
            <p:nvSpPr>
              <p:cNvPr id="41" name="Прямоугольник 40"/>
              <p:cNvSpPr/>
              <p:nvPr/>
            </p:nvSpPr>
            <p:spPr>
              <a:xfrm>
                <a:off x="2160890" y="750307"/>
                <a:ext cx="1186974" cy="432048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rgbClr val="AD17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000" b="1" dirty="0" smtClean="0">
                    <a:solidFill>
                      <a:srgbClr val="AD172C"/>
                    </a:solidFill>
                  </a:rPr>
                  <a:t>№89 б</a:t>
                </a:r>
                <a:endParaRPr lang="ru-RU" sz="2000" b="1" dirty="0">
                  <a:solidFill>
                    <a:srgbClr val="AD172C"/>
                  </a:solidFill>
                </a:endParaRPr>
              </a:p>
            </p:txBody>
          </p:sp>
        </p:grpSp>
        <p:sp>
          <p:nvSpPr>
            <p:cNvPr id="38" name="Овал 37"/>
            <p:cNvSpPr>
              <a:spLocks noChangeAspect="1"/>
            </p:cNvSpPr>
            <p:nvPr/>
          </p:nvSpPr>
          <p:spPr>
            <a:xfrm>
              <a:off x="3316998" y="2057693"/>
              <a:ext cx="324000" cy="324000"/>
            </a:xfrm>
            <a:prstGeom prst="ellipse">
              <a:avLst/>
            </a:prstGeom>
            <a:blipFill>
              <a:blip r:embed="rId2" cstate="print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44" name="TextBox 43"/>
              <p:cNvSpPr txBox="1"/>
              <p:nvPr/>
            </p:nvSpPr>
            <p:spPr>
              <a:xfrm>
                <a:off x="971600" y="2268964"/>
                <a:ext cx="6469144" cy="224805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ru-RU" sz="2400" dirty="0" smtClean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1) 2000 – 400=1600 г – осталось в 1 банке</a:t>
                </a:r>
              </a:p>
              <a:p>
                <a:r>
                  <a:rPr lang="ru-RU" sz="2400" dirty="0" smtClean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2) 3000 – 1200=1800 г – осталось во 2 банке</a:t>
                </a:r>
              </a:p>
              <a:p>
                <a:r>
                  <a:rPr lang="ru-RU" sz="2400" dirty="0" smtClean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3) 1600 : 2000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a:rPr lang="ru-RU" sz="2400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 pitchFamily="18" charset="0"/>
                          </a:rPr>
                          <m:t>4</m:t>
                        </m:r>
                      </m:num>
                      <m:den>
                        <m:r>
                          <a:rPr lang="ru-RU" sz="2400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 pitchFamily="18" charset="0"/>
                          </a:rPr>
                          <m:t>5</m:t>
                        </m:r>
                      </m:den>
                    </m:f>
                    <m:r>
                      <a:rPr lang="ru-RU" sz="2400" b="0" i="0" smtClean="0">
                        <a:solidFill>
                          <a:srgbClr val="FF0000"/>
                        </a:solidFill>
                        <a:latin typeface="Cambria Math"/>
                        <a:ea typeface="Cambria Math" pitchFamily="18" charset="0"/>
                      </a:rPr>
                      <m:t> −часть масла в 1 банке</m:t>
                    </m:r>
                  </m:oMath>
                </a14:m>
                <a:endParaRPr lang="ru-RU" sz="2400" b="0" dirty="0" smtClean="0">
                  <a:solidFill>
                    <a:srgbClr val="FF0000"/>
                  </a:solidFill>
                  <a:latin typeface="Cambria Math" pitchFamily="18" charset="0"/>
                  <a:ea typeface="Cambria Math" pitchFamily="18" charset="0"/>
                </a:endParaRPr>
              </a:p>
              <a:p>
                <a:r>
                  <a:rPr lang="ru-RU" sz="2400" dirty="0" smtClean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4) 1800 : 3000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a:rPr lang="ru-RU" sz="2400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 pitchFamily="18" charset="0"/>
                          </a:rPr>
                          <m:t>3</m:t>
                        </m:r>
                      </m:num>
                      <m:den>
                        <m:r>
                          <a:rPr lang="ru-RU" sz="2400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 pitchFamily="18" charset="0"/>
                          </a:rPr>
                          <m:t>5</m:t>
                        </m:r>
                      </m:den>
                    </m:f>
                    <m:r>
                      <a:rPr lang="ru-RU" sz="2400" b="0" i="0" smtClean="0">
                        <a:solidFill>
                          <a:srgbClr val="FF0000"/>
                        </a:solidFill>
                        <a:latin typeface="Cambria Math"/>
                        <a:ea typeface="Cambria Math" pitchFamily="18" charset="0"/>
                      </a:rPr>
                      <m:t>−часть масла во 2 банке</m:t>
                    </m:r>
                  </m:oMath>
                </a14:m>
                <a:endParaRPr lang="ru-RU" sz="2400" b="0" dirty="0" smtClean="0">
                  <a:solidFill>
                    <a:srgbClr val="FF0000"/>
                  </a:solidFill>
                  <a:latin typeface="Cambria Math" pitchFamily="18" charset="0"/>
                  <a:ea typeface="Cambria Math" pitchFamily="18" charset="0"/>
                </a:endParaRPr>
              </a:p>
              <a:p>
                <a:r>
                  <a:rPr lang="ru-RU" sz="2400" dirty="0" smtClean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5) Большая часть масла осталась в 1 банке</a:t>
                </a:r>
              </a:p>
            </p:txBody>
          </p:sp>
        </mc:Choice>
        <mc:Fallback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600" y="2268964"/>
                <a:ext cx="6469144" cy="2248051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l="-1412" t="-2168" b="-514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Скругленный прямоугольник 42"/>
          <p:cNvSpPr/>
          <p:nvPr/>
        </p:nvSpPr>
        <p:spPr>
          <a:xfrm>
            <a:off x="7440744" y="2242696"/>
            <a:ext cx="1512168" cy="36000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941426"/>
                </a:solidFill>
              </a:rPr>
              <a:t>решение</a:t>
            </a:r>
            <a:endParaRPr lang="ru-RU" sz="2400" dirty="0">
              <a:solidFill>
                <a:srgbClr val="941426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340768"/>
            <a:ext cx="9144000" cy="813816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xmlns="" val="6991325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</p:childTnLst>
        </p:cTn>
      </p:par>
    </p:tnLst>
    <p:bldLst>
      <p:bldP spid="4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Группа 8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rgbClr val="D21C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>
                <a:ln>
                  <a:noFill/>
                </a:ln>
                <a:solidFill>
                  <a:schemeClr val="bg1"/>
                </a:solidFill>
                <a:effectLst/>
              </a:rPr>
              <a:t>Какую часть одно число составляет от другого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0107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dirty="0"/>
              <a:t>Проверка полученных результатов. Коррекция.</a:t>
            </a:r>
            <a:endParaRPr lang="ru-RU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34" name="Группа 33"/>
          <p:cNvGrpSpPr/>
          <p:nvPr/>
        </p:nvGrpSpPr>
        <p:grpSpPr>
          <a:xfrm>
            <a:off x="108000" y="620688"/>
            <a:ext cx="8856488" cy="492835"/>
            <a:chOff x="648000" y="2016000"/>
            <a:chExt cx="8856488" cy="492835"/>
          </a:xfrm>
        </p:grpSpPr>
        <p:grpSp>
          <p:nvGrpSpPr>
            <p:cNvPr id="35" name="Группа 34"/>
            <p:cNvGrpSpPr/>
            <p:nvPr/>
          </p:nvGrpSpPr>
          <p:grpSpPr>
            <a:xfrm>
              <a:off x="648000" y="2016000"/>
              <a:ext cx="8856488" cy="492835"/>
              <a:chOff x="694968" y="750307"/>
              <a:chExt cx="8856488" cy="492835"/>
            </a:xfrm>
          </p:grpSpPr>
          <p:sp>
            <p:nvSpPr>
              <p:cNvPr id="39" name="TextBox 38"/>
              <p:cNvSpPr txBox="1"/>
              <p:nvPr/>
            </p:nvSpPr>
            <p:spPr>
              <a:xfrm>
                <a:off x="3779912" y="781477"/>
                <a:ext cx="5771544" cy="46166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endParaRPr lang="ru-RU" sz="2400" dirty="0"/>
              </a:p>
            </p:txBody>
          </p:sp>
          <p:sp>
            <p:nvSpPr>
              <p:cNvPr id="40" name="Прямоугольник 39"/>
              <p:cNvSpPr/>
              <p:nvPr/>
            </p:nvSpPr>
            <p:spPr>
              <a:xfrm>
                <a:off x="694968" y="750307"/>
                <a:ext cx="1428964" cy="432000"/>
              </a:xfrm>
              <a:prstGeom prst="rect">
                <a:avLst/>
              </a:prstGeom>
              <a:solidFill>
                <a:srgbClr val="AD172C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ru-RU" sz="2000" b="1" dirty="0" smtClean="0"/>
                  <a:t>ЗАДАЧНИК</a:t>
                </a:r>
                <a:endParaRPr lang="ru-RU" sz="2000" b="1" dirty="0"/>
              </a:p>
            </p:txBody>
          </p:sp>
          <p:sp>
            <p:nvSpPr>
              <p:cNvPr id="41" name="Прямоугольник 40"/>
              <p:cNvSpPr/>
              <p:nvPr/>
            </p:nvSpPr>
            <p:spPr>
              <a:xfrm>
                <a:off x="2160890" y="750307"/>
                <a:ext cx="1186974" cy="432048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rgbClr val="AD17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000" b="1" dirty="0" smtClean="0">
                    <a:solidFill>
                      <a:srgbClr val="AD172C"/>
                    </a:solidFill>
                  </a:rPr>
                  <a:t>№90 а</a:t>
                </a:r>
                <a:endParaRPr lang="ru-RU" sz="2000" b="1" dirty="0">
                  <a:solidFill>
                    <a:srgbClr val="AD172C"/>
                  </a:solidFill>
                </a:endParaRPr>
              </a:p>
            </p:txBody>
          </p:sp>
        </p:grpSp>
        <p:sp>
          <p:nvSpPr>
            <p:cNvPr id="38" name="Овал 37"/>
            <p:cNvSpPr>
              <a:spLocks noChangeAspect="1"/>
            </p:cNvSpPr>
            <p:nvPr/>
          </p:nvSpPr>
          <p:spPr>
            <a:xfrm>
              <a:off x="3316998" y="2057693"/>
              <a:ext cx="324000" cy="324000"/>
            </a:xfrm>
            <a:prstGeom prst="ellipse">
              <a:avLst/>
            </a:prstGeom>
            <a:blipFill>
              <a:blip r:embed="rId2" cstate="print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44" name="TextBox 43"/>
              <p:cNvSpPr txBox="1"/>
              <p:nvPr/>
            </p:nvSpPr>
            <p:spPr>
              <a:xfrm>
                <a:off x="971600" y="2034810"/>
                <a:ext cx="6469144" cy="150554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ru-RU" sz="2400" dirty="0" smtClean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1) 3+1=4 части– собрали с 2-х участков</a:t>
                </a:r>
              </a:p>
              <a:p>
                <a:r>
                  <a:rPr lang="ru-RU" sz="2400" dirty="0" smtClean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2)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i="1" dirty="0" smtClean="0">
                            <a:solidFill>
                              <a:srgbClr val="FF0000"/>
                            </a:solidFill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a:rPr lang="ru-RU" sz="2400" b="0" i="1" dirty="0" smtClean="0">
                            <a:solidFill>
                              <a:srgbClr val="FF0000"/>
                            </a:solidFill>
                            <a:latin typeface="Cambria Math"/>
                            <a:ea typeface="Cambria Math" pitchFamily="18" charset="0"/>
                          </a:rPr>
                          <m:t>3</m:t>
                        </m:r>
                      </m:num>
                      <m:den>
                        <m:r>
                          <a:rPr lang="ru-RU" sz="2400" b="0" i="1" dirty="0" smtClean="0">
                            <a:solidFill>
                              <a:srgbClr val="FF0000"/>
                            </a:solidFill>
                            <a:latin typeface="Cambria Math"/>
                            <a:ea typeface="Cambria Math" pitchFamily="18" charset="0"/>
                          </a:rPr>
                          <m:t>4</m:t>
                        </m:r>
                      </m:den>
                    </m:f>
                    <m:r>
                      <a:rPr lang="ru-RU" sz="2400" b="0" i="1" dirty="0" smtClean="0">
                        <a:solidFill>
                          <a:srgbClr val="FF0000"/>
                        </a:solidFill>
                        <a:latin typeface="Cambria Math"/>
                        <a:ea typeface="Cambria Math" pitchFamily="18" charset="0"/>
                      </a:rPr>
                      <m:t>части </m:t>
                    </m:r>
                  </m:oMath>
                </a14:m>
                <a:r>
                  <a:rPr lang="ru-RU" sz="2400" dirty="0" smtClean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– собрали с 1 участка</a:t>
                </a:r>
              </a:p>
              <a:p>
                <a:r>
                  <a:rPr lang="ru-RU" sz="2400" dirty="0" smtClean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3)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i="1" dirty="0">
                            <a:solidFill>
                              <a:srgbClr val="FF0000"/>
                            </a:solidFill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a:rPr lang="ru-RU" sz="2400" b="0" i="1" dirty="0" smtClean="0">
                            <a:solidFill>
                              <a:srgbClr val="FF0000"/>
                            </a:solidFill>
                            <a:latin typeface="Cambria Math"/>
                            <a:ea typeface="Cambria Math" pitchFamily="18" charset="0"/>
                          </a:rPr>
                          <m:t>1</m:t>
                        </m:r>
                      </m:num>
                      <m:den>
                        <m:r>
                          <a:rPr lang="ru-RU" sz="2400" i="1" dirty="0">
                            <a:solidFill>
                              <a:srgbClr val="FF0000"/>
                            </a:solidFill>
                            <a:latin typeface="Cambria Math"/>
                            <a:ea typeface="Cambria Math" pitchFamily="18" charset="0"/>
                          </a:rPr>
                          <m:t>4</m:t>
                        </m:r>
                      </m:den>
                    </m:f>
                    <m:r>
                      <a:rPr lang="ru-RU" sz="2400" i="1" dirty="0">
                        <a:solidFill>
                          <a:srgbClr val="FF0000"/>
                        </a:solidFill>
                        <a:latin typeface="Cambria Math"/>
                        <a:ea typeface="Cambria Math" pitchFamily="18" charset="0"/>
                      </a:rPr>
                      <m:t>части </m:t>
                    </m:r>
                  </m:oMath>
                </a14:m>
                <a:r>
                  <a:rPr lang="ru-RU" sz="2400" dirty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– собрали </a:t>
                </a:r>
                <a:r>
                  <a:rPr lang="ru-RU" sz="2400" dirty="0" smtClean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со 2 участка</a:t>
                </a:r>
                <a:endParaRPr lang="ru-RU" sz="2400" dirty="0">
                  <a:solidFill>
                    <a:srgbClr val="FF0000"/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600" y="2034810"/>
                <a:ext cx="6469144" cy="1505540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l="-1412" t="-3239" b="-242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Скругленный прямоугольник 42"/>
          <p:cNvSpPr/>
          <p:nvPr/>
        </p:nvSpPr>
        <p:spPr>
          <a:xfrm>
            <a:off x="7452320" y="2045022"/>
            <a:ext cx="1512168" cy="36000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941426"/>
                </a:solidFill>
              </a:rPr>
              <a:t>решение</a:t>
            </a:r>
            <a:endParaRPr lang="ru-RU" sz="2400" dirty="0">
              <a:solidFill>
                <a:srgbClr val="941426"/>
              </a:solidFill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268760"/>
            <a:ext cx="9144000" cy="61264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xmlns="" val="31851055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</p:childTnLst>
        </p:cTn>
      </p:par>
    </p:tnLst>
    <p:bldLst>
      <p:bldP spid="4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Группа 8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rgbClr val="D21C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Вопросы и задания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0107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dirty="0"/>
              <a:t>Проверка полученных результатов. Коррекция.</a:t>
            </a:r>
            <a:endParaRPr lang="ru-RU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692696"/>
            <a:ext cx="4000500" cy="362902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4427984" y="3501008"/>
            <a:ext cx="1152128" cy="142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474681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Группа 8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rgbClr val="D21C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Подведем итоги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0107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dirty="0"/>
              <a:t>Подведение итогов, рефлексия,  домашнее задание.</a:t>
            </a:r>
            <a:endParaRPr lang="ru-RU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13" name="Группа 12"/>
          <p:cNvGrpSpPr/>
          <p:nvPr/>
        </p:nvGrpSpPr>
        <p:grpSpPr>
          <a:xfrm>
            <a:off x="162166" y="5033731"/>
            <a:ext cx="8784976" cy="1200329"/>
            <a:chOff x="179512" y="4406340"/>
            <a:chExt cx="8784976" cy="1200329"/>
          </a:xfrm>
        </p:grpSpPr>
        <p:sp>
          <p:nvSpPr>
            <p:cNvPr id="15" name="Прямоугольник 14"/>
            <p:cNvSpPr/>
            <p:nvPr/>
          </p:nvSpPr>
          <p:spPr>
            <a:xfrm>
              <a:off x="179512" y="4406340"/>
              <a:ext cx="8784976" cy="120032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AD172C"/>
              </a:solidFill>
            </a:ln>
          </p:spPr>
          <p:txBody>
            <a:bodyPr wrap="square">
              <a:spAutoFit/>
            </a:bodyPr>
            <a:lstStyle/>
            <a:p>
              <a:r>
                <a:rPr lang="ru-RU" sz="2400" b="1" dirty="0">
                  <a:solidFill>
                    <a:srgbClr val="941426"/>
                  </a:solidFill>
                </a:rPr>
                <a:t>Домашнее </a:t>
              </a:r>
              <a:r>
                <a:rPr lang="ru-RU" sz="2400" b="1" dirty="0" smtClean="0">
                  <a:solidFill>
                    <a:srgbClr val="941426"/>
                  </a:solidFill>
                </a:rPr>
                <a:t>задание</a:t>
              </a:r>
              <a:r>
                <a:rPr lang="ru-RU" sz="2400" dirty="0"/>
                <a:t/>
              </a:r>
              <a:br>
                <a:rPr lang="ru-RU" sz="2400" dirty="0"/>
              </a:br>
              <a:r>
                <a:rPr lang="ru-RU" sz="2400" dirty="0" smtClean="0"/>
                <a:t>       У</a:t>
              </a:r>
              <a:r>
                <a:rPr lang="ru-RU" sz="2400" dirty="0"/>
                <a:t>:</a:t>
              </a:r>
              <a:r>
                <a:rPr lang="ru-RU" sz="2400" dirty="0" smtClean="0"/>
                <a:t> стр. 17, фрагмент 3– читать; «Вопросы и задания»; </a:t>
              </a:r>
            </a:p>
            <a:p>
              <a:r>
                <a:rPr lang="ru-RU" sz="2400" dirty="0" smtClean="0"/>
                <a:t>№ 45(б), 46(а), 47(а), 48, 25(г).</a:t>
              </a:r>
              <a:endParaRPr lang="ru-RU" sz="2400" dirty="0"/>
            </a:p>
          </p:txBody>
        </p:sp>
        <p:pic>
          <p:nvPicPr>
            <p:cNvPr id="16" name="Рисунок 1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23528" y="4886247"/>
              <a:ext cx="304923" cy="304923"/>
            </a:xfrm>
            <a:prstGeom prst="rect">
              <a:avLst/>
            </a:prstGeom>
          </p:spPr>
        </p:pic>
      </p:grpSp>
      <p:pic>
        <p:nvPicPr>
          <p:cNvPr id="17" name="Рисунок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88224" y="4437112"/>
            <a:ext cx="2190750" cy="95250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83228" y="764704"/>
            <a:ext cx="4371426" cy="224676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«Нужно стремиться к тому, чтобы каждый видел и знал больше, чем видел и знал его отец и дед».</a:t>
            </a:r>
          </a:p>
          <a:p>
            <a:r>
              <a:rPr lang="ru-RU" sz="2800" dirty="0" smtClean="0"/>
              <a:t>                               </a:t>
            </a:r>
            <a:r>
              <a:rPr lang="ru-RU" sz="2800" i="1" dirty="0" smtClean="0"/>
              <a:t>А. П. Чехов</a:t>
            </a:r>
            <a:endParaRPr lang="ru-RU" sz="2800" i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62166" y="3448419"/>
            <a:ext cx="87849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Мы сегодня претворили в жизнь слова А. П. Чехова?</a:t>
            </a:r>
          </a:p>
          <a:p>
            <a:r>
              <a:rPr lang="ru-RU" sz="2800" dirty="0" smtClean="0">
                <a:solidFill>
                  <a:srgbClr val="C00000"/>
                </a:solidFill>
              </a:rPr>
              <a:t>Какие задачи мы решали на уроке?</a:t>
            </a:r>
            <a:endParaRPr lang="ru-RU" sz="2800" dirty="0">
              <a:solidFill>
                <a:srgbClr val="C00000"/>
              </a:solidFill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34025" y="908720"/>
            <a:ext cx="1924050" cy="2381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09782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Группа 8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rgbClr val="D21C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Наша проблемная задача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0107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dirty="0"/>
              <a:t>целеполагание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692696"/>
            <a:ext cx="3333750" cy="225742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3485" y="540000"/>
            <a:ext cx="361950" cy="371475"/>
          </a:xfrm>
          <a:prstGeom prst="rect">
            <a:avLst/>
          </a:prstGeom>
          <a:effectLst>
            <a:outerShdw blurRad="88900" dist="1270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5" name="TextBox 14"/>
          <p:cNvSpPr txBox="1"/>
          <p:nvPr/>
        </p:nvSpPr>
        <p:spPr>
          <a:xfrm>
            <a:off x="3618675" y="680728"/>
            <a:ext cx="533149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Объясните, как найти, какую часть число 24 составляет от числа 54.</a:t>
            </a:r>
            <a:endParaRPr lang="ru-RU" sz="2800" dirty="0"/>
          </a:p>
        </p:txBody>
      </p:sp>
      <p:sp>
        <p:nvSpPr>
          <p:cNvPr id="19" name="TextBox 18"/>
          <p:cNvSpPr txBox="1"/>
          <p:nvPr/>
        </p:nvSpPr>
        <p:spPr>
          <a:xfrm>
            <a:off x="3683984" y="2950121"/>
            <a:ext cx="5242261" cy="95410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Какая цель стоит перед тобой на нашем уроке?</a:t>
            </a:r>
            <a:endParaRPr lang="ru-RU" sz="2800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32000" y="2160000"/>
            <a:ext cx="2988000" cy="540000"/>
          </a:xfrm>
          <a:prstGeom prst="roundRect">
            <a:avLst/>
          </a:prstGeom>
          <a:noFill/>
          <a:ln>
            <a:solidFill>
              <a:srgbClr val="AD17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08097" y="3645024"/>
            <a:ext cx="2190750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137702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Группа 8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rgbClr val="D21C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Обсуждаем домашнее задание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0107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dirty="0"/>
              <a:t>Вхождение в тему урока и создание условий для осознанного восприятия нового материала.</a:t>
            </a:r>
            <a:endParaRPr lang="ru-RU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14" name="Группа 13"/>
          <p:cNvGrpSpPr/>
          <p:nvPr/>
        </p:nvGrpSpPr>
        <p:grpSpPr>
          <a:xfrm>
            <a:off x="108000" y="620688"/>
            <a:ext cx="2652896" cy="432048"/>
            <a:chOff x="108000" y="620688"/>
            <a:chExt cx="2652896" cy="432048"/>
          </a:xfrm>
        </p:grpSpPr>
        <p:sp>
          <p:nvSpPr>
            <p:cNvPr id="21" name="Прямоугольник 20"/>
            <p:cNvSpPr/>
            <p:nvPr/>
          </p:nvSpPr>
          <p:spPr>
            <a:xfrm>
              <a:off x="108000" y="620688"/>
              <a:ext cx="1428964" cy="43200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b="1" dirty="0" smtClean="0"/>
                <a:t>УЧЕБНИК</a:t>
              </a:r>
              <a:endParaRPr lang="ru-RU" sz="2000" b="1" dirty="0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1573922" y="620688"/>
              <a:ext cx="1186974" cy="432048"/>
            </a:xfrm>
            <a:prstGeom prst="rect">
              <a:avLst/>
            </a:prstGeom>
            <a:solidFill>
              <a:srgbClr val="A14D07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chemeClr val="bg1"/>
                  </a:solidFill>
                </a:rPr>
                <a:t>№ 41</a:t>
              </a:r>
              <a:endParaRPr lang="ru-RU" sz="20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38" name="Рисунок 37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5940152" y="4437112"/>
            <a:ext cx="1084041" cy="1428750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3635896" y="496045"/>
            <a:ext cx="30428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Cambria Math" pitchFamily="18" charset="0"/>
                <a:ea typeface="Cambria Math" pitchFamily="18" charset="0"/>
              </a:rPr>
              <a:t>а) 30 м;   в) 25 </a:t>
            </a:r>
            <a:r>
              <a:rPr lang="ru-RU" sz="2800" dirty="0" err="1" smtClean="0">
                <a:latin typeface="Cambria Math" pitchFamily="18" charset="0"/>
                <a:ea typeface="Cambria Math" pitchFamily="18" charset="0"/>
              </a:rPr>
              <a:t>дм</a:t>
            </a:r>
            <a:r>
              <a:rPr lang="ru-RU" sz="2800" dirty="0" smtClean="0">
                <a:latin typeface="Cambria Math" pitchFamily="18" charset="0"/>
                <a:ea typeface="Cambria Math" pitchFamily="18" charset="0"/>
              </a:rPr>
              <a:t>.</a:t>
            </a:r>
            <a:endParaRPr lang="ru-RU" sz="28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2843808" y="624624"/>
            <a:ext cx="625595" cy="36000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941426"/>
                </a:solidFill>
              </a:rPr>
              <a:t>?</a:t>
            </a:r>
            <a:endParaRPr lang="ru-RU" sz="2800" dirty="0">
              <a:solidFill>
                <a:srgbClr val="941426"/>
              </a:solidFill>
            </a:endParaRPr>
          </a:p>
        </p:txBody>
      </p:sp>
      <p:grpSp>
        <p:nvGrpSpPr>
          <p:cNvPr id="52" name="Группа 51"/>
          <p:cNvGrpSpPr/>
          <p:nvPr/>
        </p:nvGrpSpPr>
        <p:grpSpPr>
          <a:xfrm>
            <a:off x="108000" y="2077796"/>
            <a:ext cx="2652896" cy="432048"/>
            <a:chOff x="108000" y="620688"/>
            <a:chExt cx="2652896" cy="432048"/>
          </a:xfrm>
        </p:grpSpPr>
        <p:sp>
          <p:nvSpPr>
            <p:cNvPr id="53" name="Прямоугольник 52"/>
            <p:cNvSpPr/>
            <p:nvPr/>
          </p:nvSpPr>
          <p:spPr>
            <a:xfrm>
              <a:off x="108000" y="620688"/>
              <a:ext cx="1428964" cy="43200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b="1" dirty="0" smtClean="0"/>
                <a:t>УЧЕБНИК</a:t>
              </a:r>
              <a:endParaRPr lang="ru-RU" sz="2000" b="1" dirty="0"/>
            </a:p>
          </p:txBody>
        </p:sp>
        <p:sp>
          <p:nvSpPr>
            <p:cNvPr id="54" name="Прямоугольник 53"/>
            <p:cNvSpPr/>
            <p:nvPr/>
          </p:nvSpPr>
          <p:spPr>
            <a:xfrm>
              <a:off x="1573922" y="620688"/>
              <a:ext cx="1186974" cy="432048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chemeClr val="accent6">
                      <a:lumMod val="50000"/>
                    </a:schemeClr>
                  </a:solidFill>
                </a:rPr>
                <a:t>№ 43</a:t>
              </a:r>
              <a:endParaRPr lang="ru-RU" sz="20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sp>
        <p:nvSpPr>
          <p:cNvPr id="55" name="TextBox 54"/>
          <p:cNvSpPr txBox="1"/>
          <p:nvPr/>
        </p:nvSpPr>
        <p:spPr>
          <a:xfrm>
            <a:off x="3635896" y="1953153"/>
            <a:ext cx="20460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Cambria Math" pitchFamily="18" charset="0"/>
                <a:ea typeface="Cambria Math" pitchFamily="18" charset="0"/>
              </a:rPr>
              <a:t>96 листов;  </a:t>
            </a:r>
            <a:endParaRPr lang="ru-RU" sz="28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2843808" y="2081732"/>
            <a:ext cx="625595" cy="36000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941426"/>
                </a:solidFill>
              </a:rPr>
              <a:t>?</a:t>
            </a:r>
            <a:endParaRPr lang="ru-RU" sz="2800" dirty="0">
              <a:solidFill>
                <a:srgbClr val="941426"/>
              </a:solidFill>
            </a:endParaRPr>
          </a:p>
        </p:txBody>
      </p:sp>
      <p:grpSp>
        <p:nvGrpSpPr>
          <p:cNvPr id="57" name="Группа 56"/>
          <p:cNvGrpSpPr/>
          <p:nvPr/>
        </p:nvGrpSpPr>
        <p:grpSpPr>
          <a:xfrm>
            <a:off x="108000" y="2807221"/>
            <a:ext cx="2652896" cy="432048"/>
            <a:chOff x="108000" y="620688"/>
            <a:chExt cx="2652896" cy="432048"/>
          </a:xfrm>
        </p:grpSpPr>
        <p:sp>
          <p:nvSpPr>
            <p:cNvPr id="58" name="Прямоугольник 57"/>
            <p:cNvSpPr/>
            <p:nvPr/>
          </p:nvSpPr>
          <p:spPr>
            <a:xfrm>
              <a:off x="108000" y="620688"/>
              <a:ext cx="1428964" cy="43200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b="1" dirty="0" smtClean="0"/>
                <a:t>УЧЕБНИК</a:t>
              </a:r>
              <a:endParaRPr lang="ru-RU" sz="2000" b="1" dirty="0"/>
            </a:p>
          </p:txBody>
        </p:sp>
        <p:sp>
          <p:nvSpPr>
            <p:cNvPr id="59" name="Прямоугольник 58"/>
            <p:cNvSpPr/>
            <p:nvPr/>
          </p:nvSpPr>
          <p:spPr>
            <a:xfrm>
              <a:off x="1573922" y="620688"/>
              <a:ext cx="1186974" cy="432048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chemeClr val="accent6">
                      <a:lumMod val="50000"/>
                    </a:schemeClr>
                  </a:solidFill>
                </a:rPr>
                <a:t>№ 44</a:t>
              </a:r>
              <a:endParaRPr lang="ru-RU" sz="20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sp>
        <p:nvSpPr>
          <p:cNvPr id="60" name="TextBox 59"/>
          <p:cNvSpPr txBox="1"/>
          <p:nvPr/>
        </p:nvSpPr>
        <p:spPr>
          <a:xfrm>
            <a:off x="3635896" y="2682578"/>
            <a:ext cx="5508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Cambria Math" pitchFamily="18" charset="0"/>
                <a:ea typeface="Cambria Math" pitchFamily="18" charset="0"/>
              </a:rPr>
              <a:t>125 г сиропа и 25 г ванилина .</a:t>
            </a:r>
            <a:endParaRPr lang="ru-RU" sz="28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1" name="Скругленный прямоугольник 60"/>
          <p:cNvSpPr/>
          <p:nvPr/>
        </p:nvSpPr>
        <p:spPr>
          <a:xfrm>
            <a:off x="2843808" y="2811157"/>
            <a:ext cx="625595" cy="36000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941426"/>
                </a:solidFill>
              </a:rPr>
              <a:t>?</a:t>
            </a:r>
            <a:endParaRPr lang="ru-RU" sz="2800" dirty="0">
              <a:solidFill>
                <a:srgbClr val="941426"/>
              </a:solidFill>
            </a:endParaRPr>
          </a:p>
        </p:txBody>
      </p:sp>
      <p:grpSp>
        <p:nvGrpSpPr>
          <p:cNvPr id="33" name="Группа 32"/>
          <p:cNvGrpSpPr/>
          <p:nvPr/>
        </p:nvGrpSpPr>
        <p:grpSpPr>
          <a:xfrm>
            <a:off x="79252" y="3627899"/>
            <a:ext cx="2652896" cy="432048"/>
            <a:chOff x="108000" y="620688"/>
            <a:chExt cx="2652896" cy="432048"/>
          </a:xfrm>
        </p:grpSpPr>
        <p:sp>
          <p:nvSpPr>
            <p:cNvPr id="34" name="Прямоугольник 33"/>
            <p:cNvSpPr/>
            <p:nvPr/>
          </p:nvSpPr>
          <p:spPr>
            <a:xfrm>
              <a:off x="108000" y="620688"/>
              <a:ext cx="1428964" cy="43200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b="1" dirty="0" smtClean="0"/>
                <a:t>УЧЕБНИК</a:t>
              </a:r>
              <a:endParaRPr lang="ru-RU" sz="2000" b="1" dirty="0"/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1573922" y="620688"/>
              <a:ext cx="1186974" cy="432048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chemeClr val="accent6">
                      <a:lumMod val="50000"/>
                    </a:schemeClr>
                  </a:solidFill>
                </a:rPr>
                <a:t>№ 25</a:t>
              </a:r>
              <a:endParaRPr lang="ru-RU" sz="20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3607148" y="3503256"/>
            <a:ext cx="24134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Cambria Math" pitchFamily="18" charset="0"/>
                <a:ea typeface="Cambria Math" pitchFamily="18" charset="0"/>
              </a:rPr>
              <a:t>б</a:t>
            </a:r>
            <a:r>
              <a:rPr lang="ru-RU" sz="2800" dirty="0" smtClean="0">
                <a:latin typeface="Cambria Math" pitchFamily="18" charset="0"/>
                <a:ea typeface="Cambria Math" pitchFamily="18" charset="0"/>
              </a:rPr>
              <a:t>) 9.</a:t>
            </a:r>
            <a:endParaRPr lang="ru-RU" sz="28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2815060" y="3631835"/>
            <a:ext cx="625595" cy="36000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941426"/>
                </a:solidFill>
              </a:rPr>
              <a:t>?</a:t>
            </a:r>
            <a:endParaRPr lang="ru-RU" sz="2800" dirty="0">
              <a:solidFill>
                <a:srgbClr val="941426"/>
              </a:solidFill>
            </a:endParaRPr>
          </a:p>
        </p:txBody>
      </p:sp>
      <p:grpSp>
        <p:nvGrpSpPr>
          <p:cNvPr id="41" name="Группа 40"/>
          <p:cNvGrpSpPr/>
          <p:nvPr/>
        </p:nvGrpSpPr>
        <p:grpSpPr>
          <a:xfrm>
            <a:off x="108000" y="1376762"/>
            <a:ext cx="2652896" cy="432048"/>
            <a:chOff x="108000" y="620688"/>
            <a:chExt cx="2652896" cy="432048"/>
          </a:xfrm>
        </p:grpSpPr>
        <p:sp>
          <p:nvSpPr>
            <p:cNvPr id="42" name="Прямоугольник 41"/>
            <p:cNvSpPr/>
            <p:nvPr/>
          </p:nvSpPr>
          <p:spPr>
            <a:xfrm>
              <a:off x="108000" y="620688"/>
              <a:ext cx="1428964" cy="43200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b="1" dirty="0" smtClean="0"/>
                <a:t>УЧЕБНИК</a:t>
              </a:r>
              <a:endParaRPr lang="ru-RU" sz="2000" b="1" dirty="0"/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1573922" y="620688"/>
              <a:ext cx="1186974" cy="432048"/>
            </a:xfrm>
            <a:prstGeom prst="rect">
              <a:avLst/>
            </a:prstGeom>
            <a:solidFill>
              <a:srgbClr val="A14D07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chemeClr val="bg1"/>
                  </a:solidFill>
                </a:rPr>
                <a:t>№ 42</a:t>
              </a:r>
              <a:endParaRPr lang="ru-RU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3635896" y="1252119"/>
            <a:ext cx="16369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Cambria Math" pitchFamily="18" charset="0"/>
                <a:ea typeface="Cambria Math" pitchFamily="18" charset="0"/>
              </a:rPr>
              <a:t>а) 72 см; </a:t>
            </a:r>
            <a:endParaRPr lang="ru-RU" sz="28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2843808" y="1380698"/>
            <a:ext cx="625595" cy="36000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941426"/>
                </a:solidFill>
              </a:rPr>
              <a:t>?</a:t>
            </a:r>
            <a:endParaRPr lang="ru-RU" sz="2800" dirty="0">
              <a:solidFill>
                <a:srgbClr val="9414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680587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</p:childTnLst>
        </p:cTn>
      </p:par>
    </p:tnLst>
    <p:bldLst>
      <p:bldP spid="39" grpId="0"/>
      <p:bldP spid="55" grpId="0"/>
      <p:bldP spid="60" grpId="0"/>
      <p:bldP spid="36" grpId="0"/>
      <p:bldP spid="4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Группа 8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rgbClr val="D21C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Математическая разминка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0107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dirty="0"/>
              <a:t>Вхождение в тему урока и создание условий для осознанного восприятия нового материала.</a:t>
            </a:r>
            <a:endParaRPr lang="ru-RU" sz="1600" dirty="0">
              <a:solidFill>
                <a:schemeClr val="tx2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14" name="TextBox 13"/>
              <p:cNvSpPr txBox="1"/>
              <p:nvPr/>
            </p:nvSpPr>
            <p:spPr>
              <a:xfrm>
                <a:off x="107504" y="600238"/>
                <a:ext cx="8928992" cy="114685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457200" indent="-457200">
                  <a:buFontTx/>
                  <a:buAutoNum type="arabicPeriod"/>
                </a:pPr>
                <a:r>
                  <a:rPr lang="ru-RU" sz="2400" dirty="0" smtClean="0">
                    <a:latin typeface="Cambria Math" pitchFamily="18" charset="0"/>
                    <a:ea typeface="Cambria Math" pitchFamily="18" charset="0"/>
                  </a:rPr>
                  <a:t>Выполните действия: а)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i="1" smtClean="0"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a:rPr lang="ru-RU" sz="2400" b="0" i="1" smtClean="0">
                            <a:latin typeface="Cambria Math"/>
                            <a:ea typeface="Cambria Math" pitchFamily="18" charset="0"/>
                          </a:rPr>
                          <m:t>2</m:t>
                        </m:r>
                      </m:num>
                      <m:den>
                        <m:r>
                          <a:rPr lang="ru-RU" sz="2400" b="0" i="1" smtClean="0">
                            <a:latin typeface="Cambria Math"/>
                            <a:ea typeface="Cambria Math" pitchFamily="18" charset="0"/>
                          </a:rPr>
                          <m:t>3</m:t>
                        </m:r>
                      </m:den>
                    </m:f>
                    <m:r>
                      <a:rPr lang="ru-RU" sz="2400" b="0" i="1" smtClean="0">
                        <a:latin typeface="Cambria Math"/>
                        <a:ea typeface="Cambria Math" pitchFamily="18" charset="0"/>
                      </a:rPr>
                      <m:t> ∙ </m:t>
                    </m:r>
                    <m:f>
                      <m:fPr>
                        <m:ctrlPr>
                          <a:rPr lang="ru-RU" sz="2400" b="0" i="1" smtClean="0"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a:rPr lang="ru-RU" sz="2400" b="0" i="1" smtClean="0">
                            <a:latin typeface="Cambria Math"/>
                            <a:ea typeface="Cambria Math" pitchFamily="18" charset="0"/>
                          </a:rPr>
                          <m:t>3</m:t>
                        </m:r>
                      </m:num>
                      <m:den>
                        <m:r>
                          <a:rPr lang="ru-RU" sz="2400" b="0" i="1" smtClean="0">
                            <a:latin typeface="Cambria Math"/>
                            <a:ea typeface="Cambria Math" pitchFamily="18" charset="0"/>
                          </a:rPr>
                          <m:t>4</m:t>
                        </m:r>
                      </m:den>
                    </m:f>
                    <m:r>
                      <a:rPr lang="ru-RU" sz="2400" i="1">
                        <a:latin typeface="Cambria Math"/>
                        <a:ea typeface="Cambria Math" pitchFamily="18" charset="0"/>
                      </a:rPr>
                      <m:t>∙ </m:t>
                    </m:r>
                    <m:f>
                      <m:fPr>
                        <m:ctrlPr>
                          <a:rPr lang="ru-RU" sz="2400" i="1"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a:rPr lang="ru-RU" sz="2400" b="0" i="1" smtClean="0">
                            <a:latin typeface="Cambria Math"/>
                            <a:ea typeface="Cambria Math" pitchFamily="18" charset="0"/>
                          </a:rPr>
                          <m:t>4</m:t>
                        </m:r>
                      </m:num>
                      <m:den>
                        <m:r>
                          <a:rPr lang="ru-RU" sz="2400" b="0" i="1" smtClean="0">
                            <a:latin typeface="Cambria Math"/>
                            <a:ea typeface="Cambria Math" pitchFamily="18" charset="0"/>
                          </a:rPr>
                          <m:t>5</m:t>
                        </m:r>
                      </m:den>
                    </m:f>
                    <m:r>
                      <a:rPr lang="ru-RU" sz="2400" i="1">
                        <a:latin typeface="Cambria Math"/>
                        <a:ea typeface="Cambria Math" pitchFamily="18" charset="0"/>
                      </a:rPr>
                      <m:t>∙ </m:t>
                    </m:r>
                    <m:f>
                      <m:fPr>
                        <m:ctrlPr>
                          <a:rPr lang="ru-RU" sz="2400" i="1"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a:rPr lang="ru-RU" sz="2400" b="0" i="1" smtClean="0">
                            <a:latin typeface="Cambria Math"/>
                            <a:ea typeface="Cambria Math" pitchFamily="18" charset="0"/>
                          </a:rPr>
                          <m:t>5</m:t>
                        </m:r>
                      </m:num>
                      <m:den>
                        <m:r>
                          <a:rPr lang="ru-RU" sz="2400" b="0" i="1" smtClean="0">
                            <a:latin typeface="Cambria Math"/>
                            <a:ea typeface="Cambria Math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ru-RU" sz="2400" dirty="0" smtClean="0">
                    <a:latin typeface="Cambria Math" pitchFamily="18" charset="0"/>
                    <a:ea typeface="Cambria Math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ru-RU" sz="2400" i="1">
                        <a:latin typeface="Cambria Math"/>
                        <a:ea typeface="Cambria Math" pitchFamily="18" charset="0"/>
                      </a:rPr>
                      <m:t>∙ </m:t>
                    </m:r>
                    <m:f>
                      <m:fPr>
                        <m:ctrlPr>
                          <a:rPr lang="ru-RU" sz="2400" i="1"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a:rPr lang="ru-RU" sz="2400" b="0" i="1" smtClean="0">
                            <a:latin typeface="Cambria Math"/>
                            <a:ea typeface="Cambria Math" pitchFamily="18" charset="0"/>
                          </a:rPr>
                          <m:t>6</m:t>
                        </m:r>
                      </m:num>
                      <m:den>
                        <m:r>
                          <a:rPr lang="ru-RU" sz="2400" b="0" i="1" smtClean="0">
                            <a:latin typeface="Cambria Math"/>
                            <a:ea typeface="Cambria Math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ru-RU" sz="2400" dirty="0" smtClean="0">
                    <a:latin typeface="Cambria Math" pitchFamily="18" charset="0"/>
                    <a:ea typeface="Cambria Math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ru-RU" sz="2400" i="1">
                        <a:latin typeface="Cambria Math"/>
                        <a:ea typeface="Cambria Math" pitchFamily="18" charset="0"/>
                      </a:rPr>
                      <m:t>∙ </m:t>
                    </m:r>
                    <m:f>
                      <m:fPr>
                        <m:ctrlPr>
                          <a:rPr lang="ru-RU" sz="2400" i="1"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a:rPr lang="ru-RU" sz="2400" b="0" i="1" smtClean="0">
                            <a:latin typeface="Cambria Math"/>
                            <a:ea typeface="Cambria Math" pitchFamily="18" charset="0"/>
                          </a:rPr>
                          <m:t>7</m:t>
                        </m:r>
                      </m:num>
                      <m:den>
                        <m:r>
                          <a:rPr lang="ru-RU" sz="2400" b="0" i="1" smtClean="0">
                            <a:latin typeface="Cambria Math"/>
                            <a:ea typeface="Cambria Math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ru-RU" sz="2400" dirty="0">
                    <a:latin typeface="Cambria Math" pitchFamily="18" charset="0"/>
                    <a:ea typeface="Cambria Math" pitchFamily="18" charset="0"/>
                  </a:rPr>
                  <a:t>; </a:t>
                </a:r>
                <a:endParaRPr lang="ru-RU" sz="2400" dirty="0" smtClean="0">
                  <a:latin typeface="Cambria Math" pitchFamily="18" charset="0"/>
                  <a:ea typeface="Cambria Math" pitchFamily="18" charset="0"/>
                </a:endParaRPr>
              </a:p>
              <a:p>
                <a:r>
                  <a:rPr lang="ru-RU" sz="2400" dirty="0" smtClean="0">
                    <a:latin typeface="Cambria Math" pitchFamily="18" charset="0"/>
                    <a:ea typeface="Cambria Math" pitchFamily="18" charset="0"/>
                  </a:rPr>
                  <a:t>б)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i="1"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a:rPr lang="ru-RU" sz="2400" b="0" i="1" smtClean="0">
                            <a:latin typeface="Cambria Math"/>
                            <a:ea typeface="Cambria Math" pitchFamily="18" charset="0"/>
                          </a:rPr>
                          <m:t>1</m:t>
                        </m:r>
                      </m:num>
                      <m:den>
                        <m:r>
                          <a:rPr lang="ru-RU" sz="2400" b="0" i="1" smtClean="0">
                            <a:latin typeface="Cambria Math"/>
                            <a:ea typeface="Cambria Math" pitchFamily="18" charset="0"/>
                          </a:rPr>
                          <m:t>2</m:t>
                        </m:r>
                      </m:den>
                    </m:f>
                    <m:r>
                      <a:rPr lang="ru-RU" sz="2400" i="1">
                        <a:latin typeface="Cambria Math"/>
                        <a:ea typeface="Cambria Math" pitchFamily="18" charset="0"/>
                      </a:rPr>
                      <m:t> ∙ </m:t>
                    </m:r>
                    <m:f>
                      <m:fPr>
                        <m:ctrlPr>
                          <a:rPr lang="ru-RU" sz="2400" i="1"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a:rPr lang="ru-RU" sz="2400" b="0" i="1" smtClean="0">
                            <a:latin typeface="Cambria Math"/>
                            <a:ea typeface="Cambria Math" pitchFamily="18" charset="0"/>
                          </a:rPr>
                          <m:t>2</m:t>
                        </m:r>
                      </m:num>
                      <m:den>
                        <m:r>
                          <a:rPr lang="ru-RU" sz="2400" b="0" i="1" smtClean="0">
                            <a:latin typeface="Cambria Math"/>
                            <a:ea typeface="Cambria Math" pitchFamily="18" charset="0"/>
                          </a:rPr>
                          <m:t>3</m:t>
                        </m:r>
                      </m:den>
                    </m:f>
                    <m:r>
                      <a:rPr lang="ru-RU" sz="2400" i="1">
                        <a:latin typeface="Cambria Math"/>
                        <a:ea typeface="Cambria Math" pitchFamily="18" charset="0"/>
                      </a:rPr>
                      <m:t>∙ </m:t>
                    </m:r>
                    <m:f>
                      <m:fPr>
                        <m:ctrlPr>
                          <a:rPr lang="ru-RU" sz="2400" i="1"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a:rPr lang="ru-RU" sz="2400" b="0" i="1" smtClean="0">
                            <a:latin typeface="Cambria Math"/>
                            <a:ea typeface="Cambria Math" pitchFamily="18" charset="0"/>
                          </a:rPr>
                          <m:t>3</m:t>
                        </m:r>
                      </m:num>
                      <m:den>
                        <m:r>
                          <a:rPr lang="ru-RU" sz="2400" b="0" i="1" smtClean="0">
                            <a:latin typeface="Cambria Math"/>
                            <a:ea typeface="Cambria Math" pitchFamily="18" charset="0"/>
                          </a:rPr>
                          <m:t>4</m:t>
                        </m:r>
                      </m:den>
                    </m:f>
                    <m:r>
                      <a:rPr lang="ru-RU" sz="2400" i="1">
                        <a:latin typeface="Cambria Math"/>
                        <a:ea typeface="Cambria Math" pitchFamily="18" charset="0"/>
                      </a:rPr>
                      <m:t>∙</m:t>
                    </m:r>
                    <m:r>
                      <a:rPr lang="ru-RU" sz="2400" b="0" i="1" smtClean="0">
                        <a:latin typeface="Cambria Math"/>
                        <a:ea typeface="Cambria Math" pitchFamily="18" charset="0"/>
                      </a:rPr>
                      <m:t> … </m:t>
                    </m:r>
                    <m:r>
                      <a:rPr lang="ru-RU" sz="2400" i="1">
                        <a:latin typeface="Cambria Math"/>
                        <a:ea typeface="Cambria Math" pitchFamily="18" charset="0"/>
                      </a:rPr>
                      <m:t> </m:t>
                    </m:r>
                    <m:r>
                      <a:rPr lang="ru-RU" sz="2400" i="1" smtClean="0">
                        <a:latin typeface="Cambria Math"/>
                        <a:ea typeface="Cambria Math" pitchFamily="18" charset="0"/>
                      </a:rPr>
                      <m:t>∙</m:t>
                    </m:r>
                    <m:r>
                      <a:rPr lang="ru-RU" sz="2400" b="0" i="1" smtClean="0">
                        <a:latin typeface="Cambria Math"/>
                        <a:ea typeface="Cambria Math" pitchFamily="18" charset="0"/>
                      </a:rPr>
                      <m:t> </m:t>
                    </m:r>
                    <m:f>
                      <m:fPr>
                        <m:ctrlPr>
                          <a:rPr lang="ru-RU" sz="2400" i="1" dirty="0" smtClean="0"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a:rPr lang="ru-RU" sz="2400" b="0" i="1" dirty="0" smtClean="0">
                            <a:latin typeface="Cambria Math"/>
                            <a:ea typeface="Cambria Math" pitchFamily="18" charset="0"/>
                          </a:rPr>
                          <m:t>99</m:t>
                        </m:r>
                      </m:num>
                      <m:den>
                        <m:r>
                          <a:rPr lang="ru-RU" sz="2400" b="0" i="1" dirty="0" smtClean="0">
                            <a:latin typeface="Cambria Math"/>
                            <a:ea typeface="Cambria Math" pitchFamily="18" charset="0"/>
                          </a:rPr>
                          <m:t>100</m:t>
                        </m:r>
                      </m:den>
                    </m:f>
                  </m:oMath>
                </a14:m>
                <a:r>
                  <a:rPr lang="ru-RU" sz="2400" dirty="0" smtClean="0">
                    <a:latin typeface="Cambria Math" pitchFamily="18" charset="0"/>
                    <a:ea typeface="Cambria Math" pitchFamily="18" charset="0"/>
                  </a:rPr>
                  <a:t>.</a:t>
                </a:r>
                <a:endParaRPr lang="ru-RU" sz="2400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600238"/>
                <a:ext cx="8928992" cy="1146852"/>
              </a:xfrm>
              <a:prstGeom prst="rect">
                <a:avLst/>
              </a:prstGeom>
              <a:blipFill rotWithShape="1">
                <a:blip r:embed="rId2" cstate="print"/>
                <a:stretch>
                  <a:fillRect l="-1023" b="-2618"/>
                </a:stretch>
              </a:blipFill>
              <a:ln>
                <a:solidFill>
                  <a:schemeClr val="bg1">
                    <a:lumMod val="50000"/>
                  </a:schemeClr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5" name="TextBox 14"/>
              <p:cNvSpPr txBox="1"/>
              <p:nvPr/>
            </p:nvSpPr>
            <p:spPr>
              <a:xfrm>
                <a:off x="107504" y="1844824"/>
                <a:ext cx="8928992" cy="117153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457200" indent="-457200">
                  <a:buAutoNum type="arabicPeriod" startAt="2"/>
                </a:pPr>
                <a:r>
                  <a:rPr lang="ru-RU" sz="2400" dirty="0" smtClean="0">
                    <a:latin typeface="Cambria Math" pitchFamily="18" charset="0"/>
                    <a:ea typeface="Cambria Math" pitchFamily="18" charset="0"/>
                  </a:rPr>
                  <a:t>Найдите неизвестное число: а) </a:t>
                </a:r>
                <a:r>
                  <a:rPr lang="ru-RU" sz="2800" i="1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х</a:t>
                </a:r>
                <a:r>
                  <a:rPr lang="ru-RU" sz="2400" dirty="0" smtClean="0">
                    <a:latin typeface="Cambria Math" pitchFamily="18" charset="0"/>
                    <a:ea typeface="Cambria Math" pitchFamily="18" charset="0"/>
                  </a:rPr>
                  <a:t> ∙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i="1" smtClean="0"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a:rPr lang="ru-RU" sz="2400" b="0" i="1" smtClean="0">
                            <a:latin typeface="Cambria Math"/>
                            <a:ea typeface="Cambria Math" pitchFamily="18" charset="0"/>
                          </a:rPr>
                          <m:t>2</m:t>
                        </m:r>
                      </m:num>
                      <m:den>
                        <m:r>
                          <a:rPr lang="ru-RU" sz="2400" b="0" i="1" smtClean="0">
                            <a:latin typeface="Cambria Math"/>
                            <a:ea typeface="Cambria Math" pitchFamily="18" charset="0"/>
                          </a:rPr>
                          <m:t>3</m:t>
                        </m:r>
                      </m:den>
                    </m:f>
                    <m:r>
                      <a:rPr lang="ru-RU" sz="2400" b="0" i="1" smtClean="0">
                        <a:latin typeface="Cambria Math"/>
                        <a:ea typeface="Cambria Math" pitchFamily="18" charset="0"/>
                      </a:rPr>
                      <m:t>=1;</m:t>
                    </m:r>
                  </m:oMath>
                </a14:m>
                <a:r>
                  <a:rPr lang="ru-RU" sz="2400" dirty="0" smtClean="0">
                    <a:latin typeface="Cambria Math" pitchFamily="18" charset="0"/>
                    <a:ea typeface="Cambria Math" pitchFamily="18" charset="0"/>
                  </a:rPr>
                  <a:t> б)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i="1" dirty="0" smtClean="0"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a:rPr lang="ru-RU" sz="2400" b="0" i="1" dirty="0" smtClean="0">
                            <a:latin typeface="Cambria Math"/>
                            <a:ea typeface="Cambria Math" pitchFamily="18" charset="0"/>
                          </a:rPr>
                          <m:t>3</m:t>
                        </m:r>
                      </m:num>
                      <m:den>
                        <m:r>
                          <a:rPr lang="ru-RU" sz="2400" b="0" i="1" dirty="0" smtClean="0">
                            <a:latin typeface="Cambria Math"/>
                            <a:ea typeface="Cambria Math" pitchFamily="18" charset="0"/>
                          </a:rPr>
                          <m:t>7</m:t>
                        </m:r>
                      </m:den>
                    </m:f>
                    <m:r>
                      <a:rPr lang="ru-RU" sz="2400" b="0" i="1" dirty="0" smtClean="0">
                        <a:latin typeface="Cambria Math"/>
                        <a:ea typeface="Cambria Math" pitchFamily="18" charset="0"/>
                      </a:rPr>
                      <m:t> :</m:t>
                    </m:r>
                  </m:oMath>
                </a14:m>
                <a:r>
                  <a:rPr lang="ru-RU" sz="2400" dirty="0" smtClean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ru-RU" sz="2800" i="1" dirty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х</a:t>
                </a:r>
                <a:r>
                  <a:rPr lang="ru-RU" sz="2400" dirty="0">
                    <a:latin typeface="Cambria Math" pitchFamily="18" charset="0"/>
                    <a:ea typeface="Cambria Math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ru-RU" sz="2400" i="1">
                        <a:latin typeface="Cambria Math"/>
                        <a:ea typeface="Cambria Math" pitchFamily="18" charset="0"/>
                      </a:rPr>
                      <m:t>=1;</m:t>
                    </m:r>
                  </m:oMath>
                </a14:m>
                <a:r>
                  <a:rPr lang="ru-RU" sz="2400" dirty="0" smtClean="0">
                    <a:latin typeface="Cambria Math" pitchFamily="18" charset="0"/>
                    <a:ea typeface="Cambria Math" pitchFamily="18" charset="0"/>
                  </a:rPr>
                  <a:t> </a:t>
                </a:r>
              </a:p>
              <a:p>
                <a:r>
                  <a:rPr lang="ru-RU" sz="2400" dirty="0" smtClean="0">
                    <a:latin typeface="Cambria Math" pitchFamily="18" charset="0"/>
                    <a:ea typeface="Cambria Math" pitchFamily="18" charset="0"/>
                  </a:rPr>
                  <a:t>в) 1 : </a:t>
                </a:r>
                <a:r>
                  <a:rPr lang="ru-RU" sz="2800" i="1" dirty="0" smtClean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х</a:t>
                </a:r>
                <a:r>
                  <a:rPr lang="ru-RU" sz="2400" dirty="0" smtClean="0">
                    <a:latin typeface="Cambria Math" pitchFamily="18" charset="0"/>
                    <a:ea typeface="Cambria Math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ru-RU" sz="2400" i="1">
                        <a:latin typeface="Cambria Math"/>
                        <a:ea typeface="Cambria Math" pitchFamily="18" charset="0"/>
                      </a:rPr>
                      <m:t>=</m:t>
                    </m:r>
                    <m:f>
                      <m:fPr>
                        <m:ctrlPr>
                          <a:rPr lang="ru-RU" sz="2400" i="1" smtClean="0"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a:rPr lang="ru-RU" sz="2400" b="0" i="1" smtClean="0">
                            <a:latin typeface="Cambria Math"/>
                            <a:ea typeface="Cambria Math" pitchFamily="18" charset="0"/>
                          </a:rPr>
                          <m:t>4</m:t>
                        </m:r>
                      </m:num>
                      <m:den>
                        <m:r>
                          <a:rPr lang="ru-RU" sz="2400" b="0" i="1" smtClean="0">
                            <a:latin typeface="Cambria Math"/>
                            <a:ea typeface="Cambria Math" pitchFamily="18" charset="0"/>
                          </a:rPr>
                          <m:t>5</m:t>
                        </m:r>
                      </m:den>
                    </m:f>
                    <m:r>
                      <a:rPr lang="ru-RU" sz="2400" i="1">
                        <a:latin typeface="Cambria Math"/>
                        <a:ea typeface="Cambria Math" pitchFamily="18" charset="0"/>
                      </a:rPr>
                      <m:t>;</m:t>
                    </m:r>
                  </m:oMath>
                </a14:m>
                <a:r>
                  <a:rPr lang="ru-RU" sz="2400" dirty="0" smtClean="0">
                    <a:latin typeface="Cambria Math" pitchFamily="18" charset="0"/>
                    <a:ea typeface="Cambria Math" pitchFamily="18" charset="0"/>
                  </a:rPr>
                  <a:t> </a:t>
                </a:r>
                <a:endParaRPr lang="ru-RU" sz="2400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1844824"/>
                <a:ext cx="8928992" cy="1171539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l="-1023" t="-2577" b="-4639"/>
                </a:stretch>
              </a:blipFill>
              <a:ln>
                <a:solidFill>
                  <a:schemeClr val="bg1">
                    <a:lumMod val="50000"/>
                  </a:schemeClr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6" name="TextBox 15"/>
              <p:cNvSpPr txBox="1"/>
              <p:nvPr/>
            </p:nvSpPr>
            <p:spPr>
              <a:xfrm>
                <a:off x="107504" y="3140968"/>
                <a:ext cx="8928992" cy="62241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457200" indent="-457200">
                  <a:buAutoNum type="arabicPeriod" startAt="3"/>
                </a:pPr>
                <a:r>
                  <a:rPr lang="ru-RU" sz="2400" dirty="0" smtClean="0">
                    <a:latin typeface="Cambria Math" pitchFamily="18" charset="0"/>
                    <a:ea typeface="Cambria Math" pitchFamily="18" charset="0"/>
                  </a:rPr>
                  <a:t>Какое из чисел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i="1" smtClean="0"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a:rPr lang="ru-RU" sz="2400" b="0" i="1" smtClean="0">
                            <a:latin typeface="Cambria Math"/>
                            <a:ea typeface="Cambria Math" pitchFamily="18" charset="0"/>
                          </a:rPr>
                          <m:t>1</m:t>
                        </m:r>
                      </m:num>
                      <m:den>
                        <m:r>
                          <a:rPr lang="ru-RU" sz="2400" b="0" i="1" smtClean="0">
                            <a:latin typeface="Cambria Math"/>
                            <a:ea typeface="Cambria Math" pitchFamily="18" charset="0"/>
                          </a:rPr>
                          <m:t>5</m:t>
                        </m:r>
                      </m:den>
                    </m:f>
                    <m:r>
                      <a:rPr lang="ru-RU" sz="2400" b="0" i="1" smtClean="0">
                        <a:latin typeface="Cambria Math"/>
                        <a:ea typeface="Cambria Math" pitchFamily="18" charset="0"/>
                      </a:rPr>
                      <m:t>,   </m:t>
                    </m:r>
                    <m:f>
                      <m:fPr>
                        <m:ctrlPr>
                          <a:rPr lang="ru-RU" sz="2400" b="0" i="1" smtClean="0"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a:rPr lang="ru-RU" sz="2400" b="0" i="1" smtClean="0">
                            <a:latin typeface="Cambria Math"/>
                            <a:ea typeface="Cambria Math" pitchFamily="18" charset="0"/>
                          </a:rPr>
                          <m:t>5</m:t>
                        </m:r>
                      </m:num>
                      <m:den>
                        <m:r>
                          <a:rPr lang="ru-RU" sz="2400" b="0" i="1" smtClean="0">
                            <a:latin typeface="Cambria Math"/>
                            <a:ea typeface="Cambria Math" pitchFamily="18" charset="0"/>
                          </a:rPr>
                          <m:t>9</m:t>
                        </m:r>
                      </m:den>
                    </m:f>
                    <m:r>
                      <a:rPr lang="ru-RU" sz="2400" b="0" i="1" smtClean="0">
                        <a:latin typeface="Cambria Math"/>
                        <a:ea typeface="Cambria Math" pitchFamily="18" charset="0"/>
                      </a:rPr>
                      <m:t>,    </m:t>
                    </m:r>
                    <m:f>
                      <m:fPr>
                        <m:ctrlPr>
                          <a:rPr lang="ru-RU" sz="2400" b="0" i="1" smtClean="0"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a:rPr lang="ru-RU" sz="2400" b="0" i="1" smtClean="0">
                            <a:latin typeface="Cambria Math"/>
                            <a:ea typeface="Cambria Math" pitchFamily="18" charset="0"/>
                          </a:rPr>
                          <m:t>6</m:t>
                        </m:r>
                      </m:num>
                      <m:den>
                        <m:r>
                          <a:rPr lang="ru-RU" sz="2400" b="0" i="1" smtClean="0">
                            <a:latin typeface="Cambria Math"/>
                            <a:ea typeface="Cambria Math" pitchFamily="18" charset="0"/>
                          </a:rPr>
                          <m:t>18</m:t>
                        </m:r>
                      </m:den>
                    </m:f>
                    <m:r>
                      <a:rPr lang="ru-RU" sz="2400" b="0" i="1" smtClean="0">
                        <a:latin typeface="Cambria Math"/>
                        <a:ea typeface="Cambria Math" pitchFamily="18" charset="0"/>
                      </a:rPr>
                      <m:t> меньше </m:t>
                    </m:r>
                    <m:f>
                      <m:fPr>
                        <m:ctrlPr>
                          <a:rPr lang="ru-RU" sz="2400" b="0" i="1" smtClean="0"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a:rPr lang="ru-RU" sz="2400" b="0" i="1" smtClean="0">
                            <a:latin typeface="Cambria Math"/>
                            <a:ea typeface="Cambria Math" pitchFamily="18" charset="0"/>
                          </a:rPr>
                          <m:t>1</m:t>
                        </m:r>
                      </m:num>
                      <m:den>
                        <m:r>
                          <a:rPr lang="ru-RU" sz="2400" b="0" i="1" smtClean="0">
                            <a:latin typeface="Cambria Math"/>
                            <a:ea typeface="Cambria Math" pitchFamily="18" charset="0"/>
                          </a:rPr>
                          <m:t>4</m:t>
                        </m:r>
                      </m:den>
                    </m:f>
                    <m:r>
                      <a:rPr lang="ru-RU" sz="2400" b="0" i="1" smtClean="0">
                        <a:latin typeface="Cambria Math"/>
                        <a:ea typeface="Cambria Math" pitchFamily="18" charset="0"/>
                      </a:rPr>
                      <m:t>?</m:t>
                    </m:r>
                  </m:oMath>
                </a14:m>
                <a:endParaRPr lang="ru-RU" sz="2800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3140968"/>
                <a:ext cx="8928992" cy="622414"/>
              </a:xfrm>
              <a:prstGeom prst="rect">
                <a:avLst/>
              </a:prstGeom>
              <a:blipFill rotWithShape="1">
                <a:blip r:embed="rId4" cstate="print"/>
                <a:stretch>
                  <a:fillRect l="-955" b="-6731"/>
                </a:stretch>
              </a:blipFill>
              <a:ln>
                <a:solidFill>
                  <a:schemeClr val="bg1">
                    <a:lumMod val="50000"/>
                  </a:schemeClr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35788748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0914" y="936000"/>
            <a:ext cx="9144000" cy="2414016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Группа 8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rgbClr val="D21C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Какую часть одно число составляет от другого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0107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dirty="0"/>
              <a:t>Организация и самоорганизация учащихся. Организация обратной связи</a:t>
            </a:r>
            <a:endParaRPr lang="ru-RU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000" y="566736"/>
            <a:ext cx="361950" cy="371475"/>
          </a:xfrm>
          <a:prstGeom prst="rect">
            <a:avLst/>
          </a:prstGeom>
          <a:effectLst>
            <a:outerShdw blurRad="76200" dist="889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8000" y="4289597"/>
            <a:ext cx="7620000" cy="9525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16" name="Блок-схема: документ 15"/>
          <p:cNvSpPr/>
          <p:nvPr/>
        </p:nvSpPr>
        <p:spPr>
          <a:xfrm>
            <a:off x="71999" y="4248000"/>
            <a:ext cx="7704000" cy="1728000"/>
          </a:xfrm>
          <a:prstGeom prst="flowChartDocument">
            <a:avLst/>
          </a:prstGeom>
          <a:solidFill>
            <a:schemeClr val="accent5">
              <a:lumMod val="20000"/>
              <a:lumOff val="80000"/>
            </a:schemeClr>
          </a:solidFill>
          <a:ln w="63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Чтобы узнать, какую часть одно число составляет от другого, надо…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3" name="Равнобедренный треугольник 22"/>
          <p:cNvSpPr/>
          <p:nvPr/>
        </p:nvSpPr>
        <p:spPr>
          <a:xfrm rot="16200000">
            <a:off x="-35057" y="5472000"/>
            <a:ext cx="864096" cy="288032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Равнобедренный треугольник 18"/>
          <p:cNvSpPr/>
          <p:nvPr/>
        </p:nvSpPr>
        <p:spPr>
          <a:xfrm rot="5400000">
            <a:off x="7151936" y="5472000"/>
            <a:ext cx="864096" cy="288032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845924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3.10823E-6 L 0.84983 -0.0006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483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84983 -0.00069 L -0.00069 -0.00069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53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16" grpId="0" animBg="1"/>
      <p:bldP spid="16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955271"/>
            <a:ext cx="9144000" cy="246888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Группа 8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rgbClr val="D21C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Какую часть одно число составляет от другого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0107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dirty="0"/>
              <a:t>Организация и самоорганизация учащихся. Организация обратной связи</a:t>
            </a:r>
            <a:endParaRPr lang="ru-RU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000" y="566736"/>
            <a:ext cx="361950" cy="371475"/>
          </a:xfrm>
          <a:prstGeom prst="rect">
            <a:avLst/>
          </a:prstGeom>
          <a:effectLst>
            <a:outerShdw blurRad="76200" dist="889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9081810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211580"/>
            <a:ext cx="9144000" cy="443484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Группа 8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rgbClr val="D21C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Работаем с моделями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0107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dirty="0"/>
              <a:t>Практикум</a:t>
            </a:r>
          </a:p>
        </p:txBody>
      </p:sp>
      <p:grpSp>
        <p:nvGrpSpPr>
          <p:cNvPr id="34" name="Группа 33"/>
          <p:cNvGrpSpPr/>
          <p:nvPr/>
        </p:nvGrpSpPr>
        <p:grpSpPr>
          <a:xfrm>
            <a:off x="108000" y="620688"/>
            <a:ext cx="8856488" cy="492835"/>
            <a:chOff x="648000" y="2016000"/>
            <a:chExt cx="8856488" cy="492835"/>
          </a:xfrm>
        </p:grpSpPr>
        <p:grpSp>
          <p:nvGrpSpPr>
            <p:cNvPr id="35" name="Группа 34"/>
            <p:cNvGrpSpPr/>
            <p:nvPr/>
          </p:nvGrpSpPr>
          <p:grpSpPr>
            <a:xfrm>
              <a:off x="648000" y="2016000"/>
              <a:ext cx="8856488" cy="492835"/>
              <a:chOff x="694968" y="750307"/>
              <a:chExt cx="8856488" cy="492835"/>
            </a:xfrm>
          </p:grpSpPr>
          <p:sp>
            <p:nvSpPr>
              <p:cNvPr id="39" name="TextBox 38"/>
              <p:cNvSpPr txBox="1"/>
              <p:nvPr/>
            </p:nvSpPr>
            <p:spPr>
              <a:xfrm>
                <a:off x="3779912" y="781477"/>
                <a:ext cx="5771544" cy="46166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endParaRPr lang="ru-RU" sz="2400" dirty="0"/>
              </a:p>
            </p:txBody>
          </p:sp>
          <p:sp>
            <p:nvSpPr>
              <p:cNvPr id="40" name="Прямоугольник 39"/>
              <p:cNvSpPr/>
              <p:nvPr/>
            </p:nvSpPr>
            <p:spPr>
              <a:xfrm>
                <a:off x="694968" y="750307"/>
                <a:ext cx="1428964" cy="432000"/>
              </a:xfrm>
              <a:prstGeom prst="rect">
                <a:avLst/>
              </a:prstGeom>
              <a:solidFill>
                <a:srgbClr val="AD172C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ru-RU" sz="2000" b="1" dirty="0" smtClean="0"/>
                  <a:t>ТРЕНАЖЕР</a:t>
                </a:r>
                <a:endParaRPr lang="ru-RU" sz="2000" b="1" dirty="0"/>
              </a:p>
            </p:txBody>
          </p:sp>
          <p:sp>
            <p:nvSpPr>
              <p:cNvPr id="41" name="Прямоугольник 40"/>
              <p:cNvSpPr/>
              <p:nvPr/>
            </p:nvSpPr>
            <p:spPr>
              <a:xfrm>
                <a:off x="2160890" y="750307"/>
                <a:ext cx="1186974" cy="432048"/>
              </a:xfrm>
              <a:prstGeom prst="rect">
                <a:avLst/>
              </a:prstGeom>
              <a:solidFill>
                <a:srgbClr val="AD172C"/>
              </a:solidFill>
              <a:ln w="254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000" b="1" dirty="0" smtClean="0">
                    <a:solidFill>
                      <a:schemeClr val="bg1"/>
                    </a:solidFill>
                  </a:rPr>
                  <a:t>№12</a:t>
                </a:r>
                <a:endParaRPr lang="ru-RU" sz="20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38" name="Овал 37"/>
            <p:cNvSpPr>
              <a:spLocks noChangeAspect="1"/>
            </p:cNvSpPr>
            <p:nvPr/>
          </p:nvSpPr>
          <p:spPr>
            <a:xfrm>
              <a:off x="3316998" y="2057693"/>
              <a:ext cx="324000" cy="324000"/>
            </a:xfrm>
            <a:prstGeom prst="ellipse">
              <a:avLst/>
            </a:prstGeom>
            <a:blipFill>
              <a:blip r:embed="rId3" cstate="print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43" name="Скругленный прямоугольник 42"/>
          <p:cNvSpPr/>
          <p:nvPr/>
        </p:nvSpPr>
        <p:spPr>
          <a:xfrm>
            <a:off x="4355976" y="5579466"/>
            <a:ext cx="665527" cy="36000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941426"/>
                </a:solidFill>
              </a:rPr>
              <a:t>б)</a:t>
            </a:r>
            <a:endParaRPr lang="ru-RU" sz="2400" dirty="0">
              <a:solidFill>
                <a:srgbClr val="941426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44" name="TextBox 43"/>
              <p:cNvSpPr txBox="1"/>
              <p:nvPr/>
            </p:nvSpPr>
            <p:spPr>
              <a:xfrm>
                <a:off x="4071422" y="4581128"/>
                <a:ext cx="1233030" cy="7861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 pitchFamily="18" charset="0"/>
                        </a:rPr>
                        <m:t>11 </m:t>
                      </m:r>
                      <m:f>
                        <m:fPr>
                          <m:ctrlPr>
                            <a:rPr lang="ru-RU" sz="240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itchFamily="18" charset="0"/>
                            </a:rPr>
                          </m:ctrlPr>
                        </m:fPr>
                        <m:num>
                          <m:r>
                            <a:rPr lang="ru-RU" sz="24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ru-RU" sz="24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itchFamily="18" charset="0"/>
                            </a:rPr>
                            <m:t>9</m:t>
                          </m:r>
                        </m:den>
                      </m:f>
                      <m:r>
                        <a:rPr lang="ru-RU" sz="24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 pitchFamily="18" charset="0"/>
                        </a:rPr>
                        <m:t> л.</m:t>
                      </m:r>
                    </m:oMath>
                  </m:oMathPara>
                </a14:m>
                <a:endParaRPr lang="ru-RU" sz="2400" dirty="0">
                  <a:solidFill>
                    <a:srgbClr val="FF0000"/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1422" y="4581128"/>
                <a:ext cx="1233030" cy="786177"/>
              </a:xfrm>
              <a:prstGeom prst="rect">
                <a:avLst/>
              </a:prstGeom>
              <a:blipFill rotWithShape="1">
                <a:blip r:embed="rId4" cstate="print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Скругленный прямоугольник 28"/>
          <p:cNvSpPr/>
          <p:nvPr/>
        </p:nvSpPr>
        <p:spPr>
          <a:xfrm>
            <a:off x="7668344" y="5564859"/>
            <a:ext cx="665527" cy="36000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941426"/>
                </a:solidFill>
              </a:rPr>
              <a:t>в)</a:t>
            </a:r>
            <a:endParaRPr lang="ru-RU" sz="2400" dirty="0">
              <a:solidFill>
                <a:srgbClr val="941426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0" name="TextBox 29"/>
              <p:cNvSpPr txBox="1"/>
              <p:nvPr/>
            </p:nvSpPr>
            <p:spPr>
              <a:xfrm>
                <a:off x="7177998" y="4581128"/>
                <a:ext cx="1225528" cy="70378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ru-RU" sz="2800" dirty="0" smtClean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10</a:t>
                </a:r>
                <a14:m>
                  <m:oMath xmlns:m="http://schemas.openxmlformats.org/officeDocument/2006/math">
                    <m:r>
                      <a:rPr lang="ru-RU" sz="2800" b="0" i="0" smtClean="0">
                        <a:solidFill>
                          <a:srgbClr val="FF0000"/>
                        </a:solidFill>
                        <a:latin typeface="Cambria Math"/>
                        <a:ea typeface="Cambria Math" pitchFamily="18" charset="0"/>
                      </a:rPr>
                      <m:t> </m:t>
                    </m:r>
                    <m:f>
                      <m:fPr>
                        <m:ctrlPr>
                          <a:rPr lang="ru-RU" sz="280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a:rPr lang="ru-RU" sz="2800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 pitchFamily="18" charset="0"/>
                          </a:rPr>
                          <m:t>2</m:t>
                        </m:r>
                      </m:num>
                      <m:den>
                        <m:r>
                          <a:rPr lang="ru-RU" sz="2800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 pitchFamily="18" charset="0"/>
                          </a:rPr>
                          <m:t>3</m:t>
                        </m:r>
                      </m:den>
                    </m:f>
                    <m:r>
                      <a:rPr lang="ru-RU" sz="2800" b="0" i="1" smtClean="0">
                        <a:solidFill>
                          <a:srgbClr val="FF0000"/>
                        </a:solidFill>
                        <a:latin typeface="Cambria Math"/>
                        <a:ea typeface="Cambria Math" pitchFamily="18" charset="0"/>
                      </a:rPr>
                      <m:t> л.</m:t>
                    </m:r>
                  </m:oMath>
                </a14:m>
                <a:endParaRPr lang="ru-RU" sz="2800" dirty="0">
                  <a:solidFill>
                    <a:srgbClr val="FF0000"/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77998" y="4581128"/>
                <a:ext cx="1225528" cy="703782"/>
              </a:xfrm>
              <a:prstGeom prst="rect">
                <a:avLst/>
              </a:prstGeom>
              <a:blipFill rotWithShape="1">
                <a:blip r:embed="rId5" cstate="print"/>
                <a:stretch>
                  <a:fillRect l="-9901" b="-862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11260732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</p:childTnLst>
        </p:cTn>
      </p:par>
    </p:tnLst>
    <p:bldLst>
      <p:bldP spid="44" grpId="0" animBg="1"/>
      <p:bldP spid="3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268760"/>
            <a:ext cx="9144000" cy="310896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Группа 8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rgbClr val="D21C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Работаем с моделями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0107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dirty="0"/>
              <a:t>Практикум</a:t>
            </a:r>
          </a:p>
        </p:txBody>
      </p:sp>
      <p:grpSp>
        <p:nvGrpSpPr>
          <p:cNvPr id="34" name="Группа 33"/>
          <p:cNvGrpSpPr/>
          <p:nvPr/>
        </p:nvGrpSpPr>
        <p:grpSpPr>
          <a:xfrm>
            <a:off x="108000" y="620688"/>
            <a:ext cx="8856488" cy="492835"/>
            <a:chOff x="648000" y="2016000"/>
            <a:chExt cx="8856488" cy="492835"/>
          </a:xfrm>
        </p:grpSpPr>
        <p:grpSp>
          <p:nvGrpSpPr>
            <p:cNvPr id="35" name="Группа 34"/>
            <p:cNvGrpSpPr/>
            <p:nvPr/>
          </p:nvGrpSpPr>
          <p:grpSpPr>
            <a:xfrm>
              <a:off x="648000" y="2016000"/>
              <a:ext cx="8856488" cy="492835"/>
              <a:chOff x="694968" y="750307"/>
              <a:chExt cx="8856488" cy="492835"/>
            </a:xfrm>
          </p:grpSpPr>
          <p:sp>
            <p:nvSpPr>
              <p:cNvPr id="39" name="TextBox 38"/>
              <p:cNvSpPr txBox="1"/>
              <p:nvPr/>
            </p:nvSpPr>
            <p:spPr>
              <a:xfrm>
                <a:off x="3779912" y="781477"/>
                <a:ext cx="5771544" cy="46166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endParaRPr lang="ru-RU" sz="2400" dirty="0"/>
              </a:p>
            </p:txBody>
          </p:sp>
          <p:sp>
            <p:nvSpPr>
              <p:cNvPr id="40" name="Прямоугольник 39"/>
              <p:cNvSpPr/>
              <p:nvPr/>
            </p:nvSpPr>
            <p:spPr>
              <a:xfrm>
                <a:off x="694968" y="750307"/>
                <a:ext cx="1428964" cy="432000"/>
              </a:xfrm>
              <a:prstGeom prst="rect">
                <a:avLst/>
              </a:prstGeom>
              <a:solidFill>
                <a:srgbClr val="AD172C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ru-RU" sz="2000" b="1" dirty="0" smtClean="0"/>
                  <a:t>ТРЕНАЖЕР</a:t>
                </a:r>
                <a:endParaRPr lang="ru-RU" sz="2000" b="1" dirty="0"/>
              </a:p>
            </p:txBody>
          </p:sp>
          <p:sp>
            <p:nvSpPr>
              <p:cNvPr id="41" name="Прямоугольник 40"/>
              <p:cNvSpPr/>
              <p:nvPr/>
            </p:nvSpPr>
            <p:spPr>
              <a:xfrm>
                <a:off x="2160890" y="750307"/>
                <a:ext cx="1186974" cy="432048"/>
              </a:xfrm>
              <a:prstGeom prst="rect">
                <a:avLst/>
              </a:prstGeom>
              <a:solidFill>
                <a:srgbClr val="AD172C"/>
              </a:solidFill>
              <a:ln w="254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000" b="1" dirty="0" smtClean="0">
                    <a:solidFill>
                      <a:schemeClr val="bg1"/>
                    </a:solidFill>
                  </a:rPr>
                  <a:t>№12</a:t>
                </a:r>
                <a:endParaRPr lang="ru-RU" sz="20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38" name="Овал 37"/>
            <p:cNvSpPr>
              <a:spLocks noChangeAspect="1"/>
            </p:cNvSpPr>
            <p:nvPr/>
          </p:nvSpPr>
          <p:spPr>
            <a:xfrm>
              <a:off x="3316998" y="2057693"/>
              <a:ext cx="324000" cy="324000"/>
            </a:xfrm>
            <a:prstGeom prst="ellipse">
              <a:avLst/>
            </a:prstGeom>
            <a:blipFill>
              <a:blip r:embed="rId3" cstate="print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43" name="Скругленный прямоугольник 42"/>
          <p:cNvSpPr/>
          <p:nvPr/>
        </p:nvSpPr>
        <p:spPr>
          <a:xfrm>
            <a:off x="1186307" y="4221128"/>
            <a:ext cx="665527" cy="36000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941426"/>
                </a:solidFill>
              </a:rPr>
              <a:t>г)</a:t>
            </a:r>
            <a:endParaRPr lang="ru-RU" sz="2400" dirty="0">
              <a:solidFill>
                <a:srgbClr val="941426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44" name="TextBox 43"/>
              <p:cNvSpPr txBox="1"/>
              <p:nvPr/>
            </p:nvSpPr>
            <p:spPr>
              <a:xfrm>
                <a:off x="934379" y="4649595"/>
                <a:ext cx="1233030" cy="7861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 pitchFamily="18" charset="0"/>
                        </a:rPr>
                        <m:t>13 </m:t>
                      </m:r>
                      <m:f>
                        <m:fPr>
                          <m:ctrlPr>
                            <a:rPr lang="ru-RU" sz="240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itchFamily="18" charset="0"/>
                            </a:rPr>
                          </m:ctrlPr>
                        </m:fPr>
                        <m:num>
                          <m:r>
                            <a:rPr lang="ru-RU" sz="24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ru-RU" sz="24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itchFamily="18" charset="0"/>
                            </a:rPr>
                            <m:t>3</m:t>
                          </m:r>
                        </m:den>
                      </m:f>
                      <m:r>
                        <a:rPr lang="ru-RU" sz="24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 pitchFamily="18" charset="0"/>
                        </a:rPr>
                        <m:t> л.</m:t>
                      </m:r>
                    </m:oMath>
                  </m:oMathPara>
                </a14:m>
                <a:endParaRPr lang="ru-RU" sz="2400" dirty="0">
                  <a:solidFill>
                    <a:srgbClr val="FF0000"/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4379" y="4649595"/>
                <a:ext cx="1233030" cy="786177"/>
              </a:xfrm>
              <a:prstGeom prst="rect">
                <a:avLst/>
              </a:prstGeom>
              <a:blipFill rotWithShape="1">
                <a:blip r:embed="rId4" cstate="print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Скругленный прямоугольник 28"/>
          <p:cNvSpPr/>
          <p:nvPr/>
        </p:nvSpPr>
        <p:spPr>
          <a:xfrm>
            <a:off x="4499992" y="4221128"/>
            <a:ext cx="665527" cy="36000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941426"/>
                </a:solidFill>
              </a:rPr>
              <a:t>в)</a:t>
            </a:r>
            <a:endParaRPr lang="ru-RU" sz="2400" dirty="0">
              <a:solidFill>
                <a:srgbClr val="941426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0" name="TextBox 29"/>
              <p:cNvSpPr txBox="1"/>
              <p:nvPr/>
            </p:nvSpPr>
            <p:spPr>
              <a:xfrm>
                <a:off x="4464247" y="4781073"/>
                <a:ext cx="934871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ru-RU" sz="2800" dirty="0" smtClean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3</a:t>
                </a:r>
                <a14:m>
                  <m:oMath xmlns:m="http://schemas.openxmlformats.org/officeDocument/2006/math">
                    <m:r>
                      <a:rPr lang="ru-RU" sz="2800" b="0" i="0" smtClean="0">
                        <a:solidFill>
                          <a:srgbClr val="FF0000"/>
                        </a:solidFill>
                        <a:latin typeface="Cambria Math"/>
                        <a:ea typeface="Cambria Math" pitchFamily="18" charset="0"/>
                      </a:rPr>
                      <m:t>6</m:t>
                    </m:r>
                    <m:r>
                      <a:rPr lang="ru-RU" sz="2800" b="0" i="1" smtClean="0">
                        <a:solidFill>
                          <a:srgbClr val="FF0000"/>
                        </a:solidFill>
                        <a:latin typeface="Cambria Math"/>
                        <a:ea typeface="Cambria Math" pitchFamily="18" charset="0"/>
                      </a:rPr>
                      <m:t> л.</m:t>
                    </m:r>
                  </m:oMath>
                </a14:m>
                <a:endParaRPr lang="ru-RU" sz="2800" dirty="0">
                  <a:solidFill>
                    <a:srgbClr val="FF0000"/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4247" y="4781073"/>
                <a:ext cx="934871" cy="523220"/>
              </a:xfrm>
              <a:prstGeom prst="rect">
                <a:avLst/>
              </a:prstGeom>
              <a:blipFill rotWithShape="1">
                <a:blip r:embed="rId5" cstate="print"/>
                <a:stretch>
                  <a:fillRect l="-12987" t="-11628" b="-3139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Скругленный прямоугольник 23"/>
          <p:cNvSpPr/>
          <p:nvPr/>
        </p:nvSpPr>
        <p:spPr>
          <a:xfrm>
            <a:off x="7740352" y="4221128"/>
            <a:ext cx="665527" cy="36000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941426"/>
                </a:solidFill>
              </a:rPr>
              <a:t>в)</a:t>
            </a:r>
            <a:endParaRPr lang="ru-RU" sz="2400" dirty="0">
              <a:solidFill>
                <a:srgbClr val="941426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25" name="TextBox 24"/>
              <p:cNvSpPr txBox="1"/>
              <p:nvPr/>
            </p:nvSpPr>
            <p:spPr>
              <a:xfrm>
                <a:off x="7704607" y="4781073"/>
                <a:ext cx="934871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ru-RU" sz="2800" dirty="0" smtClean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4</a:t>
                </a:r>
                <a14:m>
                  <m:oMath xmlns:m="http://schemas.openxmlformats.org/officeDocument/2006/math">
                    <m:r>
                      <a:rPr lang="ru-RU" sz="2800" b="0" i="0" smtClean="0">
                        <a:solidFill>
                          <a:srgbClr val="FF0000"/>
                        </a:solidFill>
                        <a:latin typeface="Cambria Math"/>
                        <a:ea typeface="Cambria Math" pitchFamily="18" charset="0"/>
                      </a:rPr>
                      <m:t>0</m:t>
                    </m:r>
                    <m:r>
                      <a:rPr lang="ru-RU" sz="2800" b="0" i="1" smtClean="0">
                        <a:solidFill>
                          <a:srgbClr val="FF0000"/>
                        </a:solidFill>
                        <a:latin typeface="Cambria Math"/>
                        <a:ea typeface="Cambria Math" pitchFamily="18" charset="0"/>
                      </a:rPr>
                      <m:t> л.</m:t>
                    </m:r>
                  </m:oMath>
                </a14:m>
                <a:endParaRPr lang="ru-RU" sz="2800" dirty="0">
                  <a:solidFill>
                    <a:srgbClr val="FF0000"/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04607" y="4781073"/>
                <a:ext cx="934871" cy="523220"/>
              </a:xfrm>
              <a:prstGeom prst="rect">
                <a:avLst/>
              </a:prstGeom>
              <a:blipFill rotWithShape="1">
                <a:blip r:embed="rId6" cstate="print"/>
                <a:stretch>
                  <a:fillRect l="-13725" t="-11628" b="-3139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4922749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44" grpId="0" animBg="1"/>
      <p:bldP spid="30" grpId="0" animBg="1"/>
      <p:bldP spid="2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Группа 8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rgbClr val="D21C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Какую часть одно число составляет от другого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0107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dirty="0"/>
              <a:t>Практикум</a:t>
            </a:r>
          </a:p>
        </p:txBody>
      </p:sp>
      <p:grpSp>
        <p:nvGrpSpPr>
          <p:cNvPr id="34" name="Группа 33"/>
          <p:cNvGrpSpPr/>
          <p:nvPr/>
        </p:nvGrpSpPr>
        <p:grpSpPr>
          <a:xfrm>
            <a:off x="108000" y="620688"/>
            <a:ext cx="8856488" cy="862167"/>
            <a:chOff x="648000" y="2016000"/>
            <a:chExt cx="8856488" cy="862167"/>
          </a:xfrm>
        </p:grpSpPr>
        <p:grpSp>
          <p:nvGrpSpPr>
            <p:cNvPr id="35" name="Группа 34"/>
            <p:cNvGrpSpPr/>
            <p:nvPr/>
          </p:nvGrpSpPr>
          <p:grpSpPr>
            <a:xfrm>
              <a:off x="648000" y="2016000"/>
              <a:ext cx="8856488" cy="862167"/>
              <a:chOff x="694968" y="750307"/>
              <a:chExt cx="8856488" cy="862167"/>
            </a:xfrm>
          </p:grpSpPr>
          <p:sp>
            <p:nvSpPr>
              <p:cNvPr id="39" name="TextBox 38"/>
              <p:cNvSpPr txBox="1"/>
              <p:nvPr/>
            </p:nvSpPr>
            <p:spPr>
              <a:xfrm>
                <a:off x="3779912" y="781477"/>
                <a:ext cx="5771544" cy="83099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ru-RU" sz="2400" dirty="0" smtClean="0"/>
                  <a:t>а) Какую часть тонны составляет 1 кг; 5кг; </a:t>
                </a:r>
              </a:p>
              <a:p>
                <a:r>
                  <a:rPr lang="ru-RU" sz="2400" dirty="0" smtClean="0"/>
                  <a:t>75 кг; 120 кг?</a:t>
                </a:r>
                <a:endParaRPr lang="ru-RU" sz="2400" dirty="0"/>
              </a:p>
            </p:txBody>
          </p:sp>
          <p:sp>
            <p:nvSpPr>
              <p:cNvPr id="40" name="Прямоугольник 39"/>
              <p:cNvSpPr/>
              <p:nvPr/>
            </p:nvSpPr>
            <p:spPr>
              <a:xfrm>
                <a:off x="694968" y="750307"/>
                <a:ext cx="1428964" cy="432000"/>
              </a:xfrm>
              <a:prstGeom prst="rect">
                <a:avLst/>
              </a:prstGeom>
              <a:solidFill>
                <a:srgbClr val="AD172C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ru-RU" sz="2000" b="1" dirty="0" smtClean="0"/>
                  <a:t>ЗАДАЧНИК</a:t>
                </a:r>
                <a:endParaRPr lang="ru-RU" sz="2000" b="1" dirty="0"/>
              </a:p>
            </p:txBody>
          </p:sp>
          <p:sp>
            <p:nvSpPr>
              <p:cNvPr id="41" name="Прямоугольник 40"/>
              <p:cNvSpPr/>
              <p:nvPr/>
            </p:nvSpPr>
            <p:spPr>
              <a:xfrm>
                <a:off x="2160890" y="750307"/>
                <a:ext cx="1186974" cy="432048"/>
              </a:xfrm>
              <a:prstGeom prst="rect">
                <a:avLst/>
              </a:prstGeom>
              <a:solidFill>
                <a:srgbClr val="AD172C"/>
              </a:solidFill>
              <a:ln w="254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000" b="1" dirty="0" smtClean="0">
                    <a:solidFill>
                      <a:schemeClr val="bg1"/>
                    </a:solidFill>
                  </a:rPr>
                  <a:t>№83</a:t>
                </a:r>
                <a:endParaRPr lang="ru-RU" sz="20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38" name="Овал 37"/>
            <p:cNvSpPr>
              <a:spLocks noChangeAspect="1"/>
            </p:cNvSpPr>
            <p:nvPr/>
          </p:nvSpPr>
          <p:spPr>
            <a:xfrm>
              <a:off x="3316998" y="2057693"/>
              <a:ext cx="324000" cy="324000"/>
            </a:xfrm>
            <a:prstGeom prst="ellipse">
              <a:avLst/>
            </a:prstGeom>
            <a:blipFill>
              <a:blip r:embed="rId2" cstate="print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9" name="Скругленный прямоугольник 28"/>
          <p:cNvSpPr/>
          <p:nvPr/>
        </p:nvSpPr>
        <p:spPr>
          <a:xfrm>
            <a:off x="8236833" y="1576545"/>
            <a:ext cx="665527" cy="36000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941426"/>
                </a:solidFill>
              </a:rPr>
              <a:t>?</a:t>
            </a:r>
            <a:endParaRPr lang="ru-RU" sz="2400" dirty="0">
              <a:solidFill>
                <a:srgbClr val="941426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0" name="TextBox 29"/>
              <p:cNvSpPr txBox="1"/>
              <p:nvPr/>
            </p:nvSpPr>
            <p:spPr>
              <a:xfrm>
                <a:off x="3201394" y="1535839"/>
                <a:ext cx="3618298" cy="7861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4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itchFamily="18" charset="0"/>
                            </a:rPr>
                          </m:ctrlPr>
                        </m:fPr>
                        <m:num>
                          <m:r>
                            <a:rPr lang="ru-RU" sz="24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ru-RU" sz="24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itchFamily="18" charset="0"/>
                            </a:rPr>
                            <m:t>1000</m:t>
                          </m:r>
                        </m:den>
                      </m:f>
                      <m:r>
                        <a:rPr lang="ru-RU" sz="24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 pitchFamily="18" charset="0"/>
                        </a:rPr>
                        <m:t>т; </m:t>
                      </m:r>
                      <m:f>
                        <m:fPr>
                          <m:ctrlPr>
                            <a:rPr lang="ru-RU" sz="24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itchFamily="18" charset="0"/>
                            </a:rPr>
                          </m:ctrlPr>
                        </m:fPr>
                        <m:num>
                          <m:r>
                            <a:rPr lang="ru-RU" sz="24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ru-RU" sz="24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itchFamily="18" charset="0"/>
                            </a:rPr>
                            <m:t>200</m:t>
                          </m:r>
                        </m:den>
                      </m:f>
                      <m:r>
                        <a:rPr lang="ru-RU" sz="24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 pitchFamily="18" charset="0"/>
                        </a:rPr>
                        <m:t>т; </m:t>
                      </m:r>
                      <m:f>
                        <m:fPr>
                          <m:ctrlPr>
                            <a:rPr lang="ru-RU" sz="24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itchFamily="18" charset="0"/>
                            </a:rPr>
                          </m:ctrlPr>
                        </m:fPr>
                        <m:num>
                          <m:r>
                            <a:rPr lang="ru-RU" sz="24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ru-RU" sz="24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itchFamily="18" charset="0"/>
                            </a:rPr>
                            <m:t>40</m:t>
                          </m:r>
                        </m:den>
                      </m:f>
                      <m:r>
                        <a:rPr lang="ru-RU" sz="24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 pitchFamily="18" charset="0"/>
                        </a:rPr>
                        <m:t>т; </m:t>
                      </m:r>
                      <m:f>
                        <m:fPr>
                          <m:ctrlPr>
                            <a:rPr lang="ru-RU" sz="24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itchFamily="18" charset="0"/>
                            </a:rPr>
                          </m:ctrlPr>
                        </m:fPr>
                        <m:num>
                          <m:r>
                            <a:rPr lang="ru-RU" sz="24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ru-RU" sz="24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itchFamily="18" charset="0"/>
                            </a:rPr>
                            <m:t>25</m:t>
                          </m:r>
                        </m:den>
                      </m:f>
                      <m:r>
                        <a:rPr lang="ru-RU" sz="24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 pitchFamily="18" charset="0"/>
                        </a:rPr>
                        <m:t>т.</m:t>
                      </m:r>
                    </m:oMath>
                  </m:oMathPara>
                </a14:m>
                <a:endParaRPr lang="ru-RU" sz="2400" dirty="0">
                  <a:solidFill>
                    <a:srgbClr val="FF0000"/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1394" y="1535839"/>
                <a:ext cx="3618298" cy="786177"/>
              </a:xfrm>
              <a:prstGeom prst="rect">
                <a:avLst/>
              </a:prstGeom>
              <a:blipFill rotWithShape="1">
                <a:blip r:embed="rId3" cstate="print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6" name="Группа 25"/>
          <p:cNvGrpSpPr/>
          <p:nvPr/>
        </p:nvGrpSpPr>
        <p:grpSpPr>
          <a:xfrm>
            <a:off x="108000" y="2924944"/>
            <a:ext cx="8856488" cy="492835"/>
            <a:chOff x="648000" y="2016000"/>
            <a:chExt cx="8856488" cy="492835"/>
          </a:xfrm>
        </p:grpSpPr>
        <p:grpSp>
          <p:nvGrpSpPr>
            <p:cNvPr id="27" name="Группа 26"/>
            <p:cNvGrpSpPr/>
            <p:nvPr/>
          </p:nvGrpSpPr>
          <p:grpSpPr>
            <a:xfrm>
              <a:off x="648000" y="2016000"/>
              <a:ext cx="8856488" cy="492835"/>
              <a:chOff x="694968" y="750307"/>
              <a:chExt cx="8856488" cy="492835"/>
            </a:xfrm>
          </p:grpSpPr>
          <p:sp>
            <p:nvSpPr>
              <p:cNvPr id="31" name="TextBox 30"/>
              <p:cNvSpPr txBox="1"/>
              <p:nvPr/>
            </p:nvSpPr>
            <p:spPr>
              <a:xfrm>
                <a:off x="3779912" y="781477"/>
                <a:ext cx="5771544" cy="46166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endParaRPr lang="ru-RU" sz="2400" dirty="0"/>
              </a:p>
            </p:txBody>
          </p:sp>
          <p:sp>
            <p:nvSpPr>
              <p:cNvPr id="32" name="Прямоугольник 31"/>
              <p:cNvSpPr/>
              <p:nvPr/>
            </p:nvSpPr>
            <p:spPr>
              <a:xfrm>
                <a:off x="694968" y="750307"/>
                <a:ext cx="1428964" cy="432000"/>
              </a:xfrm>
              <a:prstGeom prst="rect">
                <a:avLst/>
              </a:prstGeom>
              <a:solidFill>
                <a:srgbClr val="AD172C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ru-RU" sz="2000" b="1" dirty="0" smtClean="0"/>
                  <a:t>ЗАДАЧНИК</a:t>
                </a:r>
                <a:endParaRPr lang="ru-RU" sz="2000" b="1" dirty="0"/>
              </a:p>
            </p:txBody>
          </p:sp>
          <p:sp>
            <p:nvSpPr>
              <p:cNvPr id="33" name="Прямоугольник 32"/>
              <p:cNvSpPr/>
              <p:nvPr/>
            </p:nvSpPr>
            <p:spPr>
              <a:xfrm>
                <a:off x="2160890" y="750307"/>
                <a:ext cx="1186974" cy="432048"/>
              </a:xfrm>
              <a:prstGeom prst="rect">
                <a:avLst/>
              </a:prstGeom>
              <a:solidFill>
                <a:srgbClr val="AD172C"/>
              </a:solidFill>
              <a:ln w="254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000" b="1" dirty="0" smtClean="0">
                    <a:solidFill>
                      <a:schemeClr val="bg1"/>
                    </a:solidFill>
                  </a:rPr>
                  <a:t>№84 а</a:t>
                </a:r>
                <a:endParaRPr lang="ru-RU" sz="20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8" name="Овал 27"/>
            <p:cNvSpPr>
              <a:spLocks noChangeAspect="1"/>
            </p:cNvSpPr>
            <p:nvPr/>
          </p:nvSpPr>
          <p:spPr>
            <a:xfrm>
              <a:off x="3316998" y="2057693"/>
              <a:ext cx="324000" cy="324000"/>
            </a:xfrm>
            <a:prstGeom prst="ellipse">
              <a:avLst/>
            </a:prstGeom>
            <a:blipFill>
              <a:blip r:embed="rId2" cstate="print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9485" y="3573016"/>
            <a:ext cx="9144000" cy="64008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42" name="Скругленный прямоугольник 41"/>
          <p:cNvSpPr/>
          <p:nvPr/>
        </p:nvSpPr>
        <p:spPr>
          <a:xfrm>
            <a:off x="8236833" y="4271621"/>
            <a:ext cx="665527" cy="36000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941426"/>
                </a:solidFill>
              </a:rPr>
              <a:t>?</a:t>
            </a:r>
            <a:endParaRPr lang="ru-RU" sz="2400" dirty="0">
              <a:solidFill>
                <a:srgbClr val="941426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45" name="TextBox 44"/>
              <p:cNvSpPr txBox="1"/>
              <p:nvPr/>
            </p:nvSpPr>
            <p:spPr>
              <a:xfrm>
                <a:off x="3201394" y="4230915"/>
                <a:ext cx="1970411" cy="7861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4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itchFamily="18" charset="0"/>
                            </a:rPr>
                          </m:ctrlPr>
                        </m:fPr>
                        <m:num>
                          <m:r>
                            <a:rPr lang="ru-RU" sz="24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ru-RU" sz="24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itchFamily="18" charset="0"/>
                            </a:rPr>
                            <m:t>24</m:t>
                          </m:r>
                        </m:den>
                      </m:f>
                      <m:r>
                        <a:rPr lang="ru-RU" sz="24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 pitchFamily="18" charset="0"/>
                        </a:rPr>
                        <m:t>; </m:t>
                      </m:r>
                      <m:f>
                        <m:fPr>
                          <m:ctrlPr>
                            <a:rPr lang="ru-RU" sz="24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itchFamily="18" charset="0"/>
                            </a:rPr>
                          </m:ctrlPr>
                        </m:fPr>
                        <m:num>
                          <m:r>
                            <a:rPr lang="ru-RU" sz="24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ru-RU" sz="24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itchFamily="18" charset="0"/>
                            </a:rPr>
                            <m:t>6</m:t>
                          </m:r>
                        </m:den>
                      </m:f>
                      <m:r>
                        <a:rPr lang="ru-RU" sz="24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 pitchFamily="18" charset="0"/>
                        </a:rPr>
                        <m:t>; </m:t>
                      </m:r>
                      <m:f>
                        <m:fPr>
                          <m:ctrlPr>
                            <a:rPr lang="ru-RU" sz="24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itchFamily="18" charset="0"/>
                            </a:rPr>
                          </m:ctrlPr>
                        </m:fPr>
                        <m:num>
                          <m:r>
                            <a:rPr lang="ru-RU" sz="24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ru-RU" sz="24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itchFamily="18" charset="0"/>
                            </a:rPr>
                            <m:t>3</m:t>
                          </m:r>
                        </m:den>
                      </m:f>
                      <m:r>
                        <a:rPr lang="ru-RU" sz="24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 pitchFamily="18" charset="0"/>
                        </a:rPr>
                        <m:t>; </m:t>
                      </m:r>
                      <m:f>
                        <m:fPr>
                          <m:ctrlPr>
                            <a:rPr lang="ru-RU" sz="24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itchFamily="18" charset="0"/>
                            </a:rPr>
                          </m:ctrlPr>
                        </m:fPr>
                        <m:num>
                          <m:r>
                            <a:rPr lang="ru-RU" sz="24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ru-RU" sz="24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itchFamily="18" charset="0"/>
                            </a:rPr>
                            <m:t>2</m:t>
                          </m:r>
                        </m:den>
                      </m:f>
                      <m:r>
                        <a:rPr lang="ru-RU" sz="24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 pitchFamily="18" charset="0"/>
                        </a:rPr>
                        <m:t>.</m:t>
                      </m:r>
                    </m:oMath>
                  </m:oMathPara>
                </a14:m>
                <a:endParaRPr lang="ru-RU" sz="2400" dirty="0">
                  <a:solidFill>
                    <a:srgbClr val="FF0000"/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>
          <p:sp>
            <p:nvSpPr>
              <p:cNvPr id="45" name="TextBox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1394" y="4230915"/>
                <a:ext cx="1970411" cy="786177"/>
              </a:xfrm>
              <a:prstGeom prst="rect">
                <a:avLst/>
              </a:prstGeom>
              <a:blipFill rotWithShape="1">
                <a:blip r:embed="rId5" cstate="print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23956506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</p:childTnLst>
        </p:cTn>
      </p:par>
    </p:tnLst>
    <p:bldLst>
      <p:bldP spid="30" grpId="0" animBg="1"/>
      <p:bldP spid="45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6311</TotalTime>
  <Words>356</Words>
  <Application>Microsoft Office PowerPoint</Application>
  <PresentationFormat>Экран (4:3)</PresentationFormat>
  <Paragraphs>109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ДРОБИ И ПРОЦЕНТЫ</vt:lpstr>
      <vt:lpstr>Наша проблемная задача</vt:lpstr>
      <vt:lpstr>Обсуждаем домашнее задание</vt:lpstr>
      <vt:lpstr>Математическая разминка</vt:lpstr>
      <vt:lpstr>Какую часть одно число составляет от другого</vt:lpstr>
      <vt:lpstr>Какую часть одно число составляет от другого</vt:lpstr>
      <vt:lpstr>Работаем с моделями</vt:lpstr>
      <vt:lpstr>Работаем с моделями</vt:lpstr>
      <vt:lpstr>Какую часть одно число составляет от другого</vt:lpstr>
      <vt:lpstr>Какую часть одно число составляет от другого</vt:lpstr>
      <vt:lpstr>Какую часть одно число составляет от другого</vt:lpstr>
      <vt:lpstr>Какую часть одно число составляет от другого</vt:lpstr>
      <vt:lpstr>Какую часть одно число составляет от другого</vt:lpstr>
      <vt:lpstr>Вопросы и задания</vt:lpstr>
      <vt:lpstr>Подведем итоги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svg</dc:creator>
  <cp:lastModifiedBy>user</cp:lastModifiedBy>
  <cp:revision>877</cp:revision>
  <dcterms:created xsi:type="dcterms:W3CDTF">2015-06-18T09:54:57Z</dcterms:created>
  <dcterms:modified xsi:type="dcterms:W3CDTF">2019-10-16T12:36:19Z</dcterms:modified>
</cp:coreProperties>
</file>