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58" r:id="rId3"/>
    <p:sldId id="261" r:id="rId4"/>
    <p:sldId id="259" r:id="rId5"/>
    <p:sldId id="262" r:id="rId6"/>
    <p:sldId id="260" r:id="rId7"/>
    <p:sldId id="263" r:id="rId8"/>
    <p:sldId id="269" r:id="rId9"/>
    <p:sldId id="265" r:id="rId10"/>
    <p:sldId id="267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40" y="-1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8354C2-2D07-4D3D-A4C5-37130594D3ED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626C0D-A418-4259-AB71-E5E671F4E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EA6A56-38A5-45D8-8900-028C080C267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922FA-2E1A-4BCC-8C3C-EC9DAEC9291F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EBD2-4943-467B-B6DC-EF303B367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4A6FC-863C-423C-9F2A-F16E0646B7D0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7F309-5C79-4C19-9B7D-213260DF4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B3079-9488-40E3-97F4-F51C9AC6ED0C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F9ABB-7BAE-4124-9F04-D277A1D2E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32913-DFCC-4A1A-A4AF-EFC9A7883B6E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2F31-06AD-400B-8A8F-B3096150A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0119D-FC86-41BC-8377-009CF0720A3C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0B796-2F04-4EE2-AC16-9F4C53E4B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8CEF-1B91-4189-AF10-D02113B8BDF5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BAA68-5ECE-4A04-ACD8-D219C3A1B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22A49-9F55-40F9-A4BD-230B2ED0AA10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F7036-BB34-4AEC-932A-682EE73BF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EF780-B6D6-47E2-A9F6-D28F5DFBC30F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081D2-15F3-4FCE-9763-24D7873C1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CC4D0-D60E-48C3-8CD8-8BCB09DCD852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A3C7-F6EB-4F30-B9EF-A84299D81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E3899-88EF-46B9-9395-17B84439A264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27118-EACD-4265-B6DC-21543B68A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9B6A1-B1E1-40C8-B89B-589D292670AA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CAD3C-8348-4013-BDE8-E2CA339E6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511510-9321-4982-ABBC-5769ABEBEFE5}" type="datetimeFigureOut">
              <a:rPr lang="ru-RU"/>
              <a:pPr>
                <a:defRPr/>
              </a:pPr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76DD3-AFE6-49B0-91FE-D8A29F507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zvetik-.ppt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46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60173" y="0"/>
            <a:ext cx="1030417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2286000"/>
            <a:ext cx="7572375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Урок русского языка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cap="all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3 класс (УМК «Планета знаний»)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Учитель   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  <a:latin typeface="+mn-lt"/>
              </a:rPr>
              <a:t>Какурина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Н.И.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75" y="5357813"/>
            <a:ext cx="1973263" cy="1200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МОБУ СОШ №30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г. Таганрог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6500858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К…Л…СОК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71688" y="857250"/>
            <a:ext cx="4500562" cy="1000125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корне 2 безударные гласные…</a:t>
            </a: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2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714375" y="714375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725488" algn="l"/>
              </a:tabLst>
            </a:pPr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143500" y="4357688"/>
            <a:ext cx="3500438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Измени форму слова</a:t>
            </a:r>
          </a:p>
        </p:txBody>
      </p:sp>
      <p:sp>
        <p:nvSpPr>
          <p:cNvPr id="19" name="Овал 18"/>
          <p:cNvSpPr/>
          <p:nvPr/>
        </p:nvSpPr>
        <p:spPr>
          <a:xfrm>
            <a:off x="357188" y="4429125"/>
            <a:ext cx="3786187" cy="1071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Однокоренное слово</a:t>
            </a:r>
          </a:p>
        </p:txBody>
      </p:sp>
      <p:sp>
        <p:nvSpPr>
          <p:cNvPr id="27" name="Выгнутая влево стрелка 26"/>
          <p:cNvSpPr/>
          <p:nvPr/>
        </p:nvSpPr>
        <p:spPr>
          <a:xfrm>
            <a:off x="1428750" y="3357563"/>
            <a:ext cx="1000125" cy="10001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право стрелка 27"/>
          <p:cNvSpPr/>
          <p:nvPr/>
        </p:nvSpPr>
        <p:spPr>
          <a:xfrm>
            <a:off x="6500813" y="3286125"/>
            <a:ext cx="1000125" cy="1000125"/>
          </a:xfrm>
          <a:prstGeom prst="curvedLeftArrow">
            <a:avLst>
              <a:gd name="adj1" fmla="val 25000"/>
              <a:gd name="adj2" fmla="val 5231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500313" y="2500313"/>
            <a:ext cx="3806825" cy="13319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2 проверочных слова</a:t>
            </a:r>
          </a:p>
        </p:txBody>
      </p:sp>
      <p:sp>
        <p:nvSpPr>
          <p:cNvPr id="38" name="Стрелка вниз 37"/>
          <p:cNvSpPr/>
          <p:nvPr/>
        </p:nvSpPr>
        <p:spPr>
          <a:xfrm>
            <a:off x="4214813" y="1916113"/>
            <a:ext cx="357187" cy="584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28625" y="2571750"/>
            <a:ext cx="1643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mbria" pitchFamily="18" charset="0"/>
              </a:rPr>
              <a:t>Для 1-й  безударной гласной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143750" y="2500313"/>
            <a:ext cx="1643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mbria" pitchFamily="18" charset="0"/>
              </a:rPr>
              <a:t>Для 2-й  безударной гласной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9" grpId="0" animBg="1"/>
      <p:bldP spid="27" grpId="0" animBg="1"/>
      <p:bldP spid="28" grpId="0" animBg="1"/>
      <p:bldP spid="31" grpId="0" animBg="1"/>
      <p:bldP spid="38" grpId="0" animBg="1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071688" y="1000125"/>
            <a:ext cx="4500562" cy="1000125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корне 2 безударные гласные…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•"/>
            </a:pPr>
            <a:r>
              <a:rPr lang="ru-RU" sz="1200"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714375" y="857250"/>
            <a:ext cx="22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725488" algn="l"/>
              </a:tabLst>
            </a:pPr>
            <a:r>
              <a:rPr lang="ru-RU" sz="1200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143500" y="4500563"/>
            <a:ext cx="3500438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Измени форму слова</a:t>
            </a:r>
          </a:p>
        </p:txBody>
      </p:sp>
      <p:sp>
        <p:nvSpPr>
          <p:cNvPr id="19" name="Овал 18"/>
          <p:cNvSpPr/>
          <p:nvPr/>
        </p:nvSpPr>
        <p:spPr>
          <a:xfrm>
            <a:off x="357188" y="4572000"/>
            <a:ext cx="3786187" cy="1071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Однокоренное слово</a:t>
            </a:r>
          </a:p>
        </p:txBody>
      </p:sp>
      <p:sp>
        <p:nvSpPr>
          <p:cNvPr id="27" name="Выгнутая влево стрелка 26"/>
          <p:cNvSpPr/>
          <p:nvPr/>
        </p:nvSpPr>
        <p:spPr>
          <a:xfrm>
            <a:off x="1428750" y="3500438"/>
            <a:ext cx="1000125" cy="10001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право стрелка 27"/>
          <p:cNvSpPr/>
          <p:nvPr/>
        </p:nvSpPr>
        <p:spPr>
          <a:xfrm>
            <a:off x="6500813" y="3429000"/>
            <a:ext cx="1000125" cy="1000125"/>
          </a:xfrm>
          <a:prstGeom prst="curvedLeftArrow">
            <a:avLst>
              <a:gd name="adj1" fmla="val 25000"/>
              <a:gd name="adj2" fmla="val 5231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500313" y="2643188"/>
            <a:ext cx="3806825" cy="13319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 2 проверочных слова</a:t>
            </a:r>
          </a:p>
        </p:txBody>
      </p:sp>
      <p:sp>
        <p:nvSpPr>
          <p:cNvPr id="38" name="Стрелка вниз 37"/>
          <p:cNvSpPr/>
          <p:nvPr/>
        </p:nvSpPr>
        <p:spPr>
          <a:xfrm>
            <a:off x="4214813" y="2000250"/>
            <a:ext cx="357187" cy="584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7" name="TextBox 33"/>
          <p:cNvSpPr txBox="1">
            <a:spLocks noChangeArrowheads="1"/>
          </p:cNvSpPr>
          <p:nvPr/>
        </p:nvSpPr>
        <p:spPr bwMode="auto">
          <a:xfrm>
            <a:off x="428625" y="2857500"/>
            <a:ext cx="1643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mbria" pitchFamily="18" charset="0"/>
              </a:rPr>
              <a:t>Для 1-й  безударной гласной</a:t>
            </a:r>
          </a:p>
        </p:txBody>
      </p:sp>
      <p:sp>
        <p:nvSpPr>
          <p:cNvPr id="24588" name="TextBox 34"/>
          <p:cNvSpPr txBox="1">
            <a:spLocks noChangeArrowheads="1"/>
          </p:cNvSpPr>
          <p:nvPr/>
        </p:nvSpPr>
        <p:spPr bwMode="auto">
          <a:xfrm>
            <a:off x="7215188" y="2500313"/>
            <a:ext cx="1643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mbria" pitchFamily="18" charset="0"/>
              </a:rPr>
              <a:t>Для 2-й  безударной гласной</a:t>
            </a:r>
          </a:p>
        </p:txBody>
      </p:sp>
      <p:sp>
        <p:nvSpPr>
          <p:cNvPr id="24589" name="TextBox 35"/>
          <p:cNvSpPr txBox="1">
            <a:spLocks noChangeArrowheads="1"/>
          </p:cNvSpPr>
          <p:nvPr/>
        </p:nvSpPr>
        <p:spPr bwMode="auto">
          <a:xfrm>
            <a:off x="3357563" y="6000750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Cambria" pitchFamily="18" charset="0"/>
              </a:rPr>
              <a:t>К…Л…СОК</a:t>
            </a:r>
            <a:endParaRPr lang="ru-RU" i="1">
              <a:latin typeface="Cambria" pitchFamily="18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3714750" y="6500813"/>
            <a:ext cx="142875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214813" y="6500813"/>
            <a:ext cx="142875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4664075" y="5922963"/>
            <a:ext cx="142875" cy="952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1285875" y="6000750"/>
            <a:ext cx="1500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Cambria" pitchFamily="18" charset="0"/>
              </a:rPr>
              <a:t>К</a:t>
            </a:r>
            <a:r>
              <a:rPr lang="ru-RU" sz="2800" b="1" i="1">
                <a:solidFill>
                  <a:srgbClr val="FF0000"/>
                </a:solidFill>
                <a:latin typeface="Cambria" pitchFamily="18" charset="0"/>
              </a:rPr>
              <a:t>О</a:t>
            </a:r>
            <a:r>
              <a:rPr lang="ru-RU" sz="2800" i="1">
                <a:latin typeface="Cambria" pitchFamily="18" charset="0"/>
              </a:rPr>
              <a:t>ЛОС</a:t>
            </a:r>
            <a:endParaRPr lang="ru-RU" i="1">
              <a:latin typeface="Cambria" pitchFamily="18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rot="5400000">
            <a:off x="1762125" y="5881688"/>
            <a:ext cx="142875" cy="952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>
            <a:spLocks noChangeArrowheads="1"/>
          </p:cNvSpPr>
          <p:nvPr/>
        </p:nvSpPr>
        <p:spPr bwMode="auto">
          <a:xfrm>
            <a:off x="3624263" y="5929313"/>
            <a:ext cx="4270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Cambria" pitchFamily="18" charset="0"/>
              </a:rPr>
              <a:t>О</a:t>
            </a:r>
            <a:endParaRPr lang="ru-RU" sz="2800">
              <a:latin typeface="Cambria" pitchFamily="18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6429375" y="6000750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Cambria" pitchFamily="18" charset="0"/>
              </a:rPr>
              <a:t>КОЛ</a:t>
            </a:r>
            <a:r>
              <a:rPr lang="ru-RU" sz="2800" b="1" i="1">
                <a:solidFill>
                  <a:srgbClr val="FF0000"/>
                </a:solidFill>
                <a:latin typeface="Cambria" pitchFamily="18" charset="0"/>
              </a:rPr>
              <a:t>О</a:t>
            </a:r>
            <a:r>
              <a:rPr lang="ru-RU" sz="2800" i="1">
                <a:latin typeface="Cambria" pitchFamily="18" charset="0"/>
              </a:rPr>
              <a:t>СЬЯ</a:t>
            </a:r>
            <a:endParaRPr lang="ru-RU" i="1">
              <a:latin typeface="Cambria" pitchFamily="18" charset="0"/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rot="5400000">
            <a:off x="7405687" y="5953126"/>
            <a:ext cx="142875" cy="952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>
            <a:spLocks noChangeArrowheads="1"/>
          </p:cNvSpPr>
          <p:nvPr/>
        </p:nvSpPr>
        <p:spPr bwMode="auto">
          <a:xfrm>
            <a:off x="4114800" y="5948363"/>
            <a:ext cx="427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Cambria" pitchFamily="18" charset="0"/>
              </a:rPr>
              <a:t>О</a:t>
            </a:r>
            <a:endParaRPr lang="ru-RU" sz="2800">
              <a:latin typeface="Cambria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000100" y="214290"/>
            <a:ext cx="6500858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К…Л…СОК</a:t>
            </a:r>
          </a:p>
        </p:txBody>
      </p:sp>
      <p:sp>
        <p:nvSpPr>
          <p:cNvPr id="25" name="Дуга 24"/>
          <p:cNvSpPr/>
          <p:nvPr/>
        </p:nvSpPr>
        <p:spPr>
          <a:xfrm rot="18989750">
            <a:off x="3284538" y="5821363"/>
            <a:ext cx="1503362" cy="1427162"/>
          </a:xfrm>
          <a:prstGeom prst="arc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/>
      <p:bldP spid="53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715140" y="2643182"/>
            <a:ext cx="157163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нас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72198" y="1643050"/>
            <a:ext cx="1802563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Сегодня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43504" y="3719514"/>
            <a:ext cx="1081538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все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15008" y="2643182"/>
            <a:ext cx="669524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у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86512" y="3714752"/>
            <a:ext cx="2571768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получилось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732659" y="3262308"/>
            <a:ext cx="478016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!</a:t>
            </a:r>
            <a:endParaRPr lang="ru-RU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pic>
        <p:nvPicPr>
          <p:cNvPr id="25618" name="Рисунок 9" descr="P102060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4929188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Рисунок 23" descr="714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3963" y="176213"/>
            <a:ext cx="4071937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500034" y="2571744"/>
            <a:ext cx="157163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нас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00562" y="2571744"/>
            <a:ext cx="1802563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Сегодня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5984" y="2571744"/>
            <a:ext cx="1081538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все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43306" y="2571744"/>
            <a:ext cx="669524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у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00826" y="2571744"/>
            <a:ext cx="250033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получится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599614" y="1982450"/>
            <a:ext cx="59663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?</a:t>
            </a:r>
            <a:endParaRPr lang="ru-RU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665984" y="1916556"/>
            <a:ext cx="478016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!</a:t>
            </a:r>
            <a:endParaRPr lang="ru-RU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pic>
        <p:nvPicPr>
          <p:cNvPr id="3091" name="Рисунок 23" descr="714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47434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" name="Рисунок 24" descr="714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4313"/>
            <a:ext cx="47434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698044" y="1911012"/>
            <a:ext cx="445956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-0.46077 -0.0016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-0.17135 -0.00162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6 -0.00162 L 0.26198 -0.0032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69 -2.22222E-6 L 0.2816 -2.22222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83 0.00162 L -0.04843 -0.0016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 БЕЗУДАРНЫЕ ГЛАСНЫЕ</a:t>
            </a:r>
            <a:r>
              <a:rPr lang="ru-RU" dirty="0" smtClean="0"/>
              <a:t> в корне слова: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smtClean="0"/>
              <a:t>НЕПРОВЕРЯЕМЫЕ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Слова с непроверяемыми безударными гласными в корне надо….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mtClean="0">
                <a:solidFill>
                  <a:srgbClr val="FF0000"/>
                </a:solidFill>
              </a:rPr>
              <a:t>запомнить;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проверить в </a:t>
            </a:r>
            <a:r>
              <a:rPr lang="ru-RU" smtClean="0">
                <a:solidFill>
                  <a:srgbClr val="FF0000"/>
                </a:solidFill>
              </a:rPr>
              <a:t>орфографическом словаре</a:t>
            </a:r>
          </a:p>
        </p:txBody>
      </p:sp>
      <p:sp>
        <p:nvSpPr>
          <p:cNvPr id="8196" name="Содержимое 4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357298"/>
            <a:ext cx="1857388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г о </a:t>
            </a:r>
            <a:r>
              <a:rPr lang="ru-RU" sz="3200" b="1" dirty="0" err="1">
                <a:cs typeface="Aharoni" pitchFamily="2" charset="-79"/>
              </a:rPr>
              <a:t>н</a:t>
            </a:r>
            <a:r>
              <a:rPr lang="ru-RU" sz="3200" b="1" dirty="0">
                <a:cs typeface="Aharoni" pitchFamily="2" charset="-79"/>
              </a:rPr>
              <a:t> в а </a:t>
            </a:r>
          </a:p>
        </p:txBody>
      </p:sp>
      <p:pic>
        <p:nvPicPr>
          <p:cNvPr id="5125" name="Рисунок 2" descr="razdelitel_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62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2214554"/>
            <a:ext cx="371477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е  </a:t>
            </a:r>
            <a:r>
              <a:rPr lang="ru-RU" sz="3200" b="1" dirty="0" err="1">
                <a:cs typeface="Aharoni" pitchFamily="2" charset="-79"/>
              </a:rPr>
              <a:t>ь</a:t>
            </a:r>
            <a:r>
              <a:rPr lang="ru-RU" sz="3200" b="1" dirty="0">
                <a:cs typeface="Aharoni" pitchFamily="2" charset="-79"/>
              </a:rPr>
              <a:t> </a:t>
            </a:r>
            <a:r>
              <a:rPr lang="ru-RU" sz="3200" b="1" dirty="0" err="1">
                <a:cs typeface="Aharoni" pitchFamily="2" charset="-79"/>
              </a:rPr>
              <a:t>н</a:t>
            </a:r>
            <a:r>
              <a:rPr lang="ru-RU" sz="3200" b="1" dirty="0">
                <a:cs typeface="Aharoni" pitchFamily="2" charset="-79"/>
              </a:rPr>
              <a:t> </a:t>
            </a:r>
            <a:r>
              <a:rPr lang="ru-RU" sz="3200" b="1" dirty="0" err="1">
                <a:cs typeface="Aharoni" pitchFamily="2" charset="-79"/>
              </a:rPr>
              <a:t>е</a:t>
            </a:r>
            <a:r>
              <a:rPr lang="ru-RU" sz="3200" b="1" dirty="0">
                <a:cs typeface="Aharoni" pitchFamily="2" charset="-79"/>
              </a:rPr>
              <a:t> с е </a:t>
            </a:r>
            <a:r>
              <a:rPr lang="ru-RU" sz="3200" b="1" dirty="0" err="1">
                <a:cs typeface="Aharoni" pitchFamily="2" charset="-79"/>
              </a:rPr>
              <a:t>р</a:t>
            </a:r>
            <a:r>
              <a:rPr lang="ru-RU" sz="3200" b="1" dirty="0">
                <a:cs typeface="Aharoni" pitchFamily="2" charset="-79"/>
              </a:rPr>
              <a:t> к с о 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3071810"/>
            <a:ext cx="285752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г а </a:t>
            </a:r>
            <a:r>
              <a:rPr lang="ru-RU" sz="3200" b="1" dirty="0" err="1">
                <a:cs typeface="Aharoni" pitchFamily="2" charset="-79"/>
              </a:rPr>
              <a:t>з</a:t>
            </a:r>
            <a:r>
              <a:rPr lang="ru-RU" sz="3200" b="1" dirty="0">
                <a:cs typeface="Aharoni" pitchFamily="2" charset="-79"/>
              </a:rPr>
              <a:t> м а и </a:t>
            </a:r>
            <a:r>
              <a:rPr lang="ru-RU" sz="3200" b="1" dirty="0" err="1">
                <a:cs typeface="Aharoni" pitchFamily="2" charset="-79"/>
              </a:rPr>
              <a:t>н</a:t>
            </a:r>
            <a:endParaRPr lang="ru-RU" sz="3200" b="1" dirty="0"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2285992"/>
            <a:ext cx="371477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cs typeface="Aharoni" pitchFamily="2" charset="-79"/>
              </a:rPr>
              <a:t>ц</a:t>
            </a:r>
            <a:r>
              <a:rPr lang="ru-RU" sz="3200" b="1" dirty="0">
                <a:cs typeface="Aharoni" pitchFamily="2" charset="-79"/>
              </a:rPr>
              <a:t> а </a:t>
            </a:r>
            <a:r>
              <a:rPr lang="ru-RU" sz="3200" b="1" dirty="0" err="1">
                <a:cs typeface="Aharoni" pitchFamily="2" charset="-79"/>
              </a:rPr>
              <a:t>н</a:t>
            </a:r>
            <a:r>
              <a:rPr lang="ru-RU" sz="3200" b="1" dirty="0">
                <a:cs typeface="Aharoni" pitchFamily="2" charset="-79"/>
              </a:rPr>
              <a:t> и л е с т</a:t>
            </a:r>
          </a:p>
        </p:txBody>
      </p:sp>
      <p:pic>
        <p:nvPicPr>
          <p:cNvPr id="5135" name="Рисунок 9" descr="razdelitel_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0"/>
            <a:ext cx="4762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Рисунок 10" descr="razdelitel_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0775"/>
            <a:ext cx="4762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Рисунок 11" descr="razdelitel_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6200775"/>
            <a:ext cx="4762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14348" y="3929066"/>
            <a:ext cx="2071702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с т о к в о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348" y="4857760"/>
            <a:ext cx="285752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л и </a:t>
            </a:r>
            <a:r>
              <a:rPr lang="ru-RU" sz="3200" b="1" dirty="0" err="1">
                <a:cs typeface="Aharoni" pitchFamily="2" charset="-79"/>
              </a:rPr>
              <a:t>ц</a:t>
            </a:r>
            <a:r>
              <a:rPr lang="ru-RU" sz="3200" b="1" dirty="0">
                <a:cs typeface="Aharoni" pitchFamily="2" charset="-79"/>
              </a:rPr>
              <a:t> а с т о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15008" y="1357298"/>
            <a:ext cx="285752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а м о л о 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86446" y="3143248"/>
            <a:ext cx="300039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о к </a:t>
            </a:r>
            <a:r>
              <a:rPr lang="ru-RU" sz="3200" b="1" dirty="0" err="1">
                <a:cs typeface="Aharoni" pitchFamily="2" charset="-79"/>
              </a:rPr>
              <a:t>з</a:t>
            </a:r>
            <a:r>
              <a:rPr lang="ru-RU" sz="3200" b="1" dirty="0">
                <a:cs typeface="Aharoni" pitchFamily="2" charset="-79"/>
              </a:rPr>
              <a:t> а в л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86446" y="4000504"/>
            <a:ext cx="300039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с я м е </a:t>
            </a:r>
            <a:r>
              <a:rPr lang="ru-RU" sz="3200" b="1" dirty="0" err="1">
                <a:cs typeface="Aharoni" pitchFamily="2" charset="-79"/>
              </a:rPr>
              <a:t>ц</a:t>
            </a:r>
            <a:endParaRPr lang="ru-RU" sz="3200" b="1" dirty="0">
              <a:cs typeface="Aharoni" pitchFamily="2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4348" y="1357298"/>
            <a:ext cx="1857388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в а г о </a:t>
            </a:r>
            <a:r>
              <a:rPr lang="ru-RU" sz="3200" b="1" dirty="0" err="1">
                <a:cs typeface="Aharoni" pitchFamily="2" charset="-79"/>
              </a:rPr>
              <a:t>н</a:t>
            </a:r>
            <a:endParaRPr lang="ru-RU" sz="3200" b="1" dirty="0">
              <a:cs typeface="Aharoni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2910" y="2214554"/>
            <a:ext cx="371477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в о с к </a:t>
            </a:r>
            <a:r>
              <a:rPr lang="ru-RU" sz="3200" b="1" dirty="0" err="1">
                <a:cs typeface="Aharoni" pitchFamily="2" charset="-79"/>
              </a:rPr>
              <a:t>р</a:t>
            </a:r>
            <a:r>
              <a:rPr lang="ru-RU" sz="3200" b="1" dirty="0">
                <a:cs typeface="Aharoni" pitchFamily="2" charset="-79"/>
              </a:rPr>
              <a:t> е с е </a:t>
            </a:r>
            <a:r>
              <a:rPr lang="ru-RU" sz="3200" b="1" dirty="0" err="1">
                <a:cs typeface="Aharoni" pitchFamily="2" charset="-79"/>
              </a:rPr>
              <a:t>н</a:t>
            </a:r>
            <a:r>
              <a:rPr lang="ru-RU" sz="3200" b="1" dirty="0">
                <a:cs typeface="Aharoni" pitchFamily="2" charset="-79"/>
              </a:rPr>
              <a:t> </a:t>
            </a:r>
            <a:r>
              <a:rPr lang="ru-RU" sz="3200" b="1" dirty="0" err="1">
                <a:cs typeface="Aharoni" pitchFamily="2" charset="-79"/>
              </a:rPr>
              <a:t>ь</a:t>
            </a:r>
            <a:r>
              <a:rPr lang="ru-RU" sz="3200" b="1" dirty="0">
                <a:cs typeface="Aharoni" pitchFamily="2" charset="-79"/>
              </a:rPr>
              <a:t> </a:t>
            </a:r>
            <a:r>
              <a:rPr lang="ru-RU" sz="3200" b="1" dirty="0" err="1">
                <a:cs typeface="Aharoni" pitchFamily="2" charset="-79"/>
              </a:rPr>
              <a:t>е</a:t>
            </a:r>
            <a:endParaRPr lang="ru-RU" sz="3200" b="1" dirty="0">
              <a:cs typeface="Aharoni" pitchFamily="2" charset="-79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2910" y="3071810"/>
            <a:ext cx="285752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м а г а </a:t>
            </a:r>
            <a:r>
              <a:rPr lang="ru-RU" sz="3200" b="1" dirty="0" err="1">
                <a:cs typeface="Aharoni" pitchFamily="2" charset="-79"/>
              </a:rPr>
              <a:t>з</a:t>
            </a:r>
            <a:r>
              <a:rPr lang="ru-RU" sz="3200" b="1" dirty="0">
                <a:cs typeface="Aharoni" pitchFamily="2" charset="-79"/>
              </a:rPr>
              <a:t> и </a:t>
            </a:r>
            <a:r>
              <a:rPr lang="ru-RU" sz="3200" b="1" dirty="0" err="1">
                <a:cs typeface="Aharoni" pitchFamily="2" charset="-79"/>
              </a:rPr>
              <a:t>н</a:t>
            </a:r>
            <a:endParaRPr lang="ru-RU" sz="3200" b="1" dirty="0">
              <a:cs typeface="Aharoni" pitchFamily="2" charset="-79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48" y="3929066"/>
            <a:ext cx="2071702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в о с т о к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4348" y="4857760"/>
            <a:ext cx="285752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с т о л и </a:t>
            </a:r>
            <a:r>
              <a:rPr lang="ru-RU" sz="3200" b="1" dirty="0" err="1">
                <a:cs typeface="Aharoni" pitchFamily="2" charset="-79"/>
              </a:rPr>
              <a:t>ц</a:t>
            </a:r>
            <a:r>
              <a:rPr lang="ru-RU" sz="3200" b="1" dirty="0">
                <a:cs typeface="Aharoni" pitchFamily="2" charset="-79"/>
              </a:rPr>
              <a:t> 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8" y="1357298"/>
            <a:ext cx="285752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с о л о м 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00628" y="2285992"/>
            <a:ext cx="371477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л е с т </a:t>
            </a:r>
            <a:r>
              <a:rPr lang="ru-RU" sz="3200" b="1" dirty="0" err="1">
                <a:cs typeface="Aharoni" pitchFamily="2" charset="-79"/>
              </a:rPr>
              <a:t>н</a:t>
            </a:r>
            <a:r>
              <a:rPr lang="ru-RU" sz="3200" b="1" dirty="0">
                <a:cs typeface="Aharoni" pitchFamily="2" charset="-79"/>
              </a:rPr>
              <a:t> и </a:t>
            </a:r>
            <a:r>
              <a:rPr lang="ru-RU" sz="3200" b="1" dirty="0" err="1">
                <a:cs typeface="Aharoni" pitchFamily="2" charset="-79"/>
              </a:rPr>
              <a:t>ц</a:t>
            </a:r>
            <a:r>
              <a:rPr lang="ru-RU" sz="3200" b="1" dirty="0">
                <a:cs typeface="Aharoni" pitchFamily="2" charset="-79"/>
              </a:rPr>
              <a:t> 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86446" y="3143248"/>
            <a:ext cx="300039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в о к </a:t>
            </a:r>
            <a:r>
              <a:rPr lang="ru-RU" sz="3200" b="1" dirty="0" err="1">
                <a:cs typeface="Aharoni" pitchFamily="2" charset="-79"/>
              </a:rPr>
              <a:t>з</a:t>
            </a:r>
            <a:r>
              <a:rPr lang="ru-RU" sz="3200" b="1" dirty="0">
                <a:cs typeface="Aharoni" pitchFamily="2" charset="-79"/>
              </a:rPr>
              <a:t> а 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786446" y="4000504"/>
            <a:ext cx="3000396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cs typeface="Aharoni" pitchFamily="2" charset="-79"/>
              </a:rPr>
              <a:t>м е с я </a:t>
            </a:r>
            <a:r>
              <a:rPr lang="ru-RU" sz="3200" b="1" dirty="0" err="1">
                <a:cs typeface="Aharoni" pitchFamily="2" charset="-79"/>
              </a:rPr>
              <a:t>ц</a:t>
            </a:r>
            <a:endParaRPr lang="ru-RU" sz="3200" b="1" dirty="0">
              <a:cs typeface="Aharoni" pitchFamily="2" charset="-79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1893094" y="1464469"/>
            <a:ext cx="142875" cy="7143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214438" y="1857375"/>
            <a:ext cx="28575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3085306" y="2299494"/>
            <a:ext cx="142875" cy="7143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143000" y="2714625"/>
            <a:ext cx="28575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357438" y="2714625"/>
            <a:ext cx="28575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2650331" y="3129757"/>
            <a:ext cx="142875" cy="7143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928813" y="3571875"/>
            <a:ext cx="28575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1285875" y="3571875"/>
            <a:ext cx="28575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143000" y="4429125"/>
            <a:ext cx="28575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2178844" y="3975894"/>
            <a:ext cx="142875" cy="7143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571625" y="5357813"/>
            <a:ext cx="285750" cy="158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2393156" y="4893469"/>
            <a:ext cx="142875" cy="7143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429375" y="1857375"/>
            <a:ext cx="285750" cy="1588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7250906" y="1393032"/>
            <a:ext cx="142875" cy="7143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6036469" y="2370932"/>
            <a:ext cx="142875" cy="7143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7143750" y="2786063"/>
            <a:ext cx="285750" cy="158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7733506" y="3239294"/>
            <a:ext cx="142875" cy="7143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6643688" y="3643313"/>
            <a:ext cx="285750" cy="158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6947694" y="4096544"/>
            <a:ext cx="142875" cy="7143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429500" y="4500563"/>
            <a:ext cx="285750" cy="1587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00" name="TextBox 54"/>
          <p:cNvSpPr txBox="1">
            <a:spLocks noChangeArrowheads="1"/>
          </p:cNvSpPr>
          <p:nvPr/>
        </p:nvSpPr>
        <p:spPr bwMode="auto">
          <a:xfrm>
            <a:off x="3357563" y="642938"/>
            <a:ext cx="2500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СЛОВАРНАЯ РАБОТА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 БЕЗУДАРНЫЕ ГЛАСНЫЕ</a:t>
            </a:r>
            <a:r>
              <a:rPr lang="ru-RU" dirty="0" smtClean="0"/>
              <a:t> в корне слова:</a:t>
            </a:r>
            <a:endParaRPr lang="ru-RU" dirty="0"/>
          </a:p>
        </p:txBody>
      </p:sp>
      <p:sp>
        <p:nvSpPr>
          <p:cNvPr id="10243" name="Содержимое 3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smtClean="0"/>
              <a:t>НЕПРОВЕРЯЕМЫЕ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Слова с непроверяемыми безударными гласными в корне надо….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mtClean="0">
                <a:solidFill>
                  <a:srgbClr val="FF0000"/>
                </a:solidFill>
              </a:rPr>
              <a:t>запомнить;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проверить в </a:t>
            </a:r>
            <a:r>
              <a:rPr lang="ru-RU" smtClean="0">
                <a:solidFill>
                  <a:srgbClr val="FF0000"/>
                </a:solidFill>
              </a:rPr>
              <a:t>орфографическом словаре.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ПРОВЕРЯЕМЫЕ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Проверяемые безударные гласные в корне надо 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smtClean="0">
                <a:solidFill>
                  <a:srgbClr val="FF0000"/>
                </a:solidFill>
              </a:rPr>
              <a:t>Проверять!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 descr="writing-board-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"/>
            <a:ext cx="9144000" cy="652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38" y="1785938"/>
            <a:ext cx="807243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Безударный хитрый гласный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Слышим мы его прекрасно.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в письме какая буква?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поможет нам наука.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Гласный ставь под </a:t>
            </a:r>
            <a:r>
              <a:rPr lang="ru-RU" sz="3600" b="1" i="1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ударенье</a:t>
            </a: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 развеять все сомненья! </a:t>
            </a: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2428875" y="428625"/>
            <a:ext cx="4560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Cambria" pitchFamily="18" charset="0"/>
              </a:rPr>
              <a:t>Каким способом?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 descr="writing-board-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"/>
            <a:ext cx="9144000" cy="652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2428875" y="428625"/>
            <a:ext cx="46847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000"/>
                </a:solidFill>
                <a:latin typeface="Cambria" pitchFamily="18" charset="0"/>
              </a:rPr>
              <a:t>“Смотри в корень”</a:t>
            </a:r>
          </a:p>
        </p:txBody>
      </p:sp>
      <p:sp>
        <p:nvSpPr>
          <p:cNvPr id="8196" name="Прямоугольник 6"/>
          <p:cNvSpPr>
            <a:spLocks noChangeArrowheads="1"/>
          </p:cNvSpPr>
          <p:nvPr/>
        </p:nvSpPr>
        <p:spPr bwMode="auto">
          <a:xfrm>
            <a:off x="928688" y="1643063"/>
            <a:ext cx="76374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bg1"/>
                </a:solidFill>
                <a:latin typeface="Cambria" pitchFamily="18" charset="0"/>
              </a:rPr>
              <a:t>Пол…скать щенка, пол…скать белье</a:t>
            </a:r>
          </a:p>
        </p:txBody>
      </p:sp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428625" y="1714500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mbria" pitchFamily="18" charset="0"/>
              </a:rPr>
              <a:t>1.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928688" y="2928938"/>
            <a:ext cx="7989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bg1"/>
                </a:solidFill>
                <a:latin typeface="Cambria" pitchFamily="18" charset="0"/>
              </a:rPr>
              <a:t>Зап…вать песню, зап…вать лекарство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57188" y="3000375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mbria" pitchFamily="18" charset="0"/>
              </a:rPr>
              <a:t>2.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7188" y="4286250"/>
            <a:ext cx="500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mbria" pitchFamily="18" charset="0"/>
              </a:rPr>
              <a:t>3.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919163" y="4210050"/>
            <a:ext cx="764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bg1"/>
                </a:solidFill>
                <a:latin typeface="Cambria" pitchFamily="18" charset="0"/>
              </a:rPr>
              <a:t>Зак…лить на огне, раск…лоть дрова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812925" y="1579563"/>
            <a:ext cx="500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C000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643563" y="1571625"/>
            <a:ext cx="500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C000"/>
                </a:solidFill>
                <a:latin typeface="Cambria" pitchFamily="18" charset="0"/>
              </a:rPr>
              <a:t>о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14500" y="2857500"/>
            <a:ext cx="500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C000"/>
                </a:solidFill>
                <a:latin typeface="Cambria" pitchFamily="18" charset="0"/>
              </a:rPr>
              <a:t>е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54625" y="2840038"/>
            <a:ext cx="500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C000"/>
                </a:solidFill>
                <a:latin typeface="Cambria" pitchFamily="18" charset="0"/>
              </a:rPr>
              <a:t>и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714500" y="4140200"/>
            <a:ext cx="500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C000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813425" y="4152900"/>
            <a:ext cx="500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C000"/>
                </a:solidFill>
                <a:latin typeface="Cambria" pitchFamily="18" charset="0"/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writing-board-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2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>
            <a:hlinkClick r:id="rId3" action="ppaction://hlinkpres?slideindex=1&amp;slidetitle="/>
          </p:cNvPr>
          <p:cNvSpPr/>
          <p:nvPr/>
        </p:nvSpPr>
        <p:spPr>
          <a:xfrm>
            <a:off x="2428860" y="2143116"/>
            <a:ext cx="3857652" cy="1357322"/>
          </a:xfrm>
          <a:prstGeom prst="roundRect">
            <a:avLst/>
          </a:prstGeom>
          <a:noFill/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ГЛАЗ</a:t>
            </a:r>
          </a:p>
          <a:p>
            <a:pPr algn="ctr">
              <a:defRPr/>
            </a:pP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4" descr="writing-board-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"/>
            <a:ext cx="9144000" cy="652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857250" y="1571625"/>
            <a:ext cx="75565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C000"/>
                </a:solidFill>
                <a:latin typeface="Cambria" pitchFamily="18" charset="0"/>
              </a:rPr>
              <a:t>Если в корне две </a:t>
            </a:r>
          </a:p>
          <a:p>
            <a:endParaRPr lang="ru-RU" sz="5400" b="1">
              <a:solidFill>
                <a:srgbClr val="FFC000"/>
              </a:solidFill>
              <a:latin typeface="Cambria" pitchFamily="18" charset="0"/>
            </a:endParaRPr>
          </a:p>
          <a:p>
            <a:r>
              <a:rPr lang="ru-RU" sz="5400" b="1">
                <a:solidFill>
                  <a:srgbClr val="FFC000"/>
                </a:solidFill>
                <a:latin typeface="Cambria" pitchFamily="18" charset="0"/>
              </a:rPr>
              <a:t>безударные гласные…</a:t>
            </a: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Words>352</Words>
  <Application>Microsoft Office PowerPoint</Application>
  <PresentationFormat>Экран (4:3)</PresentationFormat>
  <Paragraphs>102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Aharoni</vt:lpstr>
      <vt:lpstr>Cambria</vt:lpstr>
      <vt:lpstr>Times New Roman</vt:lpstr>
      <vt:lpstr>Тема Office</vt:lpstr>
      <vt:lpstr>Слайд 1</vt:lpstr>
      <vt:lpstr>Слайд 2</vt:lpstr>
      <vt:lpstr> БЕЗУДАРНЫЕ ГЛАСНЫЕ в корне слова:</vt:lpstr>
      <vt:lpstr>Слайд 4</vt:lpstr>
      <vt:lpstr> БЕЗУДАРНЫЕ ГЛАСНЫЕ в корне слова: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Home</cp:lastModifiedBy>
  <cp:revision>45</cp:revision>
  <dcterms:created xsi:type="dcterms:W3CDTF">2013-11-02T19:48:58Z</dcterms:created>
  <dcterms:modified xsi:type="dcterms:W3CDTF">2019-10-16T06:32:50Z</dcterms:modified>
</cp:coreProperties>
</file>