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5" r:id="rId5"/>
    <p:sldId id="259" r:id="rId6"/>
    <p:sldId id="260" r:id="rId7"/>
    <p:sldId id="261" r:id="rId8"/>
    <p:sldId id="262" r:id="rId9"/>
    <p:sldId id="263"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B4C71EC6-210F-42DE-9C53-41977AD35B3D}" type="datetimeFigureOut">
              <a:rPr lang="ru-RU" smtClean="0"/>
              <a:t>16.10.2019</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16.10.2019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B4C71EC6-210F-42DE-9C53-41977AD35B3D}" type="datetimeFigureOut">
              <a:rPr lang="ru-RU" smtClean="0"/>
              <a:t>16.10.2019</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B4C71EC6-210F-42DE-9C53-41977AD35B3D}" type="datetimeFigureOut">
              <a:rPr lang="ru-RU" smtClean="0"/>
              <a:t>16.10.2019</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B19B0651-EE4F-4900-A07F-96A6BFA9D0F0}"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B4C71EC6-210F-42DE-9C53-41977AD35B3D}" type="datetimeFigureOut">
              <a:rPr lang="ru-RU" smtClean="0"/>
              <a:t>16.10.2019</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B4C71EC6-210F-42DE-9C53-41977AD35B3D}" type="datetimeFigureOut">
              <a:rPr lang="ru-RU" smtClean="0"/>
              <a:t>16.10.2019</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16.10.2019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B4C71EC6-210F-42DE-9C53-41977AD35B3D}" type="datetimeFigureOut">
              <a:rPr lang="ru-RU" smtClean="0"/>
              <a:t>16.10.2019</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B4C71EC6-210F-42DE-9C53-41977AD35B3D}" type="datetimeFigureOut">
              <a:rPr lang="ru-RU" smtClean="0"/>
              <a:t>16.10.2019</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B4C71EC6-210F-42DE-9C53-41977AD35B3D}" type="datetimeFigureOut">
              <a:rPr lang="ru-RU" smtClean="0"/>
              <a:t>16.10.2019</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4C71EC6-210F-42DE-9C53-41977AD35B3D}" type="datetimeFigureOut">
              <a:rPr lang="ru-RU" smtClean="0"/>
              <a:t>16.10.2019</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404665"/>
            <a:ext cx="8640960" cy="6192687"/>
          </a:xfrm>
        </p:spPr>
        <p:txBody>
          <a:bodyPr>
            <a:normAutofit/>
          </a:bodyPr>
          <a:lstStyle/>
          <a:p>
            <a:pPr algn="ctr"/>
            <a:r>
              <a:rPr lang="ru-RU" sz="4800" b="1" dirty="0" err="1" smtClean="0">
                <a:effectLst/>
                <a:latin typeface="Times New Roman" pitchFamily="18" charset="0"/>
                <a:cs typeface="Times New Roman" pitchFamily="18" charset="0"/>
              </a:rPr>
              <a:t>Фиброгастродуоденоскопия</a:t>
            </a:r>
            <a:r>
              <a:rPr lang="ru-RU" sz="4800" b="1" dirty="0" smtClean="0">
                <a:effectLst/>
                <a:latin typeface="Times New Roman" pitchFamily="18" charset="0"/>
                <a:cs typeface="Times New Roman" pitchFamily="18" charset="0"/>
              </a:rPr>
              <a:t/>
            </a:r>
            <a:br>
              <a:rPr lang="ru-RU" sz="4800" b="1" dirty="0" smtClean="0">
                <a:effectLst/>
                <a:latin typeface="Times New Roman" pitchFamily="18" charset="0"/>
                <a:cs typeface="Times New Roman" pitchFamily="18" charset="0"/>
              </a:rPr>
            </a:br>
            <a:r>
              <a:rPr lang="ru-RU" sz="4800" b="1" dirty="0" smtClean="0">
                <a:effectLst/>
                <a:latin typeface="Times New Roman" pitchFamily="18" charset="0"/>
                <a:cs typeface="Times New Roman" pitchFamily="18" charset="0"/>
              </a:rPr>
              <a:t>Сухорукова М.Р.</a:t>
            </a:r>
            <a:endParaRPr lang="ru-RU" sz="4800" b="1" dirty="0">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endParaRPr lang="ru-RU" dirty="0"/>
          </a:p>
        </p:txBody>
      </p:sp>
      <p:pic>
        <p:nvPicPr>
          <p:cNvPr id="2051" name="Picture 3" descr="C:\Users\home\Desktop\endoscopy2_large (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2656"/>
            <a:ext cx="6408712" cy="43977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4069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340768"/>
            <a:ext cx="7715200" cy="3600400"/>
          </a:xfrm>
        </p:spPr>
        <p:txBody>
          <a:bodyPr>
            <a:normAutofit/>
          </a:bodyPr>
          <a:lstStyle/>
          <a:p>
            <a:pPr algn="ctr"/>
            <a:r>
              <a:rPr lang="ru-RU" sz="5400" b="1" dirty="0" smtClean="0">
                <a:effectLst/>
                <a:latin typeface="Times New Roman" pitchFamily="18" charset="0"/>
                <a:cs typeface="Times New Roman" pitchFamily="18" charset="0"/>
              </a:rPr>
              <a:t>Спасибо за внимание!</a:t>
            </a:r>
            <a:endParaRPr lang="ru-RU" sz="5400" b="1"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499133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Объект 4"/>
          <p:cNvSpPr>
            <a:spLocks noGrp="1"/>
          </p:cNvSpPr>
          <p:nvPr>
            <p:ph sz="half" idx="1"/>
          </p:nvPr>
        </p:nvSpPr>
        <p:spPr>
          <a:xfrm>
            <a:off x="179512" y="332656"/>
            <a:ext cx="4316288" cy="6336705"/>
          </a:xfrm>
        </p:spPr>
        <p:txBody>
          <a:bodyPr>
            <a:noAutofit/>
          </a:bodyPr>
          <a:lstStyle/>
          <a:p>
            <a:pPr marL="64008" indent="0">
              <a:buNone/>
            </a:pPr>
            <a:r>
              <a:rPr lang="ru-RU" sz="2800" b="1" dirty="0" err="1">
                <a:latin typeface="Times New Roman" pitchFamily="18" charset="0"/>
                <a:cs typeface="Times New Roman" pitchFamily="18" charset="0"/>
              </a:rPr>
              <a:t>Фиброгастродуоденоскопия</a:t>
            </a:r>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это эндоскопический метод исследования пищевода, желудка и двенадцатиперстной кишки. Целью данного метода является визуальное определение патологии </a:t>
            </a:r>
            <a:r>
              <a:rPr lang="ru-RU" sz="2800" dirty="0" smtClean="0">
                <a:latin typeface="Times New Roman" pitchFamily="18" charset="0"/>
                <a:cs typeface="Times New Roman" pitchFamily="18" charset="0"/>
              </a:rPr>
              <a:t>органов</a:t>
            </a:r>
            <a:r>
              <a:rPr lang="en-US" sz="28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желудочно-кишечного тракта, </a:t>
            </a:r>
            <a:r>
              <a:rPr lang="ru-RU" sz="2800" dirty="0">
                <a:latin typeface="Times New Roman" pitchFamily="18" charset="0"/>
                <a:cs typeface="Times New Roman" pitchFamily="18" charset="0"/>
              </a:rPr>
              <a:t>биопсия пораженной ткани и оценка эффективности лечения.</a:t>
            </a:r>
          </a:p>
        </p:txBody>
      </p:sp>
      <p:pic>
        <p:nvPicPr>
          <p:cNvPr id="1027" name="Picture 3" descr="C:\Users\home\Desktop\FGDS.jpe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499992" y="1124744"/>
            <a:ext cx="4320480"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6112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620688"/>
            <a:ext cx="8928992" cy="1728192"/>
          </a:xfrm>
        </p:spPr>
        <p:txBody>
          <a:bodyPr>
            <a:normAutofit/>
          </a:bodyPr>
          <a:lstStyle/>
          <a:p>
            <a:pPr algn="ctr"/>
            <a:r>
              <a:rPr lang="ru-RU" dirty="0"/>
              <a:t/>
            </a:r>
            <a:br>
              <a:rPr lang="ru-RU" dirty="0"/>
            </a:br>
            <a:endParaRPr lang="ru-RU" dirty="0"/>
          </a:p>
        </p:txBody>
      </p:sp>
      <p:sp>
        <p:nvSpPr>
          <p:cNvPr id="3" name="Объект 2"/>
          <p:cNvSpPr>
            <a:spLocks noGrp="1"/>
          </p:cNvSpPr>
          <p:nvPr>
            <p:ph idx="1"/>
          </p:nvPr>
        </p:nvSpPr>
        <p:spPr>
          <a:xfrm>
            <a:off x="107504" y="548680"/>
            <a:ext cx="8856984" cy="5688632"/>
          </a:xfrm>
        </p:spPr>
        <p:txBody>
          <a:bodyPr>
            <a:normAutofit/>
          </a:bodyPr>
          <a:lstStyle/>
          <a:p>
            <a:pPr marL="64008" indent="0">
              <a:buNone/>
            </a:pPr>
            <a:r>
              <a:rPr lang="ru-RU" sz="1800" b="1" dirty="0" err="1">
                <a:latin typeface="Times New Roman" pitchFamily="18" charset="0"/>
                <a:cs typeface="Times New Roman" pitchFamily="18" charset="0"/>
              </a:rPr>
              <a:t>Фиброгастродуоденоскопия</a:t>
            </a:r>
            <a:r>
              <a:rPr lang="ru-RU" sz="1800" b="1" dirty="0">
                <a:latin typeface="Times New Roman" pitchFamily="18" charset="0"/>
                <a:cs typeface="Times New Roman" pitchFamily="18" charset="0"/>
              </a:rPr>
              <a:t> проводится со следующими целями:</a:t>
            </a:r>
          </a:p>
          <a:p>
            <a:pPr marL="64008" indent="0">
              <a:buNone/>
            </a:pPr>
            <a:r>
              <a:rPr lang="ru-RU" sz="1800" dirty="0" smtClean="0">
                <a:latin typeface="Times New Roman" pitchFamily="18" charset="0"/>
                <a:cs typeface="Times New Roman" pitchFamily="18" charset="0"/>
              </a:rPr>
              <a:t>-диагностика</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-лечение</a:t>
            </a:r>
            <a:endParaRPr lang="ru-RU" sz="1800" dirty="0">
              <a:latin typeface="Times New Roman" pitchFamily="18" charset="0"/>
              <a:cs typeface="Times New Roman" pitchFamily="18" charset="0"/>
            </a:endParaRPr>
          </a:p>
          <a:p>
            <a:pPr marL="64008" indent="0">
              <a:buNone/>
            </a:pPr>
            <a:r>
              <a:rPr lang="ru-RU" sz="1800" b="1" dirty="0">
                <a:latin typeface="Times New Roman" pitchFamily="18" charset="0"/>
                <a:cs typeface="Times New Roman" pitchFamily="18" charset="0"/>
              </a:rPr>
              <a:t>С помощью данного метода можно выполнить следующие процедуры:</a:t>
            </a:r>
          </a:p>
          <a:p>
            <a:pPr marL="64008" indent="0">
              <a:buNone/>
            </a:pPr>
            <a:r>
              <a:rPr lang="ru-RU" sz="1800" dirty="0" smtClean="0">
                <a:latin typeface="Times New Roman" pitchFamily="18" charset="0"/>
                <a:cs typeface="Times New Roman" pitchFamily="18" charset="0"/>
              </a:rPr>
              <a:t>-удалить </a:t>
            </a:r>
            <a:r>
              <a:rPr lang="ru-RU" sz="1800" dirty="0">
                <a:latin typeface="Times New Roman" pitchFamily="18" charset="0"/>
                <a:cs typeface="Times New Roman" pitchFamily="18" charset="0"/>
              </a:rPr>
              <a:t>инородное тело из </a:t>
            </a:r>
            <a:r>
              <a:rPr lang="ru-RU" sz="1800" dirty="0" smtClean="0">
                <a:latin typeface="Times New Roman" pitchFamily="18" charset="0"/>
                <a:cs typeface="Times New Roman" pitchFamily="18" charset="0"/>
              </a:rPr>
              <a:t>желудка</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-удалить </a:t>
            </a:r>
            <a:r>
              <a:rPr lang="ru-RU" sz="1800" dirty="0">
                <a:latin typeface="Times New Roman" pitchFamily="18" charset="0"/>
                <a:cs typeface="Times New Roman" pitchFamily="18" charset="0"/>
              </a:rPr>
              <a:t>доброкачественные образования (например, полипы</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-взять </a:t>
            </a:r>
            <a:r>
              <a:rPr lang="ru-RU" sz="1800" dirty="0">
                <a:latin typeface="Times New Roman" pitchFamily="18" charset="0"/>
                <a:cs typeface="Times New Roman" pitchFamily="18" charset="0"/>
              </a:rPr>
              <a:t>кусочек ткани на биопсию для гистологического и цитологического </a:t>
            </a:r>
            <a:r>
              <a:rPr lang="ru-RU" sz="1800" dirty="0" smtClean="0">
                <a:latin typeface="Times New Roman" pitchFamily="18" charset="0"/>
                <a:cs typeface="Times New Roman" pitchFamily="18" charset="0"/>
              </a:rPr>
              <a:t>исследования</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-ввести </a:t>
            </a:r>
            <a:r>
              <a:rPr lang="ru-RU" sz="1800" dirty="0">
                <a:latin typeface="Times New Roman" pitchFamily="18" charset="0"/>
                <a:cs typeface="Times New Roman" pitchFamily="18" charset="0"/>
              </a:rPr>
              <a:t>лекарственные средства (например, при желудочном кровотечении, ожогах пищевода</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-сделать </a:t>
            </a:r>
            <a:r>
              <a:rPr lang="ru-RU" sz="1800" dirty="0">
                <a:latin typeface="Times New Roman" pitchFamily="18" charset="0"/>
                <a:cs typeface="Times New Roman" pitchFamily="18" charset="0"/>
              </a:rPr>
              <a:t>электрокоагуляцию кровоточащего </a:t>
            </a:r>
            <a:r>
              <a:rPr lang="ru-RU" sz="1800" dirty="0" smtClean="0">
                <a:latin typeface="Times New Roman" pitchFamily="18" charset="0"/>
                <a:cs typeface="Times New Roman" pitchFamily="18" charset="0"/>
              </a:rPr>
              <a:t>сосуда</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-наложить </a:t>
            </a:r>
            <a:r>
              <a:rPr lang="ru-RU" sz="1800" dirty="0">
                <a:latin typeface="Times New Roman" pitchFamily="18" charset="0"/>
                <a:cs typeface="Times New Roman" pitchFamily="18" charset="0"/>
              </a:rPr>
              <a:t>клипсы и лигатуры при желудочном или кишечном </a:t>
            </a:r>
            <a:r>
              <a:rPr lang="ru-RU" sz="1800" dirty="0" smtClean="0">
                <a:latin typeface="Times New Roman" pitchFamily="18" charset="0"/>
                <a:cs typeface="Times New Roman" pitchFamily="18" charset="0"/>
              </a:rPr>
              <a:t>кровотечении</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-контролировать </a:t>
            </a:r>
            <a:r>
              <a:rPr lang="ru-RU" sz="1800" dirty="0">
                <a:latin typeface="Times New Roman" pitchFamily="18" charset="0"/>
                <a:cs typeface="Times New Roman" pitchFamily="18" charset="0"/>
              </a:rPr>
              <a:t>эффективность лечения некоторых заболеваний, например, язвенной </a:t>
            </a:r>
            <a:r>
              <a:rPr lang="ru-RU" sz="1800" dirty="0" smtClean="0">
                <a:latin typeface="Times New Roman" pitchFamily="18" charset="0"/>
                <a:cs typeface="Times New Roman" pitchFamily="18" charset="0"/>
              </a:rPr>
              <a:t>болезни</a:t>
            </a:r>
            <a:endParaRPr lang="ru-RU" sz="1800" dirty="0">
              <a:latin typeface="Times New Roman" pitchFamily="18" charset="0"/>
              <a:cs typeface="Times New Roman" pitchFamily="18" charset="0"/>
            </a:endParaRPr>
          </a:p>
          <a:p>
            <a:pPr marL="64008" indent="0">
              <a:buNone/>
            </a:pPr>
            <a:r>
              <a:rPr lang="ru-RU" sz="1800" b="1" dirty="0">
                <a:latin typeface="Times New Roman" pitchFamily="18" charset="0"/>
                <a:cs typeface="Times New Roman" pitchFamily="18" charset="0"/>
              </a:rPr>
              <a:t>По срочности проведения ФГДС разделяют на:</a:t>
            </a:r>
          </a:p>
          <a:p>
            <a:pPr marL="64008" indent="0">
              <a:buNone/>
            </a:pPr>
            <a:r>
              <a:rPr lang="ru-RU" sz="1800" dirty="0">
                <a:latin typeface="Times New Roman" pitchFamily="18" charset="0"/>
                <a:cs typeface="Times New Roman" pitchFamily="18" charset="0"/>
              </a:rPr>
              <a:t>-</a:t>
            </a:r>
            <a:r>
              <a:rPr lang="ru-RU" sz="1800" dirty="0" smtClean="0">
                <a:latin typeface="Times New Roman" pitchFamily="18" charset="0"/>
                <a:cs typeface="Times New Roman" pitchFamily="18" charset="0"/>
              </a:rPr>
              <a:t>плановую</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-срочную</a:t>
            </a: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2732112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5400" b="1" dirty="0" err="1" smtClean="0">
                <a:effectLst/>
                <a:latin typeface="Times New Roman" pitchFamily="18" charset="0"/>
                <a:cs typeface="Times New Roman" pitchFamily="18" charset="0"/>
              </a:rPr>
              <a:t>Гастроэндоскоп</a:t>
            </a:r>
            <a:endParaRPr lang="ru-RU" sz="5400" b="1" dirty="0">
              <a:effectLst/>
              <a:latin typeface="Times New Roman" pitchFamily="18" charset="0"/>
              <a:cs typeface="Times New Roman" pitchFamily="18" charset="0"/>
            </a:endParaRPr>
          </a:p>
        </p:txBody>
      </p:sp>
      <p:sp>
        <p:nvSpPr>
          <p:cNvPr id="5" name="Объект 4"/>
          <p:cNvSpPr>
            <a:spLocks noGrp="1"/>
          </p:cNvSpPr>
          <p:nvPr>
            <p:ph sz="half" idx="1"/>
          </p:nvPr>
        </p:nvSpPr>
        <p:spPr>
          <a:xfrm>
            <a:off x="107504" y="1628800"/>
            <a:ext cx="4320480" cy="4619601"/>
          </a:xfrm>
        </p:spPr>
        <p:txBody>
          <a:bodyPr>
            <a:noAutofit/>
          </a:bodyPr>
          <a:lstStyle/>
          <a:p>
            <a:pPr marL="64008" indent="0">
              <a:buNone/>
            </a:pPr>
            <a:r>
              <a:rPr lang="ru-RU" sz="1800" dirty="0" smtClean="0">
                <a:latin typeface="Times New Roman" pitchFamily="18" charset="0"/>
                <a:cs typeface="Times New Roman" pitchFamily="18" charset="0"/>
              </a:rPr>
              <a:t>Используется </a:t>
            </a:r>
            <a:r>
              <a:rPr lang="ru-RU" sz="1800" dirty="0">
                <a:latin typeface="Times New Roman" pitchFamily="18" charset="0"/>
                <a:cs typeface="Times New Roman" pitchFamily="18" charset="0"/>
              </a:rPr>
              <a:t>соответствующий прибор, имеющий вид гибкой трубки</a:t>
            </a:r>
            <a:r>
              <a:rPr lang="ru-RU" sz="1800" dirty="0" smtClean="0">
                <a:latin typeface="Times New Roman" pitchFamily="18" charset="0"/>
                <a:cs typeface="Times New Roman" pitchFamily="18" charset="0"/>
              </a:rPr>
              <a:t>, сделанной из резины, </a:t>
            </a:r>
            <a:r>
              <a:rPr lang="ru-RU" sz="1800" dirty="0">
                <a:latin typeface="Times New Roman" pitchFamily="18" charset="0"/>
                <a:cs typeface="Times New Roman" pitchFamily="18" charset="0"/>
              </a:rPr>
              <a:t>которая внутри содержит камеру, оптоволоконную систему, а также канал для медицинских инструментов. При помощи этих инструментов выполняется забор небольших кусочков тканей желудка, которые затем отправляются на </a:t>
            </a:r>
            <a:r>
              <a:rPr lang="ru-RU" sz="1800" dirty="0" err="1" smtClean="0">
                <a:latin typeface="Times New Roman" pitchFamily="18" charset="0"/>
                <a:cs typeface="Times New Roman" pitchFamily="18" charset="0"/>
              </a:rPr>
              <a:t>биопсию.Усовершенствованные</a:t>
            </a:r>
            <a:r>
              <a:rPr lang="ru-RU" sz="1800"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подвижные тонкие аппараты, гастроскопы, выделяются широкими возможностями, в том числе разрешающими способностями. При их помощи изображение можно выводить на экран монитора и даже выполнить запись его на </a:t>
            </a:r>
            <a:r>
              <a:rPr lang="ru-RU" sz="1800" dirty="0" err="1">
                <a:latin typeface="Times New Roman" pitchFamily="18" charset="0"/>
                <a:cs typeface="Times New Roman" pitchFamily="18" charset="0"/>
              </a:rPr>
              <a:t>флеш</a:t>
            </a:r>
            <a:r>
              <a:rPr lang="ru-RU" sz="1800" dirty="0">
                <a:latin typeface="Times New Roman" pitchFamily="18" charset="0"/>
                <a:cs typeface="Times New Roman" pitchFamily="18" charset="0"/>
              </a:rPr>
              <a:t>-накопитель.</a:t>
            </a:r>
          </a:p>
        </p:txBody>
      </p:sp>
      <p:pic>
        <p:nvPicPr>
          <p:cNvPr id="1026" name="Picture 2" descr="C:\Users\home\Desktop\1395294402_FG-29V.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2060848"/>
            <a:ext cx="4316288" cy="3448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9183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07504" y="692696"/>
            <a:ext cx="8856984" cy="5762112"/>
          </a:xfrm>
        </p:spPr>
        <p:txBody>
          <a:bodyPr>
            <a:noAutofit/>
          </a:bodyPr>
          <a:lstStyle/>
          <a:p>
            <a:pPr marL="64008" indent="0">
              <a:buNone/>
            </a:pPr>
            <a:r>
              <a:rPr lang="ru-RU" sz="1800" b="1" dirty="0">
                <a:latin typeface="Times New Roman" pitchFamily="18" charset="0"/>
                <a:cs typeface="Times New Roman" pitchFamily="18" charset="0"/>
              </a:rPr>
              <a:t>Подготовка пациента к проведению </a:t>
            </a:r>
            <a:r>
              <a:rPr lang="ru-RU" sz="1800" b="1" dirty="0" err="1">
                <a:latin typeface="Times New Roman" pitchFamily="18" charset="0"/>
                <a:cs typeface="Times New Roman" pitchFamily="18" charset="0"/>
              </a:rPr>
              <a:t>фиброгастродуоденоскопии</a:t>
            </a:r>
            <a:r>
              <a:rPr lang="ru-RU" sz="1800" b="1" dirty="0">
                <a:latin typeface="Times New Roman" pitchFamily="18" charset="0"/>
                <a:cs typeface="Times New Roman" pitchFamily="18" charset="0"/>
              </a:rPr>
              <a:t> заключается в следующем:</a:t>
            </a:r>
          </a:p>
          <a:p>
            <a:pPr marL="64008" indent="0">
              <a:buNone/>
            </a:pPr>
            <a:r>
              <a:rPr lang="ru-RU" sz="1800" dirty="0" smtClean="0">
                <a:latin typeface="Times New Roman" pitchFamily="18" charset="0"/>
                <a:cs typeface="Times New Roman" pitchFamily="18" charset="0"/>
              </a:rPr>
              <a:t>-за </a:t>
            </a:r>
            <a:r>
              <a:rPr lang="ru-RU" sz="1800" dirty="0">
                <a:latin typeface="Times New Roman" pitchFamily="18" charset="0"/>
                <a:cs typeface="Times New Roman" pitchFamily="18" charset="0"/>
              </a:rPr>
              <a:t>несколько дней до исследования рекомендуется отказаться от таких продуктов питания как орехи, шоколад, алкоголь, семечки, а также от любой острой </a:t>
            </a:r>
            <a:r>
              <a:rPr lang="ru-RU" sz="1800" dirty="0" smtClean="0">
                <a:latin typeface="Times New Roman" pitchFamily="18" charset="0"/>
                <a:cs typeface="Times New Roman" pitchFamily="18" charset="0"/>
              </a:rPr>
              <a:t>пищи</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-за </a:t>
            </a:r>
            <a:r>
              <a:rPr lang="ru-RU" sz="1800" dirty="0">
                <a:latin typeface="Times New Roman" pitchFamily="18" charset="0"/>
                <a:cs typeface="Times New Roman" pitchFamily="18" charset="0"/>
              </a:rPr>
              <a:t>день до проведения </a:t>
            </a:r>
            <a:r>
              <a:rPr lang="ru-RU" sz="1800" dirty="0" err="1">
                <a:latin typeface="Times New Roman" pitchFamily="18" charset="0"/>
                <a:cs typeface="Times New Roman" pitchFamily="18" charset="0"/>
              </a:rPr>
              <a:t>фиброгастродуоденоскопии</a:t>
            </a:r>
            <a:r>
              <a:rPr lang="ru-RU" sz="1800" dirty="0">
                <a:latin typeface="Times New Roman" pitchFamily="18" charset="0"/>
                <a:cs typeface="Times New Roman" pitchFamily="18" charset="0"/>
              </a:rPr>
              <a:t> пациент может поужинать лишь легкоусвояемой пищей не позднее 18:00 </a:t>
            </a:r>
            <a:r>
              <a:rPr lang="ru-RU" sz="1800" dirty="0" smtClean="0">
                <a:latin typeface="Times New Roman" pitchFamily="18" charset="0"/>
                <a:cs typeface="Times New Roman" pitchFamily="18" charset="0"/>
              </a:rPr>
              <a:t>вечера</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-утром </a:t>
            </a:r>
            <a:r>
              <a:rPr lang="ru-RU" sz="1800" dirty="0">
                <a:latin typeface="Times New Roman" pitchFamily="18" charset="0"/>
                <a:cs typeface="Times New Roman" pitchFamily="18" charset="0"/>
              </a:rPr>
              <a:t>перед исследованием пациенту не следует курить и чистить зубы, а также необходимо исключить прием пищи, воды и лекарственных </a:t>
            </a:r>
            <a:r>
              <a:rPr lang="ru-RU" sz="1800" dirty="0" smtClean="0">
                <a:latin typeface="Times New Roman" pitchFamily="18" charset="0"/>
                <a:cs typeface="Times New Roman" pitchFamily="18" charset="0"/>
              </a:rPr>
              <a:t>препаратов</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-необходимо </a:t>
            </a:r>
            <a:r>
              <a:rPr lang="ru-RU" sz="1800" dirty="0">
                <a:latin typeface="Times New Roman" pitchFamily="18" charset="0"/>
                <a:cs typeface="Times New Roman" pitchFamily="18" charset="0"/>
              </a:rPr>
              <a:t>взять с собой полотенце с целью исключения дискомфорта связанного со </a:t>
            </a:r>
            <a:r>
              <a:rPr lang="ru-RU" sz="1800" dirty="0" smtClean="0">
                <a:latin typeface="Times New Roman" pitchFamily="18" charset="0"/>
                <a:cs typeface="Times New Roman" pitchFamily="18" charset="0"/>
              </a:rPr>
              <a:t>слюнотечением</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-перед </a:t>
            </a:r>
            <a:r>
              <a:rPr lang="ru-RU" sz="1800" dirty="0">
                <a:latin typeface="Times New Roman" pitchFamily="18" charset="0"/>
                <a:cs typeface="Times New Roman" pitchFamily="18" charset="0"/>
              </a:rPr>
              <a:t>процедурой пациенту необходимо сообщить врачу об имеющихся хронических заболеваниях, а также о наличии аллергии на медикаментозные </a:t>
            </a:r>
            <a:r>
              <a:rPr lang="ru-RU" sz="1800" dirty="0" smtClean="0">
                <a:latin typeface="Times New Roman" pitchFamily="18" charset="0"/>
                <a:cs typeface="Times New Roman" pitchFamily="18" charset="0"/>
              </a:rPr>
              <a:t>препараты</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-перед </a:t>
            </a:r>
            <a:r>
              <a:rPr lang="ru-RU" sz="1800" dirty="0">
                <a:latin typeface="Times New Roman" pitchFamily="18" charset="0"/>
                <a:cs typeface="Times New Roman" pitchFamily="18" charset="0"/>
              </a:rPr>
              <a:t>введением эндоскопа пациенту необходимо будет лечь на левый бок и согнуть ноги в коленях, а также прикрыть грудь </a:t>
            </a:r>
            <a:r>
              <a:rPr lang="ru-RU" sz="1800" dirty="0" smtClean="0">
                <a:latin typeface="Times New Roman" pitchFamily="18" charset="0"/>
                <a:cs typeface="Times New Roman" pitchFamily="18" charset="0"/>
              </a:rPr>
              <a:t>полотенцем</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-во </a:t>
            </a:r>
            <a:r>
              <a:rPr lang="ru-RU" sz="1800" dirty="0">
                <a:latin typeface="Times New Roman" pitchFamily="18" charset="0"/>
                <a:cs typeface="Times New Roman" pitchFamily="18" charset="0"/>
              </a:rPr>
              <a:t>время исследования пациенту нельзя разговаривать и сглатывать </a:t>
            </a:r>
            <a:r>
              <a:rPr lang="ru-RU" sz="1800" dirty="0" smtClean="0">
                <a:latin typeface="Times New Roman" pitchFamily="18" charset="0"/>
                <a:cs typeface="Times New Roman" pitchFamily="18" charset="0"/>
              </a:rPr>
              <a:t>слюну</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-в </a:t>
            </a:r>
            <a:r>
              <a:rPr lang="ru-RU" sz="1800" dirty="0">
                <a:latin typeface="Times New Roman" pitchFamily="18" charset="0"/>
                <a:cs typeface="Times New Roman" pitchFamily="18" charset="0"/>
              </a:rPr>
              <a:t>течение двух часов после проведенного исследования пациенту не разрешается принимать </a:t>
            </a:r>
            <a:r>
              <a:rPr lang="ru-RU" sz="1800" dirty="0" smtClean="0">
                <a:latin typeface="Times New Roman" pitchFamily="18" charset="0"/>
                <a:cs typeface="Times New Roman" pitchFamily="18" charset="0"/>
              </a:rPr>
              <a:t>пищу</a:t>
            </a: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12182829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0" y="188640"/>
            <a:ext cx="9144000" cy="6266168"/>
          </a:xfrm>
        </p:spPr>
        <p:txBody>
          <a:bodyPr>
            <a:noAutofit/>
          </a:bodyPr>
          <a:lstStyle/>
          <a:p>
            <a:pPr marL="64008" indent="0">
              <a:buNone/>
            </a:pPr>
            <a:r>
              <a:rPr lang="ru-RU" sz="1600" b="1" dirty="0" err="1">
                <a:latin typeface="Times New Roman" pitchFamily="18" charset="0"/>
                <a:cs typeface="Times New Roman" pitchFamily="18" charset="0"/>
              </a:rPr>
              <a:t>Фиброгастродуоденоскопия</a:t>
            </a:r>
            <a:r>
              <a:rPr lang="ru-RU" sz="1600" dirty="0">
                <a:latin typeface="Times New Roman" pitchFamily="18" charset="0"/>
                <a:cs typeface="Times New Roman" pitchFamily="18" charset="0"/>
              </a:rPr>
              <a:t> проводится в специально оснащенном кабинете. Пациент при исследовании удобно ложится на кушетку, на левый бок, руки при этом кладутся на живот. Во избежание травматизма, а также для облегчения прохождения аппарата, в рот пациенту вставляется специальная пластмассовая капа. Пациенту, в зависимости от цели проведения исследования, может быть предложена местная анестезия (в рот вспрыскивается раствор </a:t>
            </a:r>
            <a:r>
              <a:rPr lang="ru-RU" sz="1600" dirty="0" err="1">
                <a:latin typeface="Times New Roman" pitchFamily="18" charset="0"/>
                <a:cs typeface="Times New Roman" pitchFamily="18" charset="0"/>
              </a:rPr>
              <a:t>лидокаина</a:t>
            </a:r>
            <a:r>
              <a:rPr lang="ru-RU" sz="1600" dirty="0">
                <a:latin typeface="Times New Roman" pitchFamily="18" charset="0"/>
                <a:cs typeface="Times New Roman" pitchFamily="18" charset="0"/>
              </a:rPr>
              <a:t>) либо введение внутривенно снотворного, благодаря чему пациент всю процедуру будет спать. После обезболивания врач-гастроэнтеролог вводит </a:t>
            </a:r>
            <a:r>
              <a:rPr lang="ru-RU" sz="1600" dirty="0" err="1">
                <a:latin typeface="Times New Roman" pitchFamily="18" charset="0"/>
                <a:cs typeface="Times New Roman" pitchFamily="18" charset="0"/>
              </a:rPr>
              <a:t>фиброгастроскоп</a:t>
            </a:r>
            <a:r>
              <a:rPr lang="ru-RU" sz="1600" dirty="0">
                <a:latin typeface="Times New Roman" pitchFamily="18" charset="0"/>
                <a:cs typeface="Times New Roman" pitchFamily="18" charset="0"/>
              </a:rPr>
              <a:t> в рот (или в носовой ход) и с помощью встроенной видеокамеры производит тщательный осмотр желудочно-кишечного тракта</a:t>
            </a:r>
            <a:r>
              <a:rPr lang="ru-RU" sz="1600" dirty="0" smtClean="0">
                <a:latin typeface="Times New Roman" pitchFamily="18" charset="0"/>
                <a:cs typeface="Times New Roman" pitchFamily="18" charset="0"/>
              </a:rPr>
              <a:t>. </a:t>
            </a:r>
          </a:p>
          <a:p>
            <a:pPr marL="64008" indent="0">
              <a:buNone/>
            </a:pPr>
            <a:r>
              <a:rPr lang="ru-RU" sz="1600" dirty="0">
                <a:latin typeface="Times New Roman" pitchFamily="18" charset="0"/>
                <a:cs typeface="Times New Roman" pitchFamily="18" charset="0"/>
              </a:rPr>
              <a:t>Во избежание возникновение позывов на рвоту, а также уменьшить неприятные ощущения, больному следует делать достаточно глубокие и не резкие </a:t>
            </a:r>
            <a:r>
              <a:rPr lang="ru-RU" sz="1600" dirty="0" smtClean="0">
                <a:latin typeface="Times New Roman" pitchFamily="18" charset="0"/>
                <a:cs typeface="Times New Roman" pitchFamily="18" charset="0"/>
              </a:rPr>
              <a:t>вдохи и производить глотательные движения.</a:t>
            </a:r>
            <a:endParaRPr lang="ru-RU" sz="1600" dirty="0">
              <a:latin typeface="Times New Roman" pitchFamily="18" charset="0"/>
              <a:cs typeface="Times New Roman" pitchFamily="18" charset="0"/>
            </a:endParaRPr>
          </a:p>
          <a:p>
            <a:pPr marL="64008" indent="0">
              <a:buNone/>
            </a:pPr>
            <a:r>
              <a:rPr lang="ru-RU" sz="1600" dirty="0">
                <a:latin typeface="Times New Roman" pitchFamily="18" charset="0"/>
                <a:cs typeface="Times New Roman" pitchFamily="18" charset="0"/>
              </a:rPr>
              <a:t>Продолжительность исследования с диагностической целью составляет от пяти до пятнадцати минут. Процедура, при которой могут понадобиться лечебные манипуляции, может занять от двадцати до тридцати минут.</a:t>
            </a:r>
          </a:p>
          <a:p>
            <a:pPr marL="64008" indent="0">
              <a:buNone/>
            </a:pPr>
            <a:r>
              <a:rPr lang="ru-RU" sz="1600" dirty="0" smtClean="0">
                <a:latin typeface="Times New Roman" pitchFamily="18" charset="0"/>
                <a:cs typeface="Times New Roman" pitchFamily="18" charset="0"/>
              </a:rPr>
              <a:t>Если </a:t>
            </a:r>
            <a:r>
              <a:rPr lang="ru-RU" sz="1600" dirty="0">
                <a:latin typeface="Times New Roman" pitchFamily="18" charset="0"/>
                <a:cs typeface="Times New Roman" pitchFamily="18" charset="0"/>
              </a:rPr>
              <a:t>при исследовании произвели местное обезболивание, то чаще всего после окончания процедуры пациенту выдают результаты исследования и отпускают домой. При использовании общего наркоза короткого действия пациента переводят в палату, где ему необходимо находится до тех пор, пока не завершиться действие препарата.</a:t>
            </a:r>
          </a:p>
          <a:p>
            <a:pPr marL="64008" indent="0">
              <a:buNone/>
            </a:pPr>
            <a:r>
              <a:rPr lang="ru-RU" sz="1600" dirty="0" smtClean="0">
                <a:latin typeface="Times New Roman" pitchFamily="18" charset="0"/>
                <a:cs typeface="Times New Roman" pitchFamily="18" charset="0"/>
              </a:rPr>
              <a:t>Как </a:t>
            </a:r>
            <a:r>
              <a:rPr lang="ru-RU" sz="1600" dirty="0">
                <a:latin typeface="Times New Roman" pitchFamily="18" charset="0"/>
                <a:cs typeface="Times New Roman" pitchFamily="18" charset="0"/>
              </a:rPr>
              <a:t>правило, после проведения </a:t>
            </a:r>
            <a:r>
              <a:rPr lang="ru-RU" sz="1600" dirty="0" err="1">
                <a:latin typeface="Times New Roman" pitchFamily="18" charset="0"/>
                <a:cs typeface="Times New Roman" pitchFamily="18" charset="0"/>
              </a:rPr>
              <a:t>фиброгастродуоденоскопии</a:t>
            </a:r>
            <a:r>
              <a:rPr lang="ru-RU" sz="1600" dirty="0">
                <a:latin typeface="Times New Roman" pitchFamily="18" charset="0"/>
                <a:cs typeface="Times New Roman" pitchFamily="18" charset="0"/>
              </a:rPr>
              <a:t> осложнения не наблюдаются, однако при несоблюдении правил асептики при обследовании может быть занесена инфекция. Также во время исследования может наступить такое осложнение как кровотечение при прободении пищевода, желудка или двенадцатиперстной кишки.</a:t>
            </a:r>
          </a:p>
          <a:p>
            <a:pPr marL="64008" indent="0">
              <a:buNone/>
            </a:pPr>
            <a:r>
              <a:rPr lang="ru-RU" sz="1600" dirty="0" smtClean="0">
                <a:latin typeface="Times New Roman" pitchFamily="18" charset="0"/>
                <a:cs typeface="Times New Roman" pitchFamily="18" charset="0"/>
              </a:rPr>
              <a:t>Примечание</a:t>
            </a:r>
            <a:r>
              <a:rPr lang="ru-RU" sz="1600" dirty="0">
                <a:latin typeface="Times New Roman" pitchFamily="18" charset="0"/>
                <a:cs typeface="Times New Roman" pitchFamily="18" charset="0"/>
              </a:rPr>
              <a:t>: Если после проведения </a:t>
            </a:r>
            <a:r>
              <a:rPr lang="ru-RU" sz="1600" dirty="0" err="1">
                <a:latin typeface="Times New Roman" pitchFamily="18" charset="0"/>
                <a:cs typeface="Times New Roman" pitchFamily="18" charset="0"/>
              </a:rPr>
              <a:t>фиброгастродуоденоскопии</a:t>
            </a:r>
            <a:r>
              <a:rPr lang="ru-RU" sz="1600" dirty="0">
                <a:latin typeface="Times New Roman" pitchFamily="18" charset="0"/>
                <a:cs typeface="Times New Roman" pitchFamily="18" charset="0"/>
              </a:rPr>
              <a:t> наблюдаются такие симптомы как повышение температуры тела, рвота, жидкий стул черного цвета и боли в области живота, необходимо срочно обратиться за помощью к врачу.</a:t>
            </a:r>
          </a:p>
        </p:txBody>
      </p:sp>
    </p:spTree>
    <p:extLst>
      <p:ext uri="{BB962C8B-B14F-4D97-AF65-F5344CB8AC3E}">
        <p14:creationId xmlns:p14="http://schemas.microsoft.com/office/powerpoint/2010/main" val="24519770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home\Desktop\fgds-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332656"/>
            <a:ext cx="8856984" cy="6336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67173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251520" y="404664"/>
            <a:ext cx="8568952" cy="6192688"/>
          </a:xfrm>
        </p:spPr>
        <p:txBody>
          <a:bodyPr>
            <a:noAutofit/>
          </a:bodyPr>
          <a:lstStyle/>
          <a:p>
            <a:pPr marL="64008" indent="0">
              <a:buNone/>
            </a:pPr>
            <a:r>
              <a:rPr lang="ru-RU" sz="2800" b="1" dirty="0" smtClean="0">
                <a:latin typeface="Times New Roman" pitchFamily="18" charset="0"/>
                <a:cs typeface="Times New Roman" pitchFamily="18" charset="0"/>
              </a:rPr>
              <a:t>При </a:t>
            </a:r>
            <a:r>
              <a:rPr lang="ru-RU" sz="2800" b="1" dirty="0">
                <a:latin typeface="Times New Roman" pitchFamily="18" charset="0"/>
                <a:cs typeface="Times New Roman" pitchFamily="18" charset="0"/>
              </a:rPr>
              <a:t>проведении </a:t>
            </a:r>
            <a:r>
              <a:rPr lang="ru-RU" sz="2800" b="1" dirty="0" err="1">
                <a:latin typeface="Times New Roman" pitchFamily="18" charset="0"/>
                <a:cs typeface="Times New Roman" pitchFamily="18" charset="0"/>
              </a:rPr>
              <a:t>фиброгастродуоденоскопии</a:t>
            </a:r>
            <a:r>
              <a:rPr lang="ru-RU" sz="2800" b="1" dirty="0">
                <a:latin typeface="Times New Roman" pitchFamily="18" charset="0"/>
                <a:cs typeface="Times New Roman" pitchFamily="18" charset="0"/>
              </a:rPr>
              <a:t> уделяется особое внимание:</a:t>
            </a:r>
          </a:p>
          <a:p>
            <a:pPr marL="64008" indent="0">
              <a:buNone/>
            </a:pPr>
            <a:r>
              <a:rPr lang="ru-RU" sz="2800" dirty="0" smtClean="0">
                <a:latin typeface="Times New Roman" pitchFamily="18" charset="0"/>
                <a:cs typeface="Times New Roman" pitchFamily="18" charset="0"/>
              </a:rPr>
              <a:t>-анатомическому </a:t>
            </a:r>
            <a:r>
              <a:rPr lang="ru-RU" sz="2800" dirty="0">
                <a:latin typeface="Times New Roman" pitchFamily="18" charset="0"/>
                <a:cs typeface="Times New Roman" pitchFamily="18" charset="0"/>
              </a:rPr>
              <a:t>строению исследуемых </a:t>
            </a:r>
            <a:r>
              <a:rPr lang="ru-RU" sz="2800" dirty="0" smtClean="0">
                <a:latin typeface="Times New Roman" pitchFamily="18" charset="0"/>
                <a:cs typeface="Times New Roman" pitchFamily="18" charset="0"/>
              </a:rPr>
              <a:t>органов</a:t>
            </a:r>
            <a:endParaRPr lang="ru-RU" sz="2800" dirty="0">
              <a:latin typeface="Times New Roman" pitchFamily="18" charset="0"/>
              <a:cs typeface="Times New Roman" pitchFamily="18" charset="0"/>
            </a:endParaRPr>
          </a:p>
          <a:p>
            <a:pPr marL="64008" indent="0">
              <a:buNone/>
            </a:pPr>
            <a:r>
              <a:rPr lang="ru-RU" sz="2800" dirty="0" smtClean="0">
                <a:latin typeface="Times New Roman" pitchFamily="18" charset="0"/>
                <a:cs typeface="Times New Roman" pitchFamily="18" charset="0"/>
              </a:rPr>
              <a:t>-состоянию </a:t>
            </a:r>
            <a:r>
              <a:rPr lang="ru-RU" sz="2800" dirty="0">
                <a:latin typeface="Times New Roman" pitchFamily="18" charset="0"/>
                <a:cs typeface="Times New Roman" pitchFamily="18" charset="0"/>
              </a:rPr>
              <a:t>слизистых оболочек и </a:t>
            </a:r>
            <a:r>
              <a:rPr lang="ru-RU" sz="2800" dirty="0" smtClean="0">
                <a:latin typeface="Times New Roman" pitchFamily="18" charset="0"/>
                <a:cs typeface="Times New Roman" pitchFamily="18" charset="0"/>
              </a:rPr>
              <a:t>складок</a:t>
            </a:r>
            <a:endParaRPr lang="ru-RU" sz="2800" dirty="0">
              <a:latin typeface="Times New Roman" pitchFamily="18" charset="0"/>
              <a:cs typeface="Times New Roman" pitchFamily="18" charset="0"/>
            </a:endParaRPr>
          </a:p>
          <a:p>
            <a:pPr marL="64008" indent="0">
              <a:buNone/>
            </a:pPr>
            <a:r>
              <a:rPr lang="ru-RU" sz="2800" dirty="0" smtClean="0">
                <a:latin typeface="Times New Roman" pitchFamily="18" charset="0"/>
                <a:cs typeface="Times New Roman" pitchFamily="18" charset="0"/>
              </a:rPr>
              <a:t>-наличию рефлюксов</a:t>
            </a:r>
            <a:endParaRPr lang="ru-RU" sz="2800" dirty="0">
              <a:latin typeface="Times New Roman" pitchFamily="18" charset="0"/>
              <a:cs typeface="Times New Roman" pitchFamily="18" charset="0"/>
            </a:endParaRPr>
          </a:p>
          <a:p>
            <a:pPr marL="64008" indent="0">
              <a:buNone/>
            </a:pPr>
            <a:r>
              <a:rPr lang="ru-RU" sz="2800" dirty="0" smtClean="0">
                <a:latin typeface="Times New Roman" pitchFamily="18" charset="0"/>
                <a:cs typeface="Times New Roman" pitchFamily="18" charset="0"/>
              </a:rPr>
              <a:t>-участков </a:t>
            </a:r>
            <a:r>
              <a:rPr lang="ru-RU" sz="2800" dirty="0">
                <a:latin typeface="Times New Roman" pitchFamily="18" charset="0"/>
                <a:cs typeface="Times New Roman" pitchFamily="18" charset="0"/>
              </a:rPr>
              <a:t>эрозий и </a:t>
            </a:r>
            <a:r>
              <a:rPr lang="ru-RU" sz="2800" dirty="0" smtClean="0">
                <a:latin typeface="Times New Roman" pitchFamily="18" charset="0"/>
                <a:cs typeface="Times New Roman" pitchFamily="18" charset="0"/>
              </a:rPr>
              <a:t>язв</a:t>
            </a:r>
            <a:endParaRPr lang="ru-RU" sz="2800" dirty="0">
              <a:latin typeface="Times New Roman" pitchFamily="18" charset="0"/>
              <a:cs typeface="Times New Roman" pitchFamily="18" charset="0"/>
            </a:endParaRPr>
          </a:p>
          <a:p>
            <a:pPr marL="64008" indent="0">
              <a:buNone/>
            </a:pPr>
            <a:r>
              <a:rPr lang="ru-RU" sz="2800" dirty="0" smtClean="0">
                <a:latin typeface="Times New Roman" pitchFamily="18" charset="0"/>
                <a:cs typeface="Times New Roman" pitchFamily="18" charset="0"/>
              </a:rPr>
              <a:t>-наличию </a:t>
            </a:r>
            <a:r>
              <a:rPr lang="ru-RU" sz="2800" dirty="0">
                <a:latin typeface="Times New Roman" pitchFamily="18" charset="0"/>
                <a:cs typeface="Times New Roman" pitchFamily="18" charset="0"/>
              </a:rPr>
              <a:t>полипов и </a:t>
            </a:r>
            <a:r>
              <a:rPr lang="ru-RU" sz="2800" dirty="0" smtClean="0">
                <a:latin typeface="Times New Roman" pitchFamily="18" charset="0"/>
                <a:cs typeface="Times New Roman" pitchFamily="18" charset="0"/>
              </a:rPr>
              <a:t>опухолей</a:t>
            </a:r>
            <a:endParaRPr lang="ru-RU" sz="2800" dirty="0">
              <a:latin typeface="Times New Roman" pitchFamily="18" charset="0"/>
              <a:cs typeface="Times New Roman" pitchFamily="18" charset="0"/>
            </a:endParaRPr>
          </a:p>
          <a:p>
            <a:pPr marL="64008" indent="0">
              <a:buNone/>
            </a:pPr>
            <a:r>
              <a:rPr lang="ru-RU" sz="2800" b="1" dirty="0">
                <a:latin typeface="Times New Roman" pitchFamily="18" charset="0"/>
                <a:cs typeface="Times New Roman" pitchFamily="18" charset="0"/>
              </a:rPr>
              <a:t>При </a:t>
            </a:r>
            <a:r>
              <a:rPr lang="ru-RU" sz="2800" b="1" dirty="0" err="1">
                <a:latin typeface="Times New Roman" pitchFamily="18" charset="0"/>
                <a:cs typeface="Times New Roman" pitchFamily="18" charset="0"/>
              </a:rPr>
              <a:t>фиброгастродуоденоскопии</a:t>
            </a:r>
            <a:r>
              <a:rPr lang="ru-RU" sz="2800" b="1" dirty="0">
                <a:latin typeface="Times New Roman" pitchFamily="18" charset="0"/>
                <a:cs typeface="Times New Roman" pitchFamily="18" charset="0"/>
              </a:rPr>
              <a:t> исследуются следующие </a:t>
            </a:r>
            <a:r>
              <a:rPr lang="ru-RU" sz="2800" b="1" dirty="0" smtClean="0">
                <a:latin typeface="Times New Roman" pitchFamily="18" charset="0"/>
                <a:cs typeface="Times New Roman" pitchFamily="18" charset="0"/>
              </a:rPr>
              <a:t>органы:</a:t>
            </a:r>
            <a:endParaRPr lang="ru-RU" sz="2800" b="1" dirty="0">
              <a:latin typeface="Times New Roman" pitchFamily="18" charset="0"/>
              <a:cs typeface="Times New Roman" pitchFamily="18" charset="0"/>
            </a:endParaRPr>
          </a:p>
          <a:p>
            <a:pPr marL="64008" indent="0">
              <a:buNone/>
            </a:pPr>
            <a:r>
              <a:rPr lang="ru-RU" sz="2800" dirty="0" smtClean="0">
                <a:latin typeface="Times New Roman" pitchFamily="18" charset="0"/>
                <a:cs typeface="Times New Roman" pitchFamily="18" charset="0"/>
              </a:rPr>
              <a:t>-пищевод</a:t>
            </a:r>
            <a:endParaRPr lang="ru-RU" sz="2800" dirty="0">
              <a:latin typeface="Times New Roman" pitchFamily="18" charset="0"/>
              <a:cs typeface="Times New Roman" pitchFamily="18" charset="0"/>
            </a:endParaRPr>
          </a:p>
          <a:p>
            <a:pPr marL="64008" indent="0">
              <a:buNone/>
            </a:pPr>
            <a:r>
              <a:rPr lang="ru-RU" sz="2800" dirty="0" smtClean="0">
                <a:latin typeface="Times New Roman" pitchFamily="18" charset="0"/>
                <a:cs typeface="Times New Roman" pitchFamily="18" charset="0"/>
              </a:rPr>
              <a:t>-желудок</a:t>
            </a:r>
          </a:p>
          <a:p>
            <a:pPr marL="64008" indent="0">
              <a:buNone/>
            </a:pPr>
            <a:r>
              <a:rPr lang="ru-RU" sz="2800" dirty="0" smtClean="0">
                <a:latin typeface="Times New Roman" pitchFamily="18" charset="0"/>
                <a:cs typeface="Times New Roman" pitchFamily="18" charset="0"/>
              </a:rPr>
              <a:t>-двенадцатиперстная кишка</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42435136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07504" y="836712"/>
            <a:ext cx="8928992" cy="5904656"/>
          </a:xfrm>
        </p:spPr>
        <p:txBody>
          <a:bodyPr>
            <a:noAutofit/>
          </a:bodyPr>
          <a:lstStyle/>
          <a:p>
            <a:pPr marL="64008" indent="0">
              <a:buNone/>
            </a:pPr>
            <a:r>
              <a:rPr lang="ru-RU" sz="1800" b="1" dirty="0">
                <a:latin typeface="Times New Roman" pitchFamily="18" charset="0"/>
                <a:cs typeface="Times New Roman" pitchFamily="18" charset="0"/>
              </a:rPr>
              <a:t>Существуют следующие показания для проведения </a:t>
            </a:r>
            <a:r>
              <a:rPr lang="ru-RU" sz="1800" b="1" dirty="0" err="1">
                <a:latin typeface="Times New Roman" pitchFamily="18" charset="0"/>
                <a:cs typeface="Times New Roman" pitchFamily="18" charset="0"/>
              </a:rPr>
              <a:t>фиброгастродуоденоскопии</a:t>
            </a:r>
            <a:r>
              <a:rPr lang="ru-RU" sz="1800" b="1" dirty="0">
                <a:latin typeface="Times New Roman" pitchFamily="18" charset="0"/>
                <a:cs typeface="Times New Roman" pitchFamily="18" charset="0"/>
              </a:rPr>
              <a:t>:</a:t>
            </a:r>
          </a:p>
          <a:p>
            <a:pPr marL="64008" indent="0">
              <a:buNone/>
            </a:pPr>
            <a:r>
              <a:rPr lang="ru-RU" sz="1800" dirty="0" smtClean="0">
                <a:latin typeface="Times New Roman" pitchFamily="18" charset="0"/>
                <a:cs typeface="Times New Roman" pitchFamily="18" charset="0"/>
              </a:rPr>
              <a:t>-боли </a:t>
            </a:r>
            <a:r>
              <a:rPr lang="ru-RU" sz="1800" dirty="0">
                <a:latin typeface="Times New Roman" pitchFamily="18" charset="0"/>
                <a:cs typeface="Times New Roman" pitchFamily="18" charset="0"/>
              </a:rPr>
              <a:t>в области желудка, возникающие после приема пищи. Данный симптом может быть признаком таких заболеваний как гастрит или язвенная </a:t>
            </a:r>
            <a:r>
              <a:rPr lang="ru-RU" sz="1800" dirty="0" smtClean="0">
                <a:latin typeface="Times New Roman" pitchFamily="18" charset="0"/>
                <a:cs typeface="Times New Roman" pitchFamily="18" charset="0"/>
              </a:rPr>
              <a:t>болезнь</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-голодные </a:t>
            </a:r>
            <a:r>
              <a:rPr lang="ru-RU" sz="1800" dirty="0">
                <a:latin typeface="Times New Roman" pitchFamily="18" charset="0"/>
                <a:cs typeface="Times New Roman" pitchFamily="18" charset="0"/>
              </a:rPr>
              <a:t>боли тянущего характера, возникающие примерно через шесть часов после приема пищи. Голодные боли, как правило, являются симптомом дуоденита (заболевание двенадцатиперстной кишки</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-длительная изжога</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-вздутие живота</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-частая отрыжка</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-снижение аппетита</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-резкое </a:t>
            </a:r>
            <a:r>
              <a:rPr lang="ru-RU" sz="1800" dirty="0">
                <a:latin typeface="Times New Roman" pitchFamily="18" charset="0"/>
                <a:cs typeface="Times New Roman" pitchFamily="18" charset="0"/>
              </a:rPr>
              <a:t>снижение в </a:t>
            </a:r>
            <a:r>
              <a:rPr lang="ru-RU" sz="1800" dirty="0" smtClean="0">
                <a:latin typeface="Times New Roman" pitchFamily="18" charset="0"/>
                <a:cs typeface="Times New Roman" pitchFamily="18" charset="0"/>
              </a:rPr>
              <a:t>весе</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-рецидивирующая </a:t>
            </a:r>
            <a:r>
              <a:rPr lang="ru-RU" sz="1800" dirty="0">
                <a:latin typeface="Times New Roman" pitchFamily="18" charset="0"/>
                <a:cs typeface="Times New Roman" pitchFamily="18" charset="0"/>
              </a:rPr>
              <a:t>(повторяющаяся) </a:t>
            </a:r>
            <a:r>
              <a:rPr lang="ru-RU" sz="1800" dirty="0" smtClean="0">
                <a:latin typeface="Times New Roman" pitchFamily="18" charset="0"/>
                <a:cs typeface="Times New Roman" pitchFamily="18" charset="0"/>
              </a:rPr>
              <a:t>рвота</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-дисфагия </a:t>
            </a:r>
            <a:r>
              <a:rPr lang="ru-RU" sz="1800" dirty="0">
                <a:latin typeface="Times New Roman" pitchFamily="18" charset="0"/>
                <a:cs typeface="Times New Roman" pitchFamily="18" charset="0"/>
              </a:rPr>
              <a:t>(расстройство акта глотания</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a:t>
            </a:r>
            <a:r>
              <a:rPr lang="ru-RU" sz="1800" dirty="0" err="1" smtClean="0">
                <a:latin typeface="Times New Roman" pitchFamily="18" charset="0"/>
                <a:cs typeface="Times New Roman" pitchFamily="18" charset="0"/>
              </a:rPr>
              <a:t>вкачестве</a:t>
            </a:r>
            <a:r>
              <a:rPr lang="ru-RU" sz="1800" dirty="0" smtClean="0">
                <a:latin typeface="Times New Roman" pitchFamily="18" charset="0"/>
                <a:cs typeface="Times New Roman" pitchFamily="18" charset="0"/>
              </a:rPr>
              <a:t> </a:t>
            </a:r>
            <a:r>
              <a:rPr lang="ru-RU" sz="1800" dirty="0">
                <a:latin typeface="Times New Roman" pitchFamily="18" charset="0"/>
                <a:cs typeface="Times New Roman" pitchFamily="18" charset="0"/>
              </a:rPr>
              <a:t>подготовки к операции, например, операция на суставы, на </a:t>
            </a:r>
            <a:r>
              <a:rPr lang="ru-RU" sz="1800" dirty="0" smtClean="0">
                <a:latin typeface="Times New Roman" pitchFamily="18" charset="0"/>
                <a:cs typeface="Times New Roman" pitchFamily="18" charset="0"/>
              </a:rPr>
              <a:t>сердце другие</a:t>
            </a:r>
            <a:endParaRPr lang="ru-RU" sz="1800" dirty="0">
              <a:latin typeface="Times New Roman" pitchFamily="18" charset="0"/>
              <a:cs typeface="Times New Roman" pitchFamily="18" charset="0"/>
            </a:endParaRPr>
          </a:p>
          <a:p>
            <a:pPr marL="64008" indent="0">
              <a:buNone/>
            </a:pPr>
            <a:r>
              <a:rPr lang="ru-RU" sz="1800" dirty="0" smtClean="0">
                <a:latin typeface="Times New Roman" pitchFamily="18" charset="0"/>
                <a:cs typeface="Times New Roman" pitchFamily="18" charset="0"/>
              </a:rPr>
              <a:t>-при </a:t>
            </a:r>
            <a:r>
              <a:rPr lang="ru-RU" sz="1800" dirty="0">
                <a:latin typeface="Times New Roman" pitchFamily="18" charset="0"/>
                <a:cs typeface="Times New Roman" pitchFamily="18" charset="0"/>
              </a:rPr>
              <a:t>подозрении на желудочное </a:t>
            </a:r>
            <a:r>
              <a:rPr lang="ru-RU" sz="1800" dirty="0" smtClean="0">
                <a:latin typeface="Times New Roman" pitchFamily="18" charset="0"/>
                <a:cs typeface="Times New Roman" pitchFamily="18" charset="0"/>
              </a:rPr>
              <a:t>кровотечение</a:t>
            </a: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4439085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51</TotalTime>
  <Words>798</Words>
  <Application>Microsoft Office PowerPoint</Application>
  <PresentationFormat>Экран (4:3)</PresentationFormat>
  <Paragraphs>57</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Яркая</vt:lpstr>
      <vt:lpstr>Фиброгастродуоденоскопия Сухорукова М.Р.</vt:lpstr>
      <vt:lpstr>Презентация PowerPoint</vt:lpstr>
      <vt:lpstr> </vt:lpstr>
      <vt:lpstr>Гастроэндоскоп</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Фиброгастродуоденоскопия</dc:title>
  <dc:creator>home</dc:creator>
  <cp:lastModifiedBy>МР</cp:lastModifiedBy>
  <cp:revision>8</cp:revision>
  <dcterms:created xsi:type="dcterms:W3CDTF">2017-05-15T04:17:48Z</dcterms:created>
  <dcterms:modified xsi:type="dcterms:W3CDTF">2019-10-16T08:39:30Z</dcterms:modified>
</cp:coreProperties>
</file>