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1" r:id="rId6"/>
    <p:sldId id="269" r:id="rId7"/>
    <p:sldId id="272" r:id="rId8"/>
    <p:sldId id="273" r:id="rId9"/>
    <p:sldId id="274" r:id="rId10"/>
    <p:sldId id="275" r:id="rId11"/>
    <p:sldId id="263" r:id="rId12"/>
    <p:sldId id="270" r:id="rId13"/>
    <p:sldId id="276" r:id="rId14"/>
    <p:sldId id="27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5" autoAdjust="0"/>
    <p:restoredTop sz="94660"/>
  </p:normalViewPr>
  <p:slideViewPr>
    <p:cSldViewPr>
      <p:cViewPr varScale="1">
        <p:scale>
          <a:sx n="59" d="100"/>
          <a:sy n="59" d="100"/>
        </p:scale>
        <p:origin x="-70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4075799210544798E-2"/>
          <c:y val="4.4057617797775436E-2"/>
          <c:w val="0.72599821735898362"/>
          <c:h val="0.8565310586176736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уровень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Констатирующий этап</c:v>
                </c:pt>
                <c:pt idx="1">
                  <c:v>Контрольный этап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0</c:v>
                </c:pt>
                <c:pt idx="1">
                  <c:v>44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Констатирующий этап</c:v>
                </c:pt>
                <c:pt idx="1">
                  <c:v>Контрольный этап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 уровень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Констатирующий этап</c:v>
                </c:pt>
                <c:pt idx="1">
                  <c:v>Контрольный этап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50</c:v>
                </c:pt>
                <c:pt idx="1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20964480"/>
        <c:axId val="20966016"/>
        <c:axId val="0"/>
      </c:bar3DChart>
      <c:catAx>
        <c:axId val="209644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0966016"/>
        <c:crosses val="autoZero"/>
        <c:auto val="1"/>
        <c:lblAlgn val="ctr"/>
        <c:lblOffset val="100"/>
        <c:noMultiLvlLbl val="0"/>
      </c:catAx>
      <c:valAx>
        <c:axId val="2096601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2096448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24.05.2015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24.05.2015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9064" y="2071678"/>
            <a:ext cx="8286340" cy="292895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Формирование учебно универсальных действий- как основа «Умения учиться»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31738" y="188640"/>
            <a:ext cx="45719" cy="1857388"/>
          </a:xfrm>
        </p:spPr>
        <p:txBody>
          <a:bodyPr>
            <a:normAutofit/>
          </a:bodyPr>
          <a:lstStyle/>
          <a:p>
            <a:pPr algn="ctr"/>
            <a:r>
              <a:rPr lang="ru-RU" sz="2200" b="1" dirty="0" smtClean="0"/>
              <a:t>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5772760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Заголовок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695325"/>
          </a:xfrm>
        </p:spPr>
        <p:txBody>
          <a:bodyPr>
            <a:normAutofit/>
          </a:bodyPr>
          <a:lstStyle/>
          <a:p>
            <a:r>
              <a:rPr lang="ru-RU" sz="36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 теме Рефлексия</a:t>
            </a:r>
          </a:p>
        </p:txBody>
      </p:sp>
      <p:sp>
        <p:nvSpPr>
          <p:cNvPr id="70659" name="Содержимое 2"/>
          <p:cNvSpPr>
            <a:spLocks noGrp="1"/>
          </p:cNvSpPr>
          <p:nvPr>
            <p:ph idx="1"/>
          </p:nvPr>
        </p:nvSpPr>
        <p:spPr>
          <a:xfrm>
            <a:off x="214313" y="1071563"/>
            <a:ext cx="8929687" cy="5572125"/>
          </a:xfrm>
        </p:spPr>
        <p:txBody>
          <a:bodyPr/>
          <a:lstStyle/>
          <a:p>
            <a:pPr algn="ctr"/>
            <a:r>
              <a:rPr lang="ru-RU" dirty="0" smtClean="0"/>
              <a:t>____________________________</a:t>
            </a:r>
          </a:p>
          <a:p>
            <a:pPr marL="0" indent="0"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(существительное, основное понятие, общая тема)</a:t>
            </a:r>
          </a:p>
          <a:p>
            <a:r>
              <a:rPr lang="ru-RU" dirty="0" smtClean="0"/>
              <a:t>______________  ________________</a:t>
            </a:r>
          </a:p>
          <a:p>
            <a:pPr marL="0" indent="0"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(два глагола)</a:t>
            </a:r>
          </a:p>
          <a:p>
            <a:r>
              <a:rPr lang="ru-RU" dirty="0" smtClean="0"/>
              <a:t>__________  ____________  _________</a:t>
            </a:r>
          </a:p>
          <a:p>
            <a:pPr marL="0" indent="0"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(три прилагательных)</a:t>
            </a:r>
          </a:p>
          <a:p>
            <a:r>
              <a:rPr lang="ru-RU" dirty="0" smtClean="0"/>
              <a:t>_________________________________</a:t>
            </a:r>
          </a:p>
          <a:p>
            <a:pPr marL="0" indent="0"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(основная мысль – предложение, фраза)</a:t>
            </a:r>
          </a:p>
          <a:p>
            <a:pPr algn="ctr"/>
            <a:r>
              <a:rPr lang="ru-RU" dirty="0" smtClean="0"/>
              <a:t>____________________</a:t>
            </a:r>
          </a:p>
          <a:p>
            <a:pPr marL="0" indent="0"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(ключевое слово, вывод)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16288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785786" y="108415"/>
            <a:ext cx="7572428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ывод: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2400" dirty="0"/>
              <a:t>У</a:t>
            </a:r>
            <a:r>
              <a:rPr lang="ru-RU" sz="2400" dirty="0" smtClean="0"/>
              <a:t>ниверсальные </a:t>
            </a:r>
            <a:r>
              <a:rPr lang="ru-RU" sz="2400" dirty="0"/>
              <a:t>учебные действия – это фундамент для формирования </a:t>
            </a:r>
            <a:r>
              <a:rPr lang="ru-RU" sz="2400" dirty="0" smtClean="0"/>
              <a:t> владения основами  «Умения  учиться». </a:t>
            </a:r>
            <a:r>
              <a:rPr lang="ru-RU" sz="2400" dirty="0"/>
              <a:t>Важно то, что дети могут почувствовать себя равноправными участниками образовательного процесса. Они сами себя стараются научить, самостоятельно добывая знания, учат других. И, в то же время, им важно знать, что в случае затруднения учитель может им помочь, направить их действия. Главным на уроке становится сотрудничество, возникает взаимопонимание между всеми участниками, повышается работоспособность и мотивация к учению.</a:t>
            </a:r>
          </a:p>
          <a:p>
            <a:r>
              <a:rPr lang="ru-RU" sz="2400" dirty="0"/>
              <a:t> 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9459" name="Содержимое 3" descr="123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601865547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85720" y="743771"/>
            <a:ext cx="857256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Результаты диагностики формирования УУД: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683568" y="1552574"/>
          <a:ext cx="7920880" cy="49007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38120" y="896171"/>
            <a:ext cx="857256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Результаты диагностики формирования УУД: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89177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857364"/>
            <a:ext cx="82868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3364707"/>
            <a:ext cx="4071966" cy="3067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590833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071546"/>
            <a:ext cx="807249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Образование в начальной школе является базой, фундаментом всего последующего обучения.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В первую очередь это касается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универсальных учебных действий (УУД), обеспечивающих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u="sng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умение учиться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857232"/>
            <a:ext cx="792961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ФГОС начального общего образования  содержится  характеристика </a:t>
            </a:r>
          </a:p>
          <a:p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личностных, </a:t>
            </a:r>
          </a:p>
          <a:p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регулятивных, </a:t>
            </a:r>
          </a:p>
          <a:p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познавательных, </a:t>
            </a:r>
          </a:p>
          <a:p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коммуникативных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универсальных учебных действий.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:\Новая папка\uud-she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0"/>
            <a:ext cx="892971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683568" y="980728"/>
            <a:ext cx="824615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Важным элементом формирования универсальных учебных действий является использование ИКТ :</a:t>
            </a:r>
          </a:p>
          <a:p>
            <a:r>
              <a:rPr lang="ru-RU" sz="32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-презентации на определённую тему</a:t>
            </a:r>
          </a:p>
          <a:p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-электронные приложения к учебнику</a:t>
            </a:r>
          </a:p>
          <a:p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-просмотр видеофрагмента  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993775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Прием «Светофор»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071938" y="2071688"/>
          <a:ext cx="4471990" cy="3500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1990"/>
              </a:tblGrid>
              <a:tr h="1166820"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НЕ ВСЕ БЫЛО ПОНЯТНО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1166820">
                <a:tc>
                  <a:txBody>
                    <a:bodyPr/>
                    <a:lstStyle/>
                    <a:p>
                      <a:pPr algn="ctr"/>
                      <a:endParaRPr lang="ru-RU" b="1" dirty="0" smtClean="0">
                        <a:solidFill>
                          <a:srgbClr val="FFFF00"/>
                        </a:solidFill>
                      </a:endParaRPr>
                    </a:p>
                    <a:p>
                      <a:pPr algn="ctr"/>
                      <a:r>
                        <a:rPr lang="ru-RU" b="1" dirty="0" smtClean="0">
                          <a:solidFill>
                            <a:srgbClr val="FF9900"/>
                          </a:solidFill>
                        </a:rPr>
                        <a:t>ПОЧТИ ВСЕ БЫЛО ПОНЯТНО</a:t>
                      </a:r>
                      <a:endParaRPr lang="ru-RU" b="1" dirty="0">
                        <a:solidFill>
                          <a:srgbClr val="FF9900"/>
                        </a:solidFill>
                      </a:endParaRPr>
                    </a:p>
                  </a:txBody>
                  <a:tcPr/>
                </a:tc>
              </a:tr>
              <a:tr h="116682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b="1" dirty="0" smtClean="0">
                          <a:solidFill>
                            <a:srgbClr val="00B050"/>
                          </a:solidFill>
                        </a:rPr>
                        <a:t>ВСЕ ПОНЯТНО</a:t>
                      </a:r>
                      <a:endParaRPr lang="ru-RU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8621" name="Picture 2" descr="http://im6-tub-ru.yandex.net/i?id=147077759-45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2000250"/>
            <a:ext cx="2928937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3175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Заголовок 1"/>
          <p:cNvSpPr>
            <a:spLocks noGrp="1"/>
          </p:cNvSpPr>
          <p:nvPr>
            <p:ph type="title"/>
          </p:nvPr>
        </p:nvSpPr>
        <p:spPr>
          <a:xfrm>
            <a:off x="785813" y="0"/>
            <a:ext cx="7772400" cy="908720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Достижения «Умения учиться» включают:</a:t>
            </a:r>
            <a:endParaRPr lang="ru-RU" sz="32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467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462144" cy="5230912"/>
          </a:xfrm>
        </p:spPr>
        <p:txBody>
          <a:bodyPr/>
          <a:lstStyle/>
          <a:p>
            <a:pPr lvl="0"/>
            <a:r>
              <a:rPr lang="ru-RU" sz="2400" dirty="0"/>
              <a:t>познавательные и учебные мотивы;</a:t>
            </a:r>
          </a:p>
          <a:p>
            <a:pPr lvl="0"/>
            <a:r>
              <a:rPr lang="ru-RU" sz="2400" dirty="0"/>
              <a:t>учебную цель;</a:t>
            </a:r>
          </a:p>
          <a:p>
            <a:pPr lvl="0"/>
            <a:r>
              <a:rPr lang="ru-RU" sz="2400" dirty="0"/>
              <a:t>учебную задачу;</a:t>
            </a:r>
          </a:p>
          <a:p>
            <a:pPr lvl="0"/>
            <a:r>
              <a:rPr lang="ru-RU" sz="2400" dirty="0"/>
              <a:t>учебные действия и операции (ориентировка, преобразование материала, контроль и оценка)</a:t>
            </a:r>
          </a:p>
          <a:p>
            <a:endParaRPr lang="ru-RU" sz="24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401348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779463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Рефлексия - противопоставление</a:t>
            </a:r>
          </a:p>
        </p:txBody>
      </p:sp>
      <p:sp>
        <p:nvSpPr>
          <p:cNvPr id="69635" name="Содержимое 2"/>
          <p:cNvSpPr>
            <a:spLocks noGrp="1"/>
          </p:cNvSpPr>
          <p:nvPr>
            <p:ph idx="1"/>
          </p:nvPr>
        </p:nvSpPr>
        <p:spPr>
          <a:xfrm>
            <a:off x="285750" y="1071563"/>
            <a:ext cx="8643938" cy="5500687"/>
          </a:xfrm>
        </p:spPr>
        <p:txBody>
          <a:bodyPr/>
          <a:lstStyle/>
          <a:p>
            <a:r>
              <a:rPr lang="ru-RU" sz="3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Самое лучшее в занятии (упражнении) было…, а самое худшее… .</a:t>
            </a:r>
          </a:p>
          <a:p>
            <a:r>
              <a:rPr lang="ru-RU" sz="3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Самое интересное было… , а самое скучное… .</a:t>
            </a:r>
          </a:p>
          <a:p>
            <a:r>
              <a:rPr lang="ru-RU" sz="3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Самым веселым было…, а самым серьезным … . </a:t>
            </a:r>
          </a:p>
          <a:p>
            <a:r>
              <a:rPr lang="ru-RU" sz="3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Мне бы хотелось, чтобы… . Мне бы не хотелось, чтобы…</a:t>
            </a:r>
          </a:p>
          <a:p>
            <a:r>
              <a:rPr lang="ru-RU" sz="3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был(а) уверен(а) в себе, когда… . Я чувствовал(а) себя неуверенно, когда… .</a:t>
            </a:r>
          </a:p>
          <a:p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2552341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Заголовок 1"/>
          <p:cNvSpPr>
            <a:spLocks noGrp="1"/>
          </p:cNvSpPr>
          <p:nvPr>
            <p:ph type="title"/>
          </p:nvPr>
        </p:nvSpPr>
        <p:spPr>
          <a:xfrm>
            <a:off x="500063" y="260648"/>
            <a:ext cx="8229600" cy="518815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Вопросы для проведения рефлексии</a:t>
            </a:r>
          </a:p>
        </p:txBody>
      </p:sp>
      <p:sp>
        <p:nvSpPr>
          <p:cNvPr id="72707" name="Содержимое 2"/>
          <p:cNvSpPr>
            <a:spLocks noGrp="1"/>
          </p:cNvSpPr>
          <p:nvPr>
            <p:ph idx="1"/>
          </p:nvPr>
        </p:nvSpPr>
        <p:spPr>
          <a:xfrm>
            <a:off x="214313" y="836712"/>
            <a:ext cx="8643937" cy="5735538"/>
          </a:xfrm>
        </p:spPr>
        <p:txBody>
          <a:bodyPr/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я делаю </a:t>
            </a: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я это делаю </a:t>
            </a: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Почему я действовал(</a:t>
            </a:r>
            <a:r>
              <a:rPr lang="ru-RU" sz="2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 так, а не иначе?</a:t>
            </a: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Получилось ли создать ситуацию успеха на занятии?</a:t>
            </a: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Что, на ваш взгляд, осталось непонятным? Требует уточнения, дополнительного разъяснения?</a:t>
            </a: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Какие цели стояли перед Вами при изучении темы? Какую главную проблему Вы решали, изучая тему? Какие выводы Вы сделали, изучая тему? </a:t>
            </a: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Какие формы работы Вы применяли? Какие из них Вам более всего помогли?</a:t>
            </a: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Какие новые вопросы или проблемы ставит изученная тема?</a:t>
            </a: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Активно ли работал класс? Все ли слушали друг друга? </a:t>
            </a:r>
          </a:p>
        </p:txBody>
      </p:sp>
    </p:spTree>
    <p:extLst>
      <p:ext uri="{BB962C8B-B14F-4D97-AF65-F5344CB8AC3E}">
        <p14:creationId xmlns:p14="http://schemas.microsoft.com/office/powerpoint/2010/main" val="3579816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389</TotalTime>
  <Words>453</Words>
  <Application>Microsoft Office PowerPoint</Application>
  <PresentationFormat>Экран (4:3)</PresentationFormat>
  <Paragraphs>80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Формирование учебно универсальных действий- как основа «Умения учиться»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Прием «Светофор»</vt:lpstr>
      <vt:lpstr>Достижения «Умения учиться» включают:</vt:lpstr>
      <vt:lpstr>Рефлексия - противопоставление</vt:lpstr>
      <vt:lpstr>Вопросы для проведения рефлексии</vt:lpstr>
      <vt:lpstr>Синквейн по теме Рефлексия</vt:lpstr>
      <vt:lpstr>Презентация PowerPoint</vt:lpstr>
      <vt:lpstr>Презентация PowerPoint</vt:lpstr>
      <vt:lpstr>Презентация PowerPoint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01</dc:creator>
  <cp:lastModifiedBy>Таня</cp:lastModifiedBy>
  <cp:revision>44</cp:revision>
  <dcterms:created xsi:type="dcterms:W3CDTF">2013-03-13T13:09:53Z</dcterms:created>
  <dcterms:modified xsi:type="dcterms:W3CDTF">2015-05-24T03:48:15Z</dcterms:modified>
</cp:coreProperties>
</file>