
<file path=[Content_Types].xml><?xml version="1.0" encoding="utf-8"?>
<Types xmlns="http://schemas.openxmlformats.org/package/2006/content-types">
  <Default Extension="jpeg" ContentType="image/jpeg"/>
  <Default Extension="webp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71" r:id="rId2"/>
    <p:sldId id="285" r:id="rId3"/>
    <p:sldId id="287" r:id="rId4"/>
    <p:sldId id="289" r:id="rId5"/>
    <p:sldId id="256" r:id="rId6"/>
    <p:sldId id="273" r:id="rId7"/>
    <p:sldId id="272" r:id="rId8"/>
    <p:sldId id="291" r:id="rId9"/>
    <p:sldId id="284" r:id="rId10"/>
    <p:sldId id="278" r:id="rId11"/>
    <p:sldId id="279" r:id="rId12"/>
    <p:sldId id="297" r:id="rId13"/>
    <p:sldId id="280" r:id="rId14"/>
    <p:sldId id="286" r:id="rId15"/>
    <p:sldId id="281" r:id="rId16"/>
    <p:sldId id="292" r:id="rId17"/>
    <p:sldId id="283" r:id="rId18"/>
    <p:sldId id="294" r:id="rId19"/>
    <p:sldId id="295" r:id="rId20"/>
    <p:sldId id="276" r:id="rId21"/>
    <p:sldId id="277" r:id="rId22"/>
    <p:sldId id="296" r:id="rId23"/>
    <p:sldId id="29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68BC7-64E9-4175-9643-B73AF875DFCC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6BBCB-0DDE-45AE-9ECC-8485EF68043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E04985-CD31-4ECA-83AE-80109827B2EF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689318F-68DC-4B07-809C-CE232AE7CE1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eb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radiomayak.ru/shows/episode/id/1297019" TargetMode="External"/><Relationship Id="rId3" Type="http://schemas.openxmlformats.org/officeDocument/2006/relationships/hyperlink" Target="https://www.kakprosto.ru/kak-830942-istoriya-vozniknoveniya-opery" TargetMode="External"/><Relationship Id="rId7" Type="http://schemas.openxmlformats.org/officeDocument/2006/relationships/hyperlink" Target="https://www.belcanto.ru/susanin.html" TargetMode="External"/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asmusic.ru/index.php/Klaudio-Monteverdi.html" TargetMode="External"/><Relationship Id="rId11" Type="http://schemas.openxmlformats.org/officeDocument/2006/relationships/hyperlink" Target="http://www.tadviser.ru/&#1089;&#1090;&#1072;&#1090;&#1100;&#1103;:&#1046;&#1080;&#1079;&#1085;&#1100;&#1079;&#1072;&#1062;&#1072;&#1088;&#1103;" TargetMode="External"/><Relationship Id="rId5" Type="http://schemas.openxmlformats.org/officeDocument/2006/relationships/hyperlink" Target="https://soundtimes.ru/muzykalnaya-shkatulka/velikie-kompozitory/mikhail-ivanovich-glinka" TargetMode="External"/><Relationship Id="rId10" Type="http://schemas.openxmlformats.org/officeDocument/2006/relationships/hyperlink" Target="https://urok.1sept.ru/" TargetMode="External"/><Relationship Id="rId4" Type="http://schemas.openxmlformats.org/officeDocument/2006/relationships/hyperlink" Target="https://infourok.ru/istoriya-razvitiya-muzikalnogo-zhanra-operi-573875.html" TargetMode="External"/><Relationship Id="rId9" Type="http://schemas.openxmlformats.org/officeDocument/2006/relationships/hyperlink" Target="https://www.syl.ru/article/360857/ivan-susanin-kratkoe-soderjanie-operyi-i-istoriya-sozdaniya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64310" cy="5979195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5255548"/>
            <a:ext cx="9144000" cy="150810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>
                <a:ln w="11430"/>
                <a:solidFill>
                  <a:schemeClr val="bg1"/>
                </a:solidFill>
                <a:latin typeface="Arbat" pitchFamily="2" charset="0"/>
              </a:rPr>
              <a:t>опера</a:t>
            </a:r>
          </a:p>
          <a:p>
            <a:pPr algn="ctr"/>
            <a:r>
              <a:rPr lang="ru-RU" sz="3200" b="1" spc="50" dirty="0">
                <a:ln w="11430"/>
                <a:solidFill>
                  <a:schemeClr val="bg1"/>
                </a:solidFill>
                <a:latin typeface="Arbat" pitchFamily="2" charset="0"/>
              </a:rPr>
              <a:t>«Иван Сусанин»</a:t>
            </a:r>
          </a:p>
          <a:p>
            <a:pPr algn="ctr"/>
            <a:r>
              <a:rPr lang="ru-RU" sz="2400" b="1" spc="50" dirty="0">
                <a:ln w="11430"/>
                <a:solidFill>
                  <a:schemeClr val="bg1"/>
                </a:solidFill>
                <a:latin typeface="Arbat" pitchFamily="2" charset="0"/>
              </a:rPr>
              <a:t>27 ноября 1836год</a:t>
            </a:r>
          </a:p>
        </p:txBody>
      </p:sp>
    </p:spTree>
    <p:extLst>
      <p:ext uri="{BB962C8B-B14F-4D97-AF65-F5344CB8AC3E}">
        <p14:creationId xmlns:p14="http://schemas.microsoft.com/office/powerpoint/2010/main" val="821504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4824536"/>
            <a:ext cx="8964488" cy="193899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Действие первое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В селе </a:t>
            </a:r>
            <a:r>
              <a:rPr lang="ru-RU" sz="2400" dirty="0" err="1">
                <a:solidFill>
                  <a:schemeClr val="bg1"/>
                </a:solidFill>
              </a:rPr>
              <a:t>Домнино</a:t>
            </a:r>
            <a:r>
              <a:rPr lang="ru-RU" sz="2400" dirty="0">
                <a:solidFill>
                  <a:schemeClr val="bg1"/>
                </a:solidFill>
              </a:rPr>
              <a:t> близ Костромы население торжественно встречает молодых воинов, возвращающихся домой после победоносной битвы с поляками, вторгшимися на русскую землю. </a:t>
            </a:r>
            <a:endParaRPr lang="ru-RU" sz="2400" dirty="0"/>
          </a:p>
        </p:txBody>
      </p:sp>
      <p:pic>
        <p:nvPicPr>
          <p:cNvPr id="4" name="Picture 13" descr="IMG_00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243" y="250839"/>
            <a:ext cx="8071026" cy="45399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423071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" y="764704"/>
            <a:ext cx="3960440" cy="39604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72985" y="188640"/>
            <a:ext cx="518457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Действие второе</a:t>
            </a:r>
          </a:p>
          <a:p>
            <a:r>
              <a:rPr lang="ru-RU" sz="2400" dirty="0"/>
              <a:t>Роскошный бал в </a:t>
            </a:r>
            <a:r>
              <a:rPr lang="ru-RU" sz="2400" dirty="0" smtClean="0"/>
              <a:t>Польше. Все </a:t>
            </a:r>
            <a:r>
              <a:rPr lang="ru-RU" sz="2400" dirty="0"/>
              <a:t>предвкушают скорую победу над Москвой. Пение сменяется танцами — исполняется знаменитая танцевальная сюита из оперы: торжественный полонез, энергичный стремительный краковяк, плавный вальс, темпераментная мазурка. </a:t>
            </a:r>
          </a:p>
          <a:p>
            <a:r>
              <a:rPr lang="ru-RU" sz="2400" dirty="0"/>
              <a:t>Танцы прекращаются и входит вестник. У него плохие новости: «Судьба разразилась грозою!» </a:t>
            </a:r>
            <a:r>
              <a:rPr lang="ru-RU" sz="2400" dirty="0" smtClean="0"/>
              <a:t>Они </a:t>
            </a:r>
            <a:r>
              <a:rPr lang="ru-RU" sz="2400" dirty="0"/>
              <a:t>вызываются отправиться на Москву и захватить Михаила Романова. Все уверены в успехе этого плана, и танцы возобновляются. </a:t>
            </a:r>
          </a:p>
        </p:txBody>
      </p:sp>
    </p:spTree>
    <p:extLst>
      <p:ext uri="{BB962C8B-B14F-4D97-AF65-F5344CB8AC3E}">
        <p14:creationId xmlns:p14="http://schemas.microsoft.com/office/powerpoint/2010/main" val="1609037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764704"/>
            <a:ext cx="6768752" cy="5076564"/>
          </a:xfrm>
        </p:spPr>
      </p:pic>
    </p:spTree>
    <p:extLst>
      <p:ext uri="{BB962C8B-B14F-4D97-AF65-F5344CB8AC3E}">
        <p14:creationId xmlns:p14="http://schemas.microsoft.com/office/powerpoint/2010/main" val="1901010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6" y="-66255"/>
            <a:ext cx="9144000" cy="514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348" y="5103674"/>
            <a:ext cx="9041432" cy="175432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Действие третье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Ваня сидит, занятый работой, в</a:t>
            </a:r>
            <a:r>
              <a:rPr lang="ru-RU" dirty="0" smtClean="0">
                <a:solidFill>
                  <a:schemeClr val="bg1"/>
                </a:solidFill>
              </a:rPr>
              <a:t>ходит </a:t>
            </a:r>
            <a:r>
              <a:rPr lang="ru-RU" dirty="0">
                <a:solidFill>
                  <a:schemeClr val="bg1"/>
                </a:solidFill>
              </a:rPr>
              <a:t>Сусанин. </a:t>
            </a:r>
            <a:r>
              <a:rPr lang="ru-RU" dirty="0" smtClean="0">
                <a:solidFill>
                  <a:schemeClr val="bg1"/>
                </a:solidFill>
              </a:rPr>
              <a:t>Сусанин сообщает </a:t>
            </a:r>
            <a:r>
              <a:rPr lang="ru-RU" dirty="0">
                <a:solidFill>
                  <a:schemeClr val="bg1"/>
                </a:solidFill>
              </a:rPr>
              <a:t>Ване об избрании Михаила Фёдоровича на </a:t>
            </a:r>
            <a:r>
              <a:rPr lang="ru-RU" dirty="0" smtClean="0">
                <a:solidFill>
                  <a:schemeClr val="bg1"/>
                </a:solidFill>
              </a:rPr>
              <a:t>царство. Сусанин </a:t>
            </a:r>
            <a:r>
              <a:rPr lang="ru-RU" dirty="0">
                <a:solidFill>
                  <a:schemeClr val="bg1"/>
                </a:solidFill>
              </a:rPr>
              <a:t>зовёт </a:t>
            </a:r>
            <a:r>
              <a:rPr lang="ru-RU" dirty="0" err="1">
                <a:solidFill>
                  <a:schemeClr val="bg1"/>
                </a:solidFill>
              </a:rPr>
              <a:t>Антониду</a:t>
            </a:r>
            <a:r>
              <a:rPr lang="ru-RU" dirty="0">
                <a:solidFill>
                  <a:schemeClr val="bg1"/>
                </a:solidFill>
              </a:rPr>
              <a:t> и благословляет молодых. </a:t>
            </a:r>
            <a:r>
              <a:rPr lang="ru-RU" dirty="0" smtClean="0">
                <a:solidFill>
                  <a:schemeClr val="bg1"/>
                </a:solidFill>
              </a:rPr>
              <a:t>Вечереет</a:t>
            </a:r>
            <a:r>
              <a:rPr lang="ru-RU" dirty="0">
                <a:solidFill>
                  <a:schemeClr val="bg1"/>
                </a:solidFill>
              </a:rPr>
              <a:t> — пора готовиться к девичнику.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Слышится конский топот. Приехали поляки. Они требуют, чтобы их проводили к царю.</a:t>
            </a:r>
          </a:p>
        </p:txBody>
      </p:sp>
    </p:spTree>
    <p:extLst>
      <p:ext uri="{BB962C8B-B14F-4D97-AF65-F5344CB8AC3E}">
        <p14:creationId xmlns:p14="http://schemas.microsoft.com/office/powerpoint/2010/main" val="164291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2.infourok.ru/uploads/ex/0c26/0004c715-9c1a3937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2656"/>
            <a:ext cx="8220404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277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" y="-1"/>
            <a:ext cx="9131990" cy="684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880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0" y="764704"/>
            <a:ext cx="9063692" cy="5184576"/>
          </a:xfrm>
        </p:spPr>
      </p:pic>
    </p:spTree>
    <p:extLst>
      <p:ext uri="{BB962C8B-B14F-4D97-AF65-F5344CB8AC3E}">
        <p14:creationId xmlns:p14="http://schemas.microsoft.com/office/powerpoint/2010/main" val="1509659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852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385175" cy="14478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/>
              <a:t>Фрагмент нот хора «Славься!»</a:t>
            </a:r>
          </a:p>
        </p:txBody>
      </p:sp>
      <p:pic>
        <p:nvPicPr>
          <p:cNvPr id="17411" name="Picture 4" descr="IMG_00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514600"/>
            <a:ext cx="8458200" cy="2743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57659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88640"/>
            <a:ext cx="8736971" cy="6552728"/>
          </a:xfrm>
        </p:spPr>
      </p:pic>
    </p:spTree>
    <p:extLst>
      <p:ext uri="{BB962C8B-B14F-4D97-AF65-F5344CB8AC3E}">
        <p14:creationId xmlns:p14="http://schemas.microsoft.com/office/powerpoint/2010/main" val="2725511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71a/000202e9-396c942c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892071" cy="516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959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ashaepoha.ru/_Upload/4e831def4ed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48880"/>
            <a:ext cx="6143625" cy="409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27584" y="404664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Памятный  камень – место гибели народного героя  Ивана  Сусанина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607160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332656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bat" pitchFamily="2" charset="0"/>
              </a:rPr>
              <a:t>Кострома. Памятник Ивану  Сусанину</a:t>
            </a:r>
            <a:r>
              <a:rPr lang="ru-RU" sz="3200" dirty="0" smtClean="0">
                <a:latin typeface="Arbat" pitchFamily="2" charset="0"/>
              </a:rPr>
              <a:t>.</a:t>
            </a:r>
            <a:endParaRPr lang="ru-RU" sz="3200" dirty="0">
              <a:latin typeface="Arbat" pitchFamily="2" charset="0"/>
            </a:endParaRPr>
          </a:p>
        </p:txBody>
      </p:sp>
      <p:pic>
        <p:nvPicPr>
          <p:cNvPr id="27650" name="Picture 2" descr="http://www.forumimage.ru/uploads/20111005/1317798822780047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6912768" cy="4815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6253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ru.wikipedia.org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www.kakprosto.ru/kak-830942-istoriya-vozniknoveniya-opery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infourok.ru/istoriya-razvitiya-muzikalnogo-zhanra-operi-573875.html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soundtimes.ru/muzykalnaya-shkatulka/velikie-kompozitory/mikhail-ivanovich-glinka</a:t>
            </a:r>
            <a:endParaRPr lang="ru-RU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www.clasmusic.ru/index.php/Klaudio-Monteverdi.html</a:t>
            </a:r>
            <a:endParaRPr lang="ru-RU" dirty="0" smtClean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www.belcanto.ru/susanin.html</a:t>
            </a:r>
            <a:endParaRPr lang="ru-RU" dirty="0" smtClean="0"/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radiomayak.ru/shows/episode/id/1297019</a:t>
            </a:r>
            <a:endParaRPr lang="ru-RU" dirty="0" smtClean="0"/>
          </a:p>
          <a:p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www.syl.ru/article/360857/ivan-susanin-kratkoe-soderjanie-operyi-i-istoriya-sozdaniya</a:t>
            </a:r>
            <a:endParaRPr lang="ru-RU" dirty="0" smtClean="0"/>
          </a:p>
          <a:p>
            <a:r>
              <a:rPr lang="en-US" dirty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urok.1sept.ru</a:t>
            </a:r>
            <a:endParaRPr lang="ru-RU" dirty="0" smtClean="0"/>
          </a:p>
          <a:p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www.tadviser.ru</a:t>
            </a:r>
            <a:r>
              <a:rPr lang="ru-RU" dirty="0" smtClean="0">
                <a:hlinkClick r:id="rId11"/>
              </a:rPr>
              <a:t>/</a:t>
            </a:r>
            <a:r>
              <a:rPr lang="ru-RU" dirty="0" err="1" smtClean="0">
                <a:hlinkClick r:id="rId11"/>
              </a:rPr>
              <a:t>статья:ЖизньзаЦаря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Ссылки на сайты </a:t>
            </a:r>
            <a:br>
              <a:rPr lang="ru-RU" b="1" dirty="0" smtClean="0"/>
            </a:br>
            <a:r>
              <a:rPr lang="ru-RU" b="1" dirty="0" smtClean="0"/>
              <a:t>использованные в работе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48510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2697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До свидания! </a:t>
            </a:r>
          </a:p>
          <a:p>
            <a:pPr marL="0" indent="0" algn="ctr">
              <a:buNone/>
            </a:pPr>
            <a:r>
              <a:rPr lang="ru-RU" sz="6000" dirty="0" smtClean="0"/>
              <a:t>Спасибо за урок!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42230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rezentacii.org/uploads/files/18/08/65291/data/pres/scree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887299" cy="591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949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vcomicse.ru/wp-content/uploads/2018/03/la-ar-movie-martians-20150928-005-1024x6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88424" cy="629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117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900igr.net/up/datas/92544/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57383" cy="656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33282" y="620688"/>
            <a:ext cx="378429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Над созданием либретто оперы (стихотворные партии) взялись многие поэты и литераторы того времени. Но Глинка отдал предпочтение </a:t>
            </a: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совету Василия </a:t>
            </a:r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Жуковского</a:t>
            </a: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</a:rPr>
              <a:t>Либретто написал барон  Егор  Розен</a:t>
            </a:r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96" y="196104"/>
            <a:ext cx="4736288" cy="645333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389409" y="6093296"/>
            <a:ext cx="2254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1783 – 1852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48420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495"/>
            <a:ext cx="486383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29872" y="-85759"/>
            <a:ext cx="4414128" cy="6986528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28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Известно, что отряд поляков шёл в Кострому, где по полученным ими данным находился 16-летний боярин Михаил Романов, которого впоследствии изберут на царский престол России. </a:t>
            </a:r>
          </a:p>
          <a:p>
            <a:pPr algn="ctr"/>
            <a:r>
              <a:rPr lang="ru-RU" sz="28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Шли шляхтичи с одной единственной целью – убить будущего наследника престола. </a:t>
            </a:r>
            <a:endParaRPr lang="en-US" sz="28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1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4165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uslide.ru/images/16/22734/960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055647" cy="604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035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255548"/>
            <a:ext cx="9144000" cy="156966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«Жизнь за царя́» («</a:t>
            </a:r>
            <a:r>
              <a:rPr lang="ru-RU" sz="2400" b="1" dirty="0" err="1">
                <a:solidFill>
                  <a:schemeClr val="bg1"/>
                </a:solidFill>
              </a:rPr>
              <a:t>Ива́н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Суса́нин</a:t>
            </a:r>
            <a:r>
              <a:rPr lang="ru-RU" sz="2400" b="1" dirty="0">
                <a:solidFill>
                  <a:schemeClr val="bg1"/>
                </a:solidFill>
              </a:rPr>
              <a:t>») — </a:t>
            </a:r>
            <a:r>
              <a:rPr lang="ru-RU" sz="2400" b="1" dirty="0" smtClean="0">
                <a:solidFill>
                  <a:schemeClr val="bg1"/>
                </a:solidFill>
              </a:rPr>
              <a:t>опера  </a:t>
            </a:r>
            <a:r>
              <a:rPr lang="ru-RU" sz="2400" b="1" dirty="0">
                <a:solidFill>
                  <a:schemeClr val="bg1"/>
                </a:solidFill>
              </a:rPr>
              <a:t>Михаила Ивановича </a:t>
            </a:r>
            <a:r>
              <a:rPr lang="ru-RU" sz="2400" b="1" dirty="0" smtClean="0">
                <a:solidFill>
                  <a:schemeClr val="bg1"/>
                </a:solidFill>
              </a:rPr>
              <a:t>Глинки в </a:t>
            </a:r>
            <a:r>
              <a:rPr lang="ru-RU" sz="2400" b="1" dirty="0">
                <a:solidFill>
                  <a:schemeClr val="bg1"/>
                </a:solidFill>
              </a:rPr>
              <a:t>4 актах с </a:t>
            </a:r>
            <a:r>
              <a:rPr lang="ru-RU" sz="2400" b="1" dirty="0" smtClean="0">
                <a:solidFill>
                  <a:schemeClr val="bg1"/>
                </a:solidFill>
              </a:rPr>
              <a:t>эпилогом. В </a:t>
            </a:r>
            <a:r>
              <a:rPr lang="ru-RU" sz="2400" b="1" dirty="0">
                <a:solidFill>
                  <a:schemeClr val="bg1"/>
                </a:solidFill>
              </a:rPr>
              <a:t>опере рассказывается о событиях 1613 года, связанных с походом польского войска на Москву.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7516"/>
            <a:ext cx="7632848" cy="506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0439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632</TotalTime>
  <Words>223</Words>
  <Application>Microsoft Office PowerPoint</Application>
  <PresentationFormat>Экран (4:3)</PresentationFormat>
  <Paragraphs>35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Arbat</vt:lpstr>
      <vt:lpstr>Calibri</vt:lpstr>
      <vt:lpstr>Constantia</vt:lpstr>
      <vt:lpstr>times new roman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Фрагмент нот хора «Славься!»</vt:lpstr>
      <vt:lpstr>Презентация PowerPoint</vt:lpstr>
      <vt:lpstr>Презентация PowerPoint</vt:lpstr>
      <vt:lpstr>Презентация PowerPoint</vt:lpstr>
      <vt:lpstr>Ссылки на сайты  использованные в работе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Muzer</cp:lastModifiedBy>
  <cp:revision>58</cp:revision>
  <dcterms:created xsi:type="dcterms:W3CDTF">2013-01-27T08:24:51Z</dcterms:created>
  <dcterms:modified xsi:type="dcterms:W3CDTF">2019-10-15T17:18:50Z</dcterms:modified>
</cp:coreProperties>
</file>