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8" r:id="rId2"/>
    <p:sldId id="259" r:id="rId3"/>
    <p:sldId id="256" r:id="rId4"/>
    <p:sldId id="260" r:id="rId5"/>
    <p:sldId id="261" r:id="rId6"/>
    <p:sldId id="262" r:id="rId7"/>
    <p:sldId id="263" r:id="rId8"/>
    <p:sldId id="265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615" autoAdjust="0"/>
    <p:restoredTop sz="86408" autoAdjust="0"/>
  </p:normalViewPr>
  <p:slideViewPr>
    <p:cSldViewPr>
      <p:cViewPr varScale="1">
        <p:scale>
          <a:sx n="91" d="100"/>
          <a:sy n="91" d="100"/>
        </p:scale>
        <p:origin x="-2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CC674-8C27-488C-9436-780A7CE2924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38EABC-FB34-47F3-A26D-A24D94CE5E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38EABC-FB34-47F3-A26D-A24D94CE5E5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5469-A39C-4647-A057-D71FC1F9E55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1FCD3B-F563-46AC-80BC-2EBD7BAC35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5469-A39C-4647-A057-D71FC1F9E55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CD3B-F563-46AC-80BC-2EBD7BAC35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5469-A39C-4647-A057-D71FC1F9E55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CD3B-F563-46AC-80BC-2EBD7BAC35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6495469-A39C-4647-A057-D71FC1F9E55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C1FCD3B-F563-46AC-80BC-2EBD7BAC35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5469-A39C-4647-A057-D71FC1F9E55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CD3B-F563-46AC-80BC-2EBD7BAC35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5469-A39C-4647-A057-D71FC1F9E55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CD3B-F563-46AC-80BC-2EBD7BAC35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CD3B-F563-46AC-80BC-2EBD7BAC35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5469-A39C-4647-A057-D71FC1F9E55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5469-A39C-4647-A057-D71FC1F9E55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CD3B-F563-46AC-80BC-2EBD7BAC35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5469-A39C-4647-A057-D71FC1F9E55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CD3B-F563-46AC-80BC-2EBD7BAC35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6495469-A39C-4647-A057-D71FC1F9E55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C1FCD3B-F563-46AC-80BC-2EBD7BAC35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5469-A39C-4647-A057-D71FC1F9E55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1FCD3B-F563-46AC-80BC-2EBD7BAC35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6495469-A39C-4647-A057-D71FC1F9E55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C1FCD3B-F563-46AC-80BC-2EBD7BAC35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17"/>
            <a:ext cx="8229600" cy="1384995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>
              <a:bevelB w="38100" h="38100" prst="relaxedInset"/>
            </a:sp3d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Организация уголка краеведения в группе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000892" y="6143644"/>
            <a:ext cx="2000264" cy="57150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Воспитатель Лялина Н.А.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5092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>
              <a:bevelB w="38100" h="38100" prst="relaxedInset"/>
            </a:sp3d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</a:rPr>
              <a:t>Краеведение в ДОУ является одним из источников обогащения детей знаниями о родном крае, воспитания любви к нему и формирование нравственных качеств, раскрывает связи родного края с Родиной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000892" y="6143644"/>
            <a:ext cx="2000264" cy="57150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133724"/>
          </a:xfrm>
        </p:spPr>
        <p:txBody>
          <a:bodyPr>
            <a:normAutofit fontScale="90000"/>
          </a:bodyPr>
          <a:lstStyle/>
          <a:p>
            <a:pPr lvl="0"/>
            <a:r>
              <a:rPr lang="ru-RU" sz="2000" dirty="0" smtClean="0">
                <a:solidFill>
                  <a:srgbClr val="0070C0"/>
                </a:solidFill>
              </a:rPr>
              <a:t>	В 2017-2018 учебном году  одна из годовых задач  это использование краеведческого материала в работе с детьми дошкольного возраста. Это заставило педагогов задуматься , как работать с краеведческим материалом и что такое краеведение? 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    	Краеведение -это изучение природы родного края, его хозяйства, экологических проблем, особенностей населения, истории и культуры. Практика показала, что пространственные краеведческие представления у дошкольников формируются быстрее, чем временные. Поэтому необходима организация соответствующей предметно-пространственной среды ( мини-музей, центры краеведения), специальный подбор художественно-дидактических пособий, материалов и технических средств обучения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7" name="Рисунок 6" descr="для презентации 0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3643314"/>
            <a:ext cx="5000660" cy="2821777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214950"/>
            <a:ext cx="8429684" cy="1143008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</a:rPr>
              <a:t>развивать потребность в самостоятельном освоении окружающего мира путем изучения культурного наследия разных эпох и народов.</a:t>
            </a:r>
          </a:p>
          <a:p>
            <a:pPr algn="l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-25360"/>
            <a:ext cx="55721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spc="100" dirty="0" smtClean="0">
                <a:solidFill>
                  <a:srgbClr val="0070C0"/>
                </a:solidFill>
              </a:rPr>
              <a:t>В задачи   входит следующее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428604"/>
            <a:ext cx="84296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buClr>
                <a:srgbClr val="F3A447"/>
              </a:buClr>
              <a:buSzPct val="85000"/>
              <a:buFont typeface="Wingdings" pitchFamily="2" charset="2"/>
              <a:buChar char="Ø"/>
            </a:pPr>
            <a:r>
              <a:rPr lang="ru-RU" sz="2200" spc="100" dirty="0" smtClean="0">
                <a:solidFill>
                  <a:srgbClr val="0070C0"/>
                </a:solidFill>
              </a:rPr>
              <a:t>научить ребенка понимать, что и у людей, и у вещей есть своя история;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214422"/>
            <a:ext cx="79296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buClr>
                <a:srgbClr val="F3A447"/>
              </a:buClr>
              <a:buSzPct val="85000"/>
              <a:buFont typeface="Wingdings" pitchFamily="2" charset="2"/>
              <a:buChar char="Ø"/>
            </a:pPr>
            <a:r>
              <a:rPr lang="ru-RU" sz="2200" spc="100" dirty="0" smtClean="0">
                <a:solidFill>
                  <a:srgbClr val="0070C0"/>
                </a:solidFill>
              </a:rPr>
              <a:t>пробудить у юных граждан чувство любви к своему поселку, краю , уважение к его традициям и обычаям;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2071678"/>
            <a:ext cx="850112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buClr>
                <a:srgbClr val="F3A447"/>
              </a:buClr>
              <a:buSzPct val="85000"/>
              <a:buFont typeface="Wingdings" pitchFamily="2" charset="2"/>
              <a:buChar char="Ø"/>
            </a:pPr>
            <a:r>
              <a:rPr lang="ru-RU" sz="2200" spc="100" dirty="0" smtClean="0">
                <a:solidFill>
                  <a:srgbClr val="0070C0"/>
                </a:solidFill>
              </a:rPr>
              <a:t>воспитывать уважение к культуре других народов (обычаям, традициям), готовность понимать и принимать систему иных ценностей;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214685"/>
            <a:ext cx="79296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200" spc="100" dirty="0" smtClean="0">
                <a:solidFill>
                  <a:srgbClr val="0070C0"/>
                </a:solidFill>
              </a:rPr>
              <a:t>формировать единство эстетических чувств и нравственных ценностей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4071942"/>
            <a:ext cx="821537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200" spc="100" dirty="0" smtClean="0">
                <a:solidFill>
                  <a:srgbClr val="0070C0"/>
                </a:solidFill>
              </a:rPr>
              <a:t>пробуждать в детях эмоциональную отзывчивость через приобщение к искусству, музыке, литературе, народной культуре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500"/>
                            </p:stCondLst>
                            <p:childTnLst>
                              <p:par>
                                <p:cTn id="3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500"/>
                            </p:stCondLst>
                            <p:childTnLst>
                              <p:par>
                                <p:cTn id="3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50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01122" cy="4214842"/>
          </a:xfrm>
        </p:spPr>
        <p:txBody>
          <a:bodyPr anchor="t">
            <a:normAutofit fontScale="90000"/>
          </a:bodyPr>
          <a:lstStyle/>
          <a:p>
            <a:r>
              <a:rPr lang="ru-RU" sz="2200" dirty="0" smtClean="0">
                <a:solidFill>
                  <a:srgbClr val="0070C0"/>
                </a:solidFill>
              </a:rPr>
              <a:t>	Уголок краеведения в детском саду должен соответствовать определенным требованиям:</a:t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>-хорошая освещенность в дневное и вечернее время;</a:t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>-целесообразность размещения “экспонатов”, доступность, эстетичность, научность, достоверность представленного материала;</a:t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>-возможное объединение уголка изобразительной деятельности и центра краеведения.</a:t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>	Работа в центре краеведения развивает у дошкольников</a:t>
            </a:r>
            <a:r>
              <a:rPr lang="ru-RU" sz="2200" b="1" dirty="0" smtClean="0">
                <a:solidFill>
                  <a:srgbClr val="0070C0"/>
                </a:solidFill>
              </a:rPr>
              <a:t> </a:t>
            </a:r>
            <a:r>
              <a:rPr lang="ru-RU" sz="2200" dirty="0" smtClean="0">
                <a:solidFill>
                  <a:srgbClr val="0070C0"/>
                </a:solidFill>
              </a:rPr>
              <a:t>речь, воображение, мышление, расширяет кругозор, способствует нравственному становлению личности, расширяет область социально-нравственных ориентаций и чувств детей, пробуждая любовь к родному поселку, краю, России.</a:t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>Содержание материалов в центрах краеведения зависит от возраста детей.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000" dirty="0" smtClean="0">
                <a:solidFill>
                  <a:srgbClr val="0070C0"/>
                </a:solidFill>
              </a:rPr>
              <a:t/>
            </a:r>
            <a:br>
              <a:rPr lang="ru-RU" sz="2000" dirty="0" smtClean="0">
                <a:solidFill>
                  <a:srgbClr val="0070C0"/>
                </a:solidFill>
              </a:rPr>
            </a:b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7" name="Рисунок 6" descr="для презентации 08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71736" y="4214818"/>
            <a:ext cx="5929354" cy="2643182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776666"/>
          </a:xfrm>
        </p:spPr>
        <p:txBody>
          <a:bodyPr>
            <a:noAutofit/>
          </a:bodyPr>
          <a:lstStyle/>
          <a:p>
            <a:r>
              <a:rPr lang="ru-RU" sz="1800" i="1" dirty="0" smtClean="0">
                <a:solidFill>
                  <a:srgbClr val="0070C0"/>
                </a:solidFill>
              </a:rPr>
              <a:t>М</a:t>
            </a:r>
            <a:r>
              <a:rPr lang="ru-RU" sz="1800" b="1" i="1" dirty="0" smtClean="0">
                <a:solidFill>
                  <a:srgbClr val="0070C0"/>
                </a:solidFill>
              </a:rPr>
              <a:t>ладший возраст (3-4-й год жизни).</a:t>
            </a:r>
            <a:r>
              <a:rPr lang="ru-RU" sz="1800" dirty="0" smtClean="0">
                <a:solidFill>
                  <a:srgbClr val="0070C0"/>
                </a:solidFill>
              </a:rPr>
              <a:t/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Альбомы: “Наша семья”, “Улицы поселка Башмаково”, “Мой поселок, “Наш детский сад”, “Праздники дома и в детском саду”.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err="1" smtClean="0">
                <a:solidFill>
                  <a:srgbClr val="0070C0"/>
                </a:solidFill>
              </a:rPr>
              <a:t>Потешки</a:t>
            </a:r>
            <a:r>
              <a:rPr lang="ru-RU" sz="1800" dirty="0" smtClean="0">
                <a:solidFill>
                  <a:srgbClr val="0070C0"/>
                </a:solidFill>
              </a:rPr>
              <a:t>, скороговорки.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Папки – передвижки с иллюстрациями: “Растительный и животный мир Пензенской области ”,.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Подвижные игры народов Поволжья: “Оденем куклу на прогулку”, “Познай себя”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Книжки-раскраски, картинки – иллюстрации “Моя улица”, “Мой дом”, “Мой детский сад”., «Труд взрослых”,. 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Совместные работы из бросового и природного материала.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Куклы в русских костюмах.</a:t>
            </a:r>
            <a:br>
              <a:rPr lang="ru-RU" sz="1800" dirty="0" smtClean="0">
                <a:solidFill>
                  <a:srgbClr val="0070C0"/>
                </a:solidFill>
              </a:rPr>
            </a:br>
            <a:endParaRPr lang="ru-RU" sz="1800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для презентации 08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3756406"/>
            <a:ext cx="7929618" cy="2839661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72560" cy="4572008"/>
          </a:xfrm>
        </p:spPr>
        <p:txBody>
          <a:bodyPr anchor="t">
            <a:noAutofit/>
          </a:bodyPr>
          <a:lstStyle/>
          <a:p>
            <a:r>
              <a:rPr lang="ru-RU" sz="1600" b="1" i="1" dirty="0" smtClean="0">
                <a:solidFill>
                  <a:srgbClr val="002060"/>
                </a:solidFill>
              </a:rPr>
              <a:t/>
            </a:r>
            <a:br>
              <a:rPr lang="ru-RU" sz="16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Средний возраст (5-й год жизни).</a:t>
            </a:r>
            <a:r>
              <a:rPr lang="ru-RU" sz="2000" dirty="0" smtClean="0">
                <a:solidFill>
                  <a:srgbClr val="0070C0"/>
                </a:solidFill>
              </a:rPr>
              <a:t/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Художественная литература: стихи, рассказы, загадки, </a:t>
            </a:r>
            <a:r>
              <a:rPr lang="ru-RU" sz="2000" dirty="0" err="1" smtClean="0">
                <a:solidFill>
                  <a:srgbClr val="0070C0"/>
                </a:solidFill>
              </a:rPr>
              <a:t>потешки</a:t>
            </a:r>
            <a:r>
              <a:rPr lang="ru-RU" sz="2000" dirty="0" smtClean="0">
                <a:solidFill>
                  <a:srgbClr val="0070C0"/>
                </a:solidFill>
              </a:rPr>
              <a:t>, рассказы и стихотворения о поселке, Пензенской области, о России в целом.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Альбомы: «Дикие животные родного края», “Я живу в Башмаково”,   “Поселок Башмаково в разные времена года”.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Подвижные игры народов Пензенской области  и всей России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Атрибуты музыкально-театральной деятельности: тексты песен, прибауток, музыкальные инструменты (ложки, </a:t>
            </a:r>
            <a:r>
              <a:rPr lang="ru-RU" sz="2000" dirty="0" err="1" smtClean="0">
                <a:solidFill>
                  <a:srgbClr val="0070C0"/>
                </a:solidFill>
              </a:rPr>
              <a:t>трещетки</a:t>
            </a:r>
            <a:r>
              <a:rPr lang="ru-RU" sz="2000" dirty="0" smtClean="0">
                <a:solidFill>
                  <a:srgbClr val="0070C0"/>
                </a:solidFill>
              </a:rPr>
              <a:t> и т.д.).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Аудио- и видеокассеты о природе родного края.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Поделки из бросового и природного материала, сделанные руками детей и взрослых.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/>
            </a:r>
            <a:br>
              <a:rPr lang="ru-RU" sz="1800" dirty="0" smtClean="0">
                <a:solidFill>
                  <a:srgbClr val="0070C0"/>
                </a:solidFill>
              </a:rPr>
            </a:br>
            <a:endParaRPr lang="ru-RU" sz="1800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для презентации 08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34" y="3786190"/>
            <a:ext cx="7929618" cy="2786082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62484"/>
          </a:xfrm>
        </p:spPr>
        <p:txBody>
          <a:bodyPr anchor="t">
            <a:norm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</a:rPr>
              <a:t>Старший возраст (6-7-й годы жизни).</a:t>
            </a:r>
            <a:r>
              <a:rPr lang="ru-RU" sz="2000" dirty="0" smtClean="0">
                <a:solidFill>
                  <a:srgbClr val="0070C0"/>
                </a:solidFill>
              </a:rPr>
              <a:t/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Альбомы: “История Пензенской области”,  </a:t>
            </a:r>
            <a:r>
              <a:rPr sz="2000" smtClean="0">
                <a:solidFill>
                  <a:srgbClr val="0070C0"/>
                </a:solidFill>
              </a:rPr>
              <a:t>"</a:t>
            </a:r>
            <a:r>
              <a:rPr lang="ru-RU" sz="2000" dirty="0" smtClean="0">
                <a:solidFill>
                  <a:srgbClr val="0070C0"/>
                </a:solidFill>
              </a:rPr>
              <a:t>Поэты и писатели Сурского края</a:t>
            </a:r>
            <a:r>
              <a:rPr sz="2000" smtClean="0">
                <a:solidFill>
                  <a:srgbClr val="0070C0"/>
                </a:solidFill>
              </a:rPr>
              <a:t>",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sz="2000" smtClean="0">
                <a:solidFill>
                  <a:srgbClr val="0070C0"/>
                </a:solidFill>
              </a:rPr>
              <a:t>"</a:t>
            </a:r>
            <a:r>
              <a:rPr lang="ru-RU" sz="2000" dirty="0" smtClean="0">
                <a:solidFill>
                  <a:srgbClr val="0070C0"/>
                </a:solidFill>
              </a:rPr>
              <a:t>Красная книга Пензенской области</a:t>
            </a:r>
            <a:r>
              <a:rPr sz="2000" smtClean="0">
                <a:solidFill>
                  <a:srgbClr val="0070C0"/>
                </a:solidFill>
              </a:rPr>
              <a:t>", </a:t>
            </a:r>
            <a:r>
              <a:rPr lang="ru-RU" sz="2000" dirty="0" smtClean="0">
                <a:solidFill>
                  <a:srgbClr val="0070C0"/>
                </a:solidFill>
              </a:rPr>
              <a:t>“Наша семья”, “Башмаково</a:t>
            </a:r>
            <a:r>
              <a:rPr sz="2000" smtClean="0">
                <a:solidFill>
                  <a:srgbClr val="0070C0"/>
                </a:solidFill>
              </a:rPr>
              <a:t> </a:t>
            </a:r>
            <a:r>
              <a:rPr lang="ru-RU" sz="2000" dirty="0" smtClean="0">
                <a:solidFill>
                  <a:srgbClr val="0070C0"/>
                </a:solidFill>
              </a:rPr>
              <a:t>- моя малая родина” (образование, культура, спорт), “ “Народы Пензенской области”, “Русский костюм»” , </a:t>
            </a:r>
            <a:r>
              <a:rPr sz="2000" smtClean="0">
                <a:solidFill>
                  <a:srgbClr val="0070C0"/>
                </a:solidFill>
              </a:rPr>
              <a:t>"</a:t>
            </a:r>
            <a:r>
              <a:rPr lang="ru-RU" sz="2000" dirty="0" smtClean="0">
                <a:solidFill>
                  <a:srgbClr val="0070C0"/>
                </a:solidFill>
              </a:rPr>
              <a:t>Национальные костюмы народов России</a:t>
            </a:r>
            <a:r>
              <a:rPr sz="2000" smtClean="0">
                <a:solidFill>
                  <a:srgbClr val="0070C0"/>
                </a:solidFill>
              </a:rPr>
              <a:t>", "</a:t>
            </a:r>
            <a:r>
              <a:rPr lang="ru-RU" sz="2000" dirty="0" smtClean="0">
                <a:solidFill>
                  <a:srgbClr val="0070C0"/>
                </a:solidFill>
              </a:rPr>
              <a:t>Героев помним имена  </a:t>
            </a:r>
            <a:r>
              <a:rPr sz="2000" smtClean="0">
                <a:solidFill>
                  <a:srgbClr val="0070C0"/>
                </a:solidFill>
              </a:rPr>
              <a:t>","</a:t>
            </a:r>
            <a:r>
              <a:rPr lang="ru-RU" sz="2000" dirty="0" smtClean="0">
                <a:solidFill>
                  <a:srgbClr val="0070C0"/>
                </a:solidFill>
              </a:rPr>
              <a:t>Поклонимся великим тем годам</a:t>
            </a:r>
            <a:r>
              <a:rPr sz="2000" smtClean="0">
                <a:solidFill>
                  <a:srgbClr val="0070C0"/>
                </a:solidFill>
              </a:rPr>
              <a:t>"</a:t>
            </a:r>
            <a:r>
              <a:rPr lang="ru-RU" sz="2000" dirty="0" smtClean="0">
                <a:solidFill>
                  <a:srgbClr val="0070C0"/>
                </a:solidFill>
              </a:rPr>
              <a:t> .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Флаг, гербы и другая символика  районов и городов Пензенской области, России.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/>
            </a:r>
            <a:br>
              <a:rPr lang="ru-RU" sz="2000" dirty="0" smtClean="0">
                <a:solidFill>
                  <a:srgbClr val="0070C0"/>
                </a:solidFill>
              </a:rPr>
            </a:b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WP_20180329_17_07_55_Pro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97176" y="3071810"/>
            <a:ext cx="3846195" cy="3381379"/>
          </a:xfrm>
        </p:spPr>
      </p:pic>
      <p:pic>
        <p:nvPicPr>
          <p:cNvPr id="6" name="Содержимое 5" descr="WP_20180329_17_14_38_Pro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73960" y="3071810"/>
            <a:ext cx="4384320" cy="32858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276600"/>
          </a:xfrm>
        </p:spPr>
        <p:txBody>
          <a:bodyPr anchor="t">
            <a:normAutofit fontScale="90000"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Предметы искусства народов Поволжья, Пензенской области,  р.п. Башмаково, других регионов России .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Предметы  быта народов Пензенской области .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Художественная литература (стихи, рассказы).</a:t>
            </a:r>
            <a:r>
              <a:rPr sz="2000" smtClean="0">
                <a:solidFill>
                  <a:srgbClr val="0070C0"/>
                </a:solidFill>
              </a:rPr>
              <a:t/>
            </a:r>
            <a:br>
              <a:rPr sz="200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 Предметы искусства народов Поволжья, Пензенской области,  р.п. Башмаково, других регионов России .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Предметы  быта народов Пензенской области .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Художественная литература (стихи, рассказы).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Предметы  нумизматики 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дидактические игры </a:t>
            </a:r>
            <a:r>
              <a:rPr sz="2000" smtClean="0">
                <a:solidFill>
                  <a:srgbClr val="0070C0"/>
                </a:solidFill>
              </a:rPr>
              <a:t>:"</a:t>
            </a:r>
            <a:r>
              <a:rPr lang="ru-RU" sz="2000" dirty="0" smtClean="0">
                <a:solidFill>
                  <a:srgbClr val="0070C0"/>
                </a:solidFill>
              </a:rPr>
              <a:t>Символика России</a:t>
            </a:r>
            <a:r>
              <a:rPr sz="2000" smtClean="0">
                <a:solidFill>
                  <a:srgbClr val="0070C0"/>
                </a:solidFill>
              </a:rPr>
              <a:t>"</a:t>
            </a:r>
            <a:r>
              <a:rPr lang="ru-RU" sz="2000" dirty="0" smtClean="0">
                <a:solidFill>
                  <a:srgbClr val="0070C0"/>
                </a:solidFill>
              </a:rPr>
              <a:t>, </a:t>
            </a:r>
            <a:r>
              <a:rPr sz="2000" smtClean="0">
                <a:solidFill>
                  <a:srgbClr val="0070C0"/>
                </a:solidFill>
              </a:rPr>
              <a:t>"</a:t>
            </a:r>
            <a:r>
              <a:rPr lang="ru-RU" sz="2000" dirty="0" smtClean="0">
                <a:solidFill>
                  <a:srgbClr val="0070C0"/>
                </a:solidFill>
              </a:rPr>
              <a:t>Старинное и современное вооружение</a:t>
            </a:r>
            <a:r>
              <a:rPr sz="2000" smtClean="0">
                <a:solidFill>
                  <a:srgbClr val="0070C0"/>
                </a:solidFill>
              </a:rPr>
              <a:t>"</a:t>
            </a:r>
            <a:r>
              <a:rPr lang="ru-RU" sz="2000" dirty="0" smtClean="0">
                <a:solidFill>
                  <a:srgbClr val="0070C0"/>
                </a:solidFill>
              </a:rPr>
              <a:t>, </a:t>
            </a:r>
            <a:r>
              <a:rPr sz="2000" smtClean="0">
                <a:solidFill>
                  <a:srgbClr val="0070C0"/>
                </a:solidFill>
              </a:rPr>
              <a:t>"</a:t>
            </a:r>
            <a:r>
              <a:rPr lang="ru-RU" sz="2000" dirty="0" smtClean="0">
                <a:solidFill>
                  <a:srgbClr val="0070C0"/>
                </a:solidFill>
              </a:rPr>
              <a:t>Геральдика Пензенской области</a:t>
            </a:r>
            <a:r>
              <a:rPr sz="2000" smtClean="0">
                <a:solidFill>
                  <a:srgbClr val="0070C0"/>
                </a:solidFill>
              </a:rPr>
              <a:t>"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WP_20180329_17_01_37_Pro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72132" y="3500438"/>
            <a:ext cx="3357585" cy="3106319"/>
          </a:xfrm>
        </p:spPr>
      </p:pic>
      <p:pic>
        <p:nvPicPr>
          <p:cNvPr id="7" name="Рисунок 6" descr="WP_20180329_17_04_10_Pr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714348" y="3500414"/>
            <a:ext cx="3143272" cy="3357586"/>
          </a:xfrm>
          <a:prstGeom prst="rect">
            <a:avLst/>
          </a:prstGeom>
        </p:spPr>
      </p:pic>
      <p:pic>
        <p:nvPicPr>
          <p:cNvPr id="9" name="Рисунок 8" descr="WP_20180329_17_06_14_Pro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1857356" y="3357562"/>
            <a:ext cx="4286280" cy="3255604"/>
          </a:xfrm>
          <a:prstGeom prst="rect">
            <a:avLst/>
          </a:prstGeom>
        </p:spPr>
      </p:pic>
      <p:pic>
        <p:nvPicPr>
          <p:cNvPr id="10" name="Рисунок 9" descr="WP_20180330_07_47_03_Pro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071802" y="3929066"/>
            <a:ext cx="4214842" cy="2561963"/>
          </a:xfrm>
          <a:prstGeom prst="rect">
            <a:avLst/>
          </a:prstGeom>
        </p:spPr>
      </p:pic>
      <p:pic>
        <p:nvPicPr>
          <p:cNvPr id="11" name="Рисунок 10" descr="WP_20180330_07_46_39_Pro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2928926" y="3357562"/>
            <a:ext cx="5412060" cy="3500438"/>
          </a:xfrm>
          <a:prstGeom prst="rect">
            <a:avLst/>
          </a:prstGeom>
        </p:spPr>
      </p:pic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419740"/>
          </a:xfrm>
        </p:spPr>
        <p:txBody>
          <a:bodyPr anchor="t"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/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 Знакомство с родным поселком, Сурским краем и  родной страной вызывает у детей положительные чувства и эмоции, а также стремление и желание ребенка , нарисовать то, о чем только что услышал. </a:t>
            </a:r>
            <a:r>
              <a:rPr sz="2000" smtClean="0">
                <a:solidFill>
                  <a:srgbClr val="0070C0"/>
                </a:solidFill>
              </a:rPr>
              <a:t/>
            </a:r>
            <a:br>
              <a:rPr sz="2000" smtClean="0">
                <a:solidFill>
                  <a:srgbClr val="0070C0"/>
                </a:solidFill>
              </a:rPr>
            </a:b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0070C0"/>
                </a:solidFill>
              </a:rPr>
              <a:t>Дети старшего дошкольного возраста, освоив  краеведческий материал проводят экскурсии для более младших, которые с интересом слушают рассказы о старине об истории  родного края.</a:t>
            </a:r>
            <a:r>
              <a:rPr sz="2000" smtClean="0">
                <a:solidFill>
                  <a:srgbClr val="0070C0"/>
                </a:solidFill>
              </a:rPr>
              <a:t/>
            </a:r>
            <a:br>
              <a:rPr sz="2000" smtClean="0">
                <a:solidFill>
                  <a:srgbClr val="0070C0"/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для презентации 07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14348" y="2643182"/>
            <a:ext cx="7609738" cy="3857652"/>
          </a:xfrm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2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F0D67E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653</TotalTime>
  <Words>166</Words>
  <Application>Microsoft Office PowerPoint</Application>
  <PresentationFormat>Экран (4:3)</PresentationFormat>
  <Paragraphs>20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Организация уголка краеведения в группе</vt:lpstr>
      <vt:lpstr> В 2017-2018 учебном году  одна из годовых задач  это использование краеведческого материала в работе с детьми дошкольного возраста. Это заставило педагогов задуматься , как работать с краеведческим материалом и что такое краеведение?       Краеведение -это изучение природы родного края, его хозяйства, экологических проблем, особенностей населения, истории и культуры. Практика показала, что пространственные краеведческие представления у дошкольников формируются быстрее, чем временные. Поэтому необходима организация соответствующей предметно-пространственной среды ( мини-музей, центры краеведения), специальный подбор художественно-дидактических пособий, материалов и технических средств обучения</vt:lpstr>
      <vt:lpstr>Слайд 3</vt:lpstr>
      <vt:lpstr> Уголок краеведения в детском саду должен соответствовать определенным требованиям: -хорошая освещенность в дневное и вечернее время; -целесообразность размещения “экспонатов”, доступность, эстетичность, научность, достоверность представленного материала; -возможное объединение уголка изобразительной деятельности и центра краеведения.  Работа в центре краеведения развивает у дошкольников речь, воображение, мышление, расширяет кругозор, способствует нравственному становлению личности, расширяет область социально-нравственных ориентаций и чувств детей, пробуждая любовь к родному поселку, краю, России. Содержание материалов в центрах краеведения зависит от возраста детей.  </vt:lpstr>
      <vt:lpstr>Младший возраст (3-4-й год жизни). Альбомы: “Наша семья”, “Улицы поселка Башмаково”, “Мой поселок, “Наш детский сад”, “Праздники дома и в детском саду”. Потешки, скороговорки. Папки – передвижки с иллюстрациями: “Растительный и животный мир Пензенской области ”,. Подвижные игры народов Поволжья: “Оденем куклу на прогулку”, “Познай себя” Книжки-раскраски, картинки – иллюстрации “Моя улица”, “Мой дом”, “Мой детский сад”., «Труд взрослых”,.  Совместные работы из бросового и природного материала. Куклы в русских костюмах. </vt:lpstr>
      <vt:lpstr> Средний возраст (5-й год жизни). Художественная литература: стихи, рассказы, загадки, потешки, рассказы и стихотворения о поселке, Пензенской области, о России в целом. Альбомы: «Дикие животные родного края», “Я живу в Башмаково”,   “Поселок Башмаково в разные времена года”. Подвижные игры народов Пензенской области  и всей России Атрибуты музыкально-театральной деятельности: тексты песен, прибауток, музыкальные инструменты (ложки, трещетки и т.д.). Аудио- и видеокассеты о природе родного края. Поделки из бросового и природного материала, сделанные руками детей и взрослых.  </vt:lpstr>
      <vt:lpstr>Старший возраст (6-7-й годы жизни). Альбомы: “История Пензенской области”,  "Поэты и писатели Сурского края", "Красная книга Пензенской области", “Наша семья”, “Башмаково - моя малая родина” (образование, культура, спорт), “ “Народы Пензенской области”, “Русский костюм»” , "Национальные костюмы народов России", "Героев помним имена  ","Поклонимся великим тем годам" . Флаг, гербы и другая символика  районов и городов Пензенской области, России.  </vt:lpstr>
      <vt:lpstr>Предметы искусства народов Поволжья, Пензенской области,  р.п. Башмаково, других регионов России . Предметы  быта народов Пензенской области . Художественная литература (стихи, рассказы).  Предметы искусства народов Поволжья, Пензенской области,  р.п. Башмаково, других регионов России . Предметы  быта народов Пензенской области . Художественная литература (стихи, рассказы). Предметы  нумизматики  дидактические игры :"Символика России", "Старинное и современное вооружение", "Геральдика Пензенской области" </vt:lpstr>
      <vt:lpstr>  Знакомство с родным поселком, Сурским краем и  родной страной вызывает у детей положительные чувства и эмоции, а также стремление и желание ребенка , нарисовать то, о чем только что услышал.   Дети старшего дошкольного возраста, освоив  краеведческий материал проводят экскурсии для более младших, которые с интересом слушают рассказы о старине об истории  родного края.  </vt:lpstr>
      <vt:lpstr>Краеведение в ДОУ является одним из источников обогащения детей знаниями о родном крае, воспитания любви к нему и формирование нравственных качеств, раскрывает связи родного края с Родиной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61</cp:revision>
  <dcterms:created xsi:type="dcterms:W3CDTF">2018-03-29T08:41:46Z</dcterms:created>
  <dcterms:modified xsi:type="dcterms:W3CDTF">2019-10-16T09:30:30Z</dcterms:modified>
</cp:coreProperties>
</file>