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15" r:id="rId3"/>
    <p:sldId id="319" r:id="rId4"/>
    <p:sldId id="350" r:id="rId5"/>
    <p:sldId id="342" r:id="rId6"/>
    <p:sldId id="320" r:id="rId7"/>
    <p:sldId id="322" r:id="rId8"/>
    <p:sldId id="323" r:id="rId9"/>
    <p:sldId id="321" r:id="rId10"/>
    <p:sldId id="332" r:id="rId11"/>
    <p:sldId id="330" r:id="rId12"/>
    <p:sldId id="328" r:id="rId13"/>
    <p:sldId id="333" r:id="rId14"/>
    <p:sldId id="329" r:id="rId15"/>
    <p:sldId id="335" r:id="rId16"/>
    <p:sldId id="365" r:id="rId17"/>
    <p:sldId id="366" r:id="rId18"/>
    <p:sldId id="341" r:id="rId19"/>
    <p:sldId id="36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D252C3"/>
    <a:srgbClr val="CD3FB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3" autoAdjust="0"/>
    <p:restoredTop sz="92910" autoAdjust="0"/>
  </p:normalViewPr>
  <p:slideViewPr>
    <p:cSldViewPr>
      <p:cViewPr varScale="1">
        <p:scale>
          <a:sx n="68" d="100"/>
          <a:sy n="68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76;&#1084;&#1080;&#1085;&#1080;&#1089;&#1090;&#1088;&#1072;&#1090;&#1086;&#1088;\Desktop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онр2 ур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6</c:v>
                </c:pt>
                <c:pt idx="2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онр 3 ур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13</c:v>
                </c:pt>
                <c:pt idx="1">
                  <c:v>13</c:v>
                </c:pt>
                <c:pt idx="2">
                  <c:v>11</c:v>
                </c:pt>
              </c:numCache>
            </c:numRef>
          </c:val>
        </c:ser>
        <c:shape val="box"/>
        <c:axId val="66401792"/>
        <c:axId val="66403328"/>
        <c:axId val="0"/>
      </c:bar3DChart>
      <c:catAx>
        <c:axId val="66401792"/>
        <c:scaling>
          <c:orientation val="minMax"/>
        </c:scaling>
        <c:axPos val="b"/>
        <c:tickLblPos val="nextTo"/>
        <c:crossAx val="66403328"/>
        <c:crosses val="autoZero"/>
        <c:auto val="1"/>
        <c:lblAlgn val="ctr"/>
        <c:lblOffset val="100"/>
      </c:catAx>
      <c:valAx>
        <c:axId val="66403328"/>
        <c:scaling>
          <c:orientation val="minMax"/>
        </c:scaling>
        <c:axPos val="l"/>
        <c:majorGridlines/>
        <c:numFmt formatCode="General" sourceLinked="1"/>
        <c:tickLblPos val="nextTo"/>
        <c:crossAx val="6640179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23C5EB6-132E-49D5-94C5-16498ACC891B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D81115C-6BAD-4BAB-8C79-0A2F91A170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2775B2-CF14-4CE4-B17D-90CC9E7248B4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A7CAD-C662-49F9-AB28-6AF3BF709491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52941-22C4-432B-AADB-15161085BF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E37AF-363C-462C-8ACD-D61C3A007831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37162-78D3-4D8B-93A7-07BC7097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8267D-5334-4107-B724-585551C72885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C27E5-5BE8-4735-9D32-0ECBE9F49C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638ED-084F-4CEC-B175-C4CE98D412EE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2C353-D31D-42C6-AFFB-90884FEA5F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E46F9-26E9-47BD-9612-8BF4E75298DB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2F43E-868F-49B5-9812-D967CFB72F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99A3C-D5B1-4B78-8D1E-54B4F1FE0B6F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99777-E7B0-41CF-BAD4-01A28AE33B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5242F-2DEE-4B78-91DF-95D4DB7258A6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77A02-889C-4756-9007-220C11F2D5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096B5-22E4-4923-94F8-DB7A7E0B33B2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30D78-F943-42DE-9799-3ABAD63F2B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CFAD8-F166-4603-A10B-8D737031E3DA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0F94B-0F8F-439F-87D6-357E818789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2E46D-2279-4352-948A-F1113D01999E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55B39-B650-4EC2-87D3-60C7698EC3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09E26-FB9C-4321-9335-2AB2AC830606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4AD5F-BD2A-459D-8D02-851D3D86FD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0FAC4D-038F-42C4-AC9A-EE86175F6D3B}" type="datetimeFigureOut">
              <a:rPr lang="ru-RU"/>
              <a:pPr>
                <a:defRPr/>
              </a:pPr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FF5505-5910-4608-BE83-8E3F6F9F79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10" descr="Гледах замислено Божия свят....что это было..судьб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60350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99592" y="1628507"/>
            <a:ext cx="763284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Мастер-класс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«Технология </a:t>
            </a:r>
            <a:r>
              <a:rPr lang="ru-RU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квиллинг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»</a:t>
            </a:r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  <a:p>
            <a:pPr algn="r"/>
            <a:endParaRPr lang="ru-RU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  <a:p>
            <a:pPr algn="r"/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  <a:p>
            <a:pPr algn="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Учитель-логопед </a:t>
            </a:r>
          </a:p>
          <a:p>
            <a:pPr algn="r"/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Таберекова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Гульнур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Кадырбековна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 descr="http://img1.liveinternet.ru/images/attach/c/1/55/386/5538607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4049713"/>
            <a:ext cx="30749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10" descr="Объемная лошадка из квилинг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2060575"/>
            <a:ext cx="31305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2" descr="Как сшить йорку лежанку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338" y="1379538"/>
            <a:ext cx="4605337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smtClean="0"/>
              <a:t>Квиллинг – хобби </a:t>
            </a:r>
            <a:r>
              <a:rPr lang="en-US" altLang="ru-RU" sz="3600" smtClean="0"/>
              <a:t>XXI</a:t>
            </a:r>
            <a:r>
              <a:rPr lang="ru-RU" altLang="ru-RU" sz="3600" smtClean="0"/>
              <a:t> века.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D:\картинки д.р\фоны\a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Прямоугольник 10"/>
          <p:cNvSpPr>
            <a:spLocks noChangeArrowheads="1"/>
          </p:cNvSpPr>
          <p:nvPr/>
        </p:nvSpPr>
        <p:spPr bwMode="auto">
          <a:xfrm>
            <a:off x="2262188" y="188913"/>
            <a:ext cx="4619625" cy="9540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indent="179388"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Инструменты и материалы  для  квиллинга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7660" name="Picture 12" descr="C:\Users\карпов\Desktop\Новая папка (3)\100_PANA\P10009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4437063"/>
            <a:ext cx="2305050" cy="208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5" name="Picture 10" descr="ООО &quot;БЕЦАЛЕЛЬ&quot;: Интернет-магазин - Ac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1989138"/>
            <a:ext cx="21955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2" descr="Квиллинг. . Оригинальный подсвечник. . - Блог Тюльниковой Ирин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1268413"/>
            <a:ext cx="3408363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4" descr="Мое богатство!!! . Страна Мастеров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268413"/>
            <a:ext cx="286543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950" y="4005263"/>
            <a:ext cx="3560763" cy="2670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D:\картинки д.р\фоны\a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Прямоугольник 13"/>
          <p:cNvSpPr>
            <a:spLocks noChangeArrowheads="1"/>
          </p:cNvSpPr>
          <p:nvPr/>
        </p:nvSpPr>
        <p:spPr bwMode="auto">
          <a:xfrm>
            <a:off x="395288" y="620713"/>
            <a:ext cx="8424862" cy="42783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indent="179388" algn="ctr"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Приемы работы.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Подготовка полос  (выполнение разметки листа, нарезка).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Изготовление  элементов (полоска бумаги закручивается  в плотную спираль с помощью инструмента для квиллинга,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затем из неё изготавливают базовые элементы.</a:t>
            </a:r>
          </a:p>
          <a:p>
            <a:pPr marL="514350" indent="-514350">
              <a:buFontTx/>
              <a:buAutoNum type="arabicPeriod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Работа по </a:t>
            </a:r>
            <a:r>
              <a:rPr lang="ru-RU" sz="2800" b="1" dirty="0" err="1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цветовосприятию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.</a:t>
            </a:r>
          </a:p>
          <a:p>
            <a:pPr marL="514350" indent="-514350">
              <a:buFontTx/>
              <a:buAutoNum type="arabicPeriod"/>
              <a:defRPr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4838" y="4437063"/>
            <a:ext cx="2925762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Блок-схема: перфолента 15"/>
          <p:cNvSpPr/>
          <p:nvPr/>
        </p:nvSpPr>
        <p:spPr bwMode="auto">
          <a:xfrm>
            <a:off x="827088" y="2276872"/>
            <a:ext cx="3281362" cy="2376264"/>
          </a:xfrm>
          <a:prstGeom prst="flowChartPunchedTap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179388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Тугая </a:t>
            </a:r>
          </a:p>
          <a:p>
            <a:pPr indent="179388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спираль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7" name="Рисунок 1" descr="roll_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2492896"/>
            <a:ext cx="1656184" cy="157731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2" name="Группа 11"/>
          <p:cNvGrpSpPr>
            <a:grpSpLocks/>
          </p:cNvGrpSpPr>
          <p:nvPr/>
        </p:nvGrpSpPr>
        <p:grpSpPr bwMode="auto">
          <a:xfrm>
            <a:off x="5220072" y="2557658"/>
            <a:ext cx="3381375" cy="2036763"/>
            <a:chOff x="5376612" y="2572429"/>
            <a:chExt cx="4429125" cy="2928937"/>
          </a:xfrm>
        </p:grpSpPr>
        <p:sp>
          <p:nvSpPr>
            <p:cNvPr id="19" name="Блок-схема: перфолента 18"/>
            <p:cNvSpPr/>
            <p:nvPr/>
          </p:nvSpPr>
          <p:spPr>
            <a:xfrm>
              <a:off x="5376612" y="2572429"/>
              <a:ext cx="4429125" cy="2928937"/>
            </a:xfrm>
            <a:prstGeom prst="flowChartPunchedTap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179388">
                <a:defRPr/>
              </a:pPr>
              <a:r>
                <a:rPr lang="ru-RU" sz="2400" b="1" dirty="0">
                  <a:solidFill>
                    <a:schemeClr val="accent2">
                      <a:lumMod val="75000"/>
                    </a:schemeClr>
                  </a:solidFill>
                  <a:latin typeface="Monotype Corsiva" pitchFamily="66" charset="0"/>
                  <a:cs typeface="Times New Roman" pitchFamily="18" charset="0"/>
                </a:rPr>
                <a:t>Свободная </a:t>
              </a:r>
            </a:p>
            <a:p>
              <a:pPr indent="179388">
                <a:defRPr/>
              </a:pPr>
              <a:r>
                <a:rPr lang="ru-RU" sz="2400" b="1" dirty="0">
                  <a:solidFill>
                    <a:schemeClr val="accent2">
                      <a:lumMod val="75000"/>
                    </a:schemeClr>
                  </a:solidFill>
                  <a:latin typeface="Monotype Corsiva" pitchFamily="66" charset="0"/>
                  <a:cs typeface="Times New Roman" pitchFamily="18" charset="0"/>
                </a:rPr>
                <a:t>спираль</a:t>
              </a:r>
              <a:endPara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endParaRPr>
            </a:p>
          </p:txBody>
        </p:sp>
        <p:pic>
          <p:nvPicPr>
            <p:cNvPr id="20" name="Рисунок 2" descr="roll_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545980" y="2789949"/>
              <a:ext cx="2173992" cy="2173993"/>
            </a:xfrm>
            <a:prstGeom prst="ellipse">
              <a:avLst/>
            </a:prstGeom>
            <a:noFill/>
            <a:ln w="9525">
              <a:solidFill>
                <a:schemeClr val="accent4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</p:pic>
      </p:grpSp>
      <p:grpSp>
        <p:nvGrpSpPr>
          <p:cNvPr id="17413" name="Группа 12"/>
          <p:cNvGrpSpPr>
            <a:grpSpLocks/>
          </p:cNvGrpSpPr>
          <p:nvPr/>
        </p:nvGrpSpPr>
        <p:grpSpPr bwMode="auto">
          <a:xfrm>
            <a:off x="2699792" y="4653136"/>
            <a:ext cx="3592512" cy="1958975"/>
            <a:chOff x="2155500" y="4023746"/>
            <a:chExt cx="4047787" cy="2503613"/>
          </a:xfrm>
        </p:grpSpPr>
        <p:sp>
          <p:nvSpPr>
            <p:cNvPr id="22" name="Блок-схема: перфолента 21"/>
            <p:cNvSpPr/>
            <p:nvPr/>
          </p:nvSpPr>
          <p:spPr>
            <a:xfrm>
              <a:off x="2155500" y="4023746"/>
              <a:ext cx="4020957" cy="2503613"/>
            </a:xfrm>
            <a:prstGeom prst="flowChartPunchedTap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179388">
                <a:defRPr/>
              </a:pPr>
              <a:r>
                <a:rPr lang="ru-RU" sz="2400" b="1" dirty="0">
                  <a:solidFill>
                    <a:schemeClr val="accent2">
                      <a:lumMod val="75000"/>
                    </a:schemeClr>
                  </a:solidFill>
                  <a:latin typeface="Monotype Corsiva" pitchFamily="66" charset="0"/>
                  <a:cs typeface="Times New Roman" pitchFamily="18" charset="0"/>
                </a:rPr>
                <a:t>Капелька</a:t>
              </a:r>
              <a:endPara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endParaRPr>
            </a:p>
          </p:txBody>
        </p:sp>
        <p:pic>
          <p:nvPicPr>
            <p:cNvPr id="17416" name="Рисунок 3" descr="roll_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BF9FC"/>
                </a:clrFrom>
                <a:clrTo>
                  <a:srgbClr val="FBF9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01462" y="4134058"/>
              <a:ext cx="1901825" cy="1840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Скругленный прямоугольник 22"/>
          <p:cNvSpPr/>
          <p:nvPr/>
        </p:nvSpPr>
        <p:spPr>
          <a:xfrm>
            <a:off x="1403350" y="1268759"/>
            <a:ext cx="5832475" cy="93610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Три основные формы квиллинга </a:t>
            </a:r>
          </a:p>
        </p:txBody>
      </p:sp>
      <p:pic>
        <p:nvPicPr>
          <p:cNvPr id="11" name="Picture 10" descr="Гледах замислено Божия свят....что это было..судьба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260350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9" descr="http://boobooka.com/wp-content/uploads/2014/01/%D0%AD%D0%BB%D0%B5%D0%BC%D0%B5%D0%BD%D1%82%D1%8B-%D0%BA%D0%B2%D0%B8%D0%BB%D0%BB%D0%B8%D0%BD%D0%B3%D0%B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4775" y="1125538"/>
            <a:ext cx="3944938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11" descr="http://boobooka.com/wp-content/uploads/2014/01/%D0%AD%D0%BB%D0%B5%D0%BC%D0%B5%D0%BD%D1%82%D1%8B-%D0%BA%D0%B2%D0%B8%D0%BB%D0%BB%D0%B8%D0%BD%D0%B3%D0%B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975" y="5437188"/>
            <a:ext cx="5472113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altLang="ru-RU" sz="3600" smtClean="0"/>
              <a:t>Этапы изготовление тугой спирали.</a:t>
            </a:r>
          </a:p>
        </p:txBody>
      </p:sp>
      <p:sp>
        <p:nvSpPr>
          <p:cNvPr id="18437" name="Объект 2"/>
          <p:cNvSpPr>
            <a:spLocks noGrp="1"/>
          </p:cNvSpPr>
          <p:nvPr>
            <p:ph idx="1"/>
          </p:nvPr>
        </p:nvSpPr>
        <p:spPr>
          <a:xfrm>
            <a:off x="611188" y="4735513"/>
            <a:ext cx="8229600" cy="7016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mtClean="0"/>
              <a:t>Этапы изготовление свободной спирали. 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D:\картинки д.р\фоны\a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20" descr="roll_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120553"/>
            <a:ext cx="1863895" cy="17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grpSp>
        <p:nvGrpSpPr>
          <p:cNvPr id="19460" name="Группа 31"/>
          <p:cNvGrpSpPr>
            <a:grpSpLocks/>
          </p:cNvGrpSpPr>
          <p:nvPr/>
        </p:nvGrpSpPr>
        <p:grpSpPr bwMode="auto">
          <a:xfrm>
            <a:off x="2620963" y="1139825"/>
            <a:ext cx="1890712" cy="2622550"/>
            <a:chOff x="2192646" y="1142984"/>
            <a:chExt cx="1891345" cy="2622938"/>
          </a:xfrm>
        </p:grpSpPr>
        <p:pic>
          <p:nvPicPr>
            <p:cNvPr id="22" name="Рисунок 21" descr="roll_5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192646" y="1142984"/>
              <a:ext cx="1891345" cy="1760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</p:pic>
        <p:sp>
          <p:nvSpPr>
            <p:cNvPr id="23" name="Блок-схема: перфолента 22"/>
            <p:cNvSpPr/>
            <p:nvPr/>
          </p:nvSpPr>
          <p:spPr>
            <a:xfrm>
              <a:off x="2192646" y="2979994"/>
              <a:ext cx="1859584" cy="785928"/>
            </a:xfrm>
            <a:prstGeom prst="flowChartPunchedTap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accent2">
                      <a:lumMod val="75000"/>
                    </a:schemeClr>
                  </a:solidFill>
                  <a:latin typeface="Monotype Corsiva" pitchFamily="66" charset="0"/>
                  <a:cs typeface="Times New Roman" pitchFamily="18" charset="0"/>
                </a:rPr>
                <a:t>Лист</a:t>
              </a:r>
              <a:endParaRPr lang="ru-RU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9461" name="Группа 32"/>
          <p:cNvGrpSpPr>
            <a:grpSpLocks/>
          </p:cNvGrpSpPr>
          <p:nvPr/>
        </p:nvGrpSpPr>
        <p:grpSpPr bwMode="auto">
          <a:xfrm>
            <a:off x="4773613" y="1120775"/>
            <a:ext cx="1870075" cy="2755900"/>
            <a:chOff x="4422320" y="1142984"/>
            <a:chExt cx="1871600" cy="2756860"/>
          </a:xfrm>
        </p:grpSpPr>
        <p:pic>
          <p:nvPicPr>
            <p:cNvPr id="30" name="Рисунок 22" descr="roll_6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422320" y="1142984"/>
              <a:ext cx="1864181" cy="1779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</p:pic>
        <p:sp>
          <p:nvSpPr>
            <p:cNvPr id="31" name="Блок-схема: перфолента 30"/>
            <p:cNvSpPr/>
            <p:nvPr/>
          </p:nvSpPr>
          <p:spPr>
            <a:xfrm>
              <a:off x="4436619" y="3091526"/>
              <a:ext cx="1857301" cy="808318"/>
            </a:xfrm>
            <a:prstGeom prst="flowChartPunchedTap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accent2">
                      <a:lumMod val="75000"/>
                    </a:schemeClr>
                  </a:solidFill>
                  <a:latin typeface="Monotype Corsiva" pitchFamily="66" charset="0"/>
                  <a:cs typeface="Times New Roman" pitchFamily="18" charset="0"/>
                </a:rPr>
                <a:t>Изогнутый глаз</a:t>
              </a:r>
              <a:endParaRPr lang="ru-RU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9462" name="Группа 33"/>
          <p:cNvGrpSpPr>
            <a:grpSpLocks/>
          </p:cNvGrpSpPr>
          <p:nvPr/>
        </p:nvGrpSpPr>
        <p:grpSpPr bwMode="auto">
          <a:xfrm>
            <a:off x="6970713" y="1112838"/>
            <a:ext cx="1785937" cy="2649537"/>
            <a:chOff x="7204791" y="1136490"/>
            <a:chExt cx="1785956" cy="2649724"/>
          </a:xfrm>
        </p:grpSpPr>
        <p:pic>
          <p:nvPicPr>
            <p:cNvPr id="33" name="Рисунок 23" descr="roll_7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211276" y="1136490"/>
              <a:ext cx="1779471" cy="1786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</p:pic>
        <p:sp>
          <p:nvSpPr>
            <p:cNvPr id="34" name="Блок-схема: перфолента 33"/>
            <p:cNvSpPr/>
            <p:nvPr/>
          </p:nvSpPr>
          <p:spPr>
            <a:xfrm>
              <a:off x="7204791" y="2978120"/>
              <a:ext cx="1785956" cy="808094"/>
            </a:xfrm>
            <a:prstGeom prst="flowChartPunchedTap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accent2">
                      <a:lumMod val="75000"/>
                    </a:schemeClr>
                  </a:solidFill>
                  <a:latin typeface="Monotype Corsiva" pitchFamily="66" charset="0"/>
                  <a:cs typeface="Times New Roman" pitchFamily="18" charset="0"/>
                </a:rPr>
                <a:t>Квадрат</a:t>
              </a:r>
              <a:endParaRPr lang="ru-RU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9463" name="Группа 34"/>
          <p:cNvGrpSpPr>
            <a:grpSpLocks/>
          </p:cNvGrpSpPr>
          <p:nvPr/>
        </p:nvGrpSpPr>
        <p:grpSpPr bwMode="auto">
          <a:xfrm>
            <a:off x="449263" y="3903663"/>
            <a:ext cx="1809750" cy="2667000"/>
            <a:chOff x="-89965" y="3971937"/>
            <a:chExt cx="1810143" cy="2667679"/>
          </a:xfrm>
        </p:grpSpPr>
        <p:pic>
          <p:nvPicPr>
            <p:cNvPr id="36" name="Рисунок 24" descr="roll_8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-89965" y="3971937"/>
              <a:ext cx="1810143" cy="1757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</p:pic>
        <p:sp>
          <p:nvSpPr>
            <p:cNvPr id="37" name="Блок-схема: перфолента 36"/>
            <p:cNvSpPr/>
            <p:nvPr/>
          </p:nvSpPr>
          <p:spPr>
            <a:xfrm>
              <a:off x="-42330" y="5782148"/>
              <a:ext cx="1714872" cy="857468"/>
            </a:xfrm>
            <a:prstGeom prst="flowChartPunchedTap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accent2">
                      <a:lumMod val="75000"/>
                    </a:schemeClr>
                  </a:solidFill>
                  <a:latin typeface="Monotype Corsiva" pitchFamily="66" charset="0"/>
                  <a:cs typeface="Times New Roman" pitchFamily="18" charset="0"/>
                </a:rPr>
                <a:t>Треугольник</a:t>
              </a:r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dirty="0"/>
            </a:p>
          </p:txBody>
        </p:sp>
      </p:grpSp>
      <p:grpSp>
        <p:nvGrpSpPr>
          <p:cNvPr id="19464" name="Группа 35"/>
          <p:cNvGrpSpPr>
            <a:grpSpLocks/>
          </p:cNvGrpSpPr>
          <p:nvPr/>
        </p:nvGrpSpPr>
        <p:grpSpPr bwMode="auto">
          <a:xfrm>
            <a:off x="2578100" y="3903663"/>
            <a:ext cx="1901825" cy="2701925"/>
            <a:chOff x="2236435" y="3829034"/>
            <a:chExt cx="1889064" cy="2628995"/>
          </a:xfrm>
        </p:grpSpPr>
        <p:pic>
          <p:nvPicPr>
            <p:cNvPr id="39" name="Рисунок 25" descr="roll_9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236435" y="3829034"/>
              <a:ext cx="1889064" cy="1738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</p:pic>
        <p:sp>
          <p:nvSpPr>
            <p:cNvPr id="40" name="Блок-схема: перфолента 39"/>
            <p:cNvSpPr/>
            <p:nvPr/>
          </p:nvSpPr>
          <p:spPr>
            <a:xfrm>
              <a:off x="2245896" y="5623918"/>
              <a:ext cx="1855951" cy="834111"/>
            </a:xfrm>
            <a:prstGeom prst="flowChartPunchedTap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accent2">
                      <a:lumMod val="75000"/>
                    </a:schemeClr>
                  </a:solidFill>
                  <a:latin typeface="Monotype Corsiva" pitchFamily="66" charset="0"/>
                  <a:cs typeface="Times New Roman" pitchFamily="18" charset="0"/>
                </a:rPr>
                <a:t>Долька</a:t>
              </a:r>
              <a:endParaRPr lang="ru-RU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9465" name="Группа 36"/>
          <p:cNvGrpSpPr>
            <a:grpSpLocks/>
          </p:cNvGrpSpPr>
          <p:nvPr/>
        </p:nvGrpSpPr>
        <p:grpSpPr bwMode="auto">
          <a:xfrm>
            <a:off x="4779963" y="3903663"/>
            <a:ext cx="1876425" cy="2667000"/>
            <a:chOff x="4493774" y="3828254"/>
            <a:chExt cx="1877022" cy="2666657"/>
          </a:xfrm>
        </p:grpSpPr>
        <p:pic>
          <p:nvPicPr>
            <p:cNvPr id="42" name="Рисунок 26" descr="roll_10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493774" y="3828254"/>
              <a:ext cx="1857030" cy="17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</p:pic>
        <p:sp>
          <p:nvSpPr>
            <p:cNvPr id="43" name="Блок-схема: перфолента 42"/>
            <p:cNvSpPr/>
            <p:nvPr/>
          </p:nvSpPr>
          <p:spPr>
            <a:xfrm>
              <a:off x="4508066" y="5671104"/>
              <a:ext cx="1862730" cy="823807"/>
            </a:xfrm>
            <a:prstGeom prst="flowChartPunchedTap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chemeClr val="accent2">
                      <a:lumMod val="75000"/>
                    </a:schemeClr>
                  </a:solidFill>
                  <a:latin typeface="Monotype Corsiva" pitchFamily="66" charset="0"/>
                  <a:cs typeface="Times New Roman" pitchFamily="18" charset="0"/>
                </a:rPr>
                <a:t>Сердце</a:t>
              </a:r>
              <a:endParaRPr lang="ru-RU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9466" name="Группа 37"/>
          <p:cNvGrpSpPr>
            <a:grpSpLocks/>
          </p:cNvGrpSpPr>
          <p:nvPr/>
        </p:nvGrpSpPr>
        <p:grpSpPr bwMode="auto">
          <a:xfrm>
            <a:off x="6970713" y="3903663"/>
            <a:ext cx="1809750" cy="2708275"/>
            <a:chOff x="7072313" y="3857627"/>
            <a:chExt cx="1810199" cy="2707424"/>
          </a:xfrm>
        </p:grpSpPr>
        <p:pic>
          <p:nvPicPr>
            <p:cNvPr id="45" name="Рисунок 27" descr="roll_11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7096244" y="3857627"/>
              <a:ext cx="1786268" cy="1785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</p:pic>
        <p:sp>
          <p:nvSpPr>
            <p:cNvPr id="46" name="Блок-схема: перфолента 45"/>
            <p:cNvSpPr/>
            <p:nvPr/>
          </p:nvSpPr>
          <p:spPr>
            <a:xfrm>
              <a:off x="7072313" y="5708070"/>
              <a:ext cx="1786380" cy="856981"/>
            </a:xfrm>
            <a:prstGeom prst="flowChartPunchedTap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179388" algn="ctr">
                <a:defRPr/>
              </a:pPr>
              <a:r>
                <a:rPr lang="ru-RU" b="1" dirty="0">
                  <a:solidFill>
                    <a:schemeClr val="accent2">
                      <a:lumMod val="75000"/>
                    </a:schemeClr>
                  </a:solidFill>
                  <a:latin typeface="Monotype Corsiva" pitchFamily="66" charset="0"/>
                  <a:cs typeface="Times New Roman" pitchFamily="18" charset="0"/>
                </a:rPr>
                <a:t>Звёздочка</a:t>
              </a:r>
              <a:endParaRPr lang="ru-RU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endParaRPr>
            </a:p>
          </p:txBody>
        </p:sp>
      </p:grpSp>
      <p:sp>
        <p:nvSpPr>
          <p:cNvPr id="9" name="Скругленный прямоугольник 8"/>
          <p:cNvSpPr/>
          <p:nvPr/>
        </p:nvSpPr>
        <p:spPr>
          <a:xfrm>
            <a:off x="2432050" y="188913"/>
            <a:ext cx="4319588" cy="895350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Базовые</a:t>
            </a:r>
            <a:r>
              <a:rPr lang="ru-RU" sz="2800" b="1" dirty="0"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элементы</a:t>
            </a:r>
            <a:r>
              <a:rPr lang="ru-RU" sz="2800" b="1" dirty="0"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квиллинга</a:t>
            </a:r>
          </a:p>
        </p:txBody>
      </p:sp>
      <p:sp>
        <p:nvSpPr>
          <p:cNvPr id="38" name="Блок-схема: перфолента 37"/>
          <p:cNvSpPr/>
          <p:nvPr/>
        </p:nvSpPr>
        <p:spPr bwMode="auto">
          <a:xfrm>
            <a:off x="395288" y="2940050"/>
            <a:ext cx="1857375" cy="809625"/>
          </a:xfrm>
          <a:prstGeom prst="flowChartPunchedTap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Изогнутая капля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7" name="Рисунок 20" descr="roll_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124744"/>
            <a:ext cx="1863895" cy="17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Юстыт 2018\IMG-20180806-WA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3323861" cy="2492896"/>
          </a:xfrm>
          <a:prstGeom prst="rect">
            <a:avLst/>
          </a:prstGeom>
          <a:noFill/>
        </p:spPr>
      </p:pic>
      <p:pic>
        <p:nvPicPr>
          <p:cNvPr id="1027" name="Picture 3" descr="F:\Юстыт 2018\IMG-20180806-WA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5528" y="260648"/>
            <a:ext cx="3360373" cy="2520280"/>
          </a:xfrm>
          <a:prstGeom prst="rect">
            <a:avLst/>
          </a:prstGeom>
          <a:noFill/>
        </p:spPr>
      </p:pic>
      <p:pic>
        <p:nvPicPr>
          <p:cNvPr id="1028" name="Picture 4" descr="F:\Юстыт 2018\IMG-20180806-WA0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5" y="3212976"/>
            <a:ext cx="3456383" cy="2808312"/>
          </a:xfrm>
          <a:prstGeom prst="rect">
            <a:avLst/>
          </a:prstGeom>
          <a:noFill/>
        </p:spPr>
      </p:pic>
      <p:sp>
        <p:nvSpPr>
          <p:cNvPr id="1030" name="AutoShape 6" descr="https://apf.mail.ru/cgi-bin/readmsg/%D0%A0%D0%B8%D1%81%D1%83%D0%BD%D0%BE%D0%BA5.jpg?id=15442466450000000968%3B0%3B15&amp;x-email=tgulnur-79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apf.mail.ru/cgi-bin/readmsg/%D0%A0%D0%B8%D1%81%D1%83%D0%BD%D0%BE%D0%BA5.jpg?id=15442466450000000968%3B0%3B15&amp;x-email=tgulnur-79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apf.mail.ru/cgi-bin/readmsg/%D0%A0%D0%B8%D1%81%D1%83%D0%BD%D0%BE%D0%BA5.jpg?id=15442466450000000968%3B0%3B15&amp;x-email=tgulnur-79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apf.mail.ru/cgi-bin/readmsg/%D0%A0%D0%B8%D1%81%D1%83%D0%BD%D0%BE%D0%BA5.jpg?id=15442466450000000968%3B0%3B15&amp;x-email=tgulnur-79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C:\Users\Администратор\Downloads\Рисунок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140968"/>
            <a:ext cx="3608832" cy="27553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619672" y="692696"/>
          <a:ext cx="6408712" cy="382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75655" y="4746931"/>
          <a:ext cx="6408714" cy="1897627"/>
        </p:xfrm>
        <a:graphic>
          <a:graphicData uri="http://schemas.openxmlformats.org/drawingml/2006/table">
            <a:tbl>
              <a:tblPr/>
              <a:tblGrid>
                <a:gridCol w="2136238"/>
                <a:gridCol w="2136238"/>
                <a:gridCol w="2136238"/>
              </a:tblGrid>
              <a:tr h="254014"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онр2 </a:t>
                      </a:r>
                      <a:r>
                        <a:rPr lang="ru-RU" sz="2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ур</a:t>
                      </a:r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онр</a:t>
                      </a: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3 </a:t>
                      </a:r>
                      <a:r>
                        <a:rPr lang="ru-RU" sz="2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ур</a:t>
                      </a:r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0347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сентябрь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14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октябрь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14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ноябрь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42988" y="1196751"/>
            <a:ext cx="7273925" cy="566124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Выводы .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Техника </a:t>
            </a:r>
            <a:r>
              <a:rPr lang="ru-RU" sz="2800" b="1" dirty="0" err="1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квиллинг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способствует развитию: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мелкой моторики руки;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координации движений;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наблюдательности, концентрации, устойчивости произвольного внимания;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пространственного мышления; 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творческого потенциала;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фантазии;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мышления;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усидчивости и доведение работы до конца, до получения продукта деятельности;</a:t>
            </a:r>
          </a:p>
          <a:p>
            <a:pPr marL="636588" indent="-457200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воображения.</a:t>
            </a:r>
          </a:p>
        </p:txBody>
      </p:sp>
      <p:pic>
        <p:nvPicPr>
          <p:cNvPr id="3" name="Picture 10" descr="Гледах замислено Божия свят....что это было..судьб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60350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687"/>
          </a:xfrm>
        </p:spPr>
        <p:txBody>
          <a:bodyPr/>
          <a:lstStyle/>
          <a:p>
            <a:r>
              <a:rPr lang="ru-RU" altLang="ru-RU" sz="6600" dirty="0" smtClean="0">
                <a:latin typeface="Monotype Corsiva" pitchFamily="66" charset="0"/>
              </a:rPr>
              <a:t>Спасибо за внимание!!!</a:t>
            </a:r>
          </a:p>
        </p:txBody>
      </p:sp>
      <p:pic>
        <p:nvPicPr>
          <p:cNvPr id="3" name="Picture 10" descr="Гледах замислено Божия свят....что это было..судьб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60350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Гледах замислено Божия свят....что это было..судьб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085184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Прямоугольник 9"/>
          <p:cNvSpPr>
            <a:spLocks noChangeArrowheads="1"/>
          </p:cNvSpPr>
          <p:nvPr/>
        </p:nvSpPr>
        <p:spPr bwMode="auto">
          <a:xfrm>
            <a:off x="1619250" y="260350"/>
            <a:ext cx="5976938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79388" algn="ctr"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«Истоки способностей и дарования детей – на кончиках их пальцев, от них, образно говоря, идут тончайшие ручейки, которые питают источник творческой мысли»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79388" algn="ctr" eaLnBrk="0" hangingPunct="0">
              <a:defRPr/>
            </a:pPr>
            <a:endParaRPr lang="ru-RU" sz="32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indent="179388" algn="ctr" eaLnBrk="0" hangingPunct="0"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      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В.А.Сухомлинский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135" name="Picture 15" descr="Скачать обои дети, ребёнок, девочка, ладошки, руки, краска без регистрации - Обои на рабочий сто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4077072"/>
            <a:ext cx="3503712" cy="262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5" descr="Валентинки своими руками из бумаги Hand-made идеи себе любимой и для дома!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212976"/>
            <a:ext cx="3266787" cy="2780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9" descr="Лепка с детьми - развитие и фантазия - Совместные закупки Пу…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6540" y="2420888"/>
            <a:ext cx="2497460" cy="1873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Прямоугольник 9"/>
          <p:cNvSpPr>
            <a:spLocks noChangeArrowheads="1"/>
          </p:cNvSpPr>
          <p:nvPr/>
        </p:nvSpPr>
        <p:spPr bwMode="auto">
          <a:xfrm>
            <a:off x="611561" y="1340767"/>
            <a:ext cx="6048671" cy="52937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indent="179388" algn="ctr" eaLnBrk="0" hangingPunct="0">
              <a:defRPr/>
            </a:pPr>
            <a:r>
              <a:rPr lang="ru-RU" sz="2800" b="1" u="sng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Цель  работы </a:t>
            </a:r>
          </a:p>
          <a:p>
            <a:pPr eaLnBrk="0" hangingPunct="0"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-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изучить влияние техники квиллинг на  </a:t>
            </a:r>
          </a:p>
          <a:p>
            <a:pPr eaLnBrk="0" hangingPunct="0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развитие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речи  и мелкой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моторики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рук обучающихся младшего школьного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возраста.</a:t>
            </a:r>
          </a:p>
          <a:p>
            <a:pPr indent="179388" algn="ctr" eaLnBrk="0" hangingPunct="0">
              <a:defRPr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9388" algn="ctr" eaLnBrk="0" hangingPunct="0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Задачи:</a:t>
            </a:r>
          </a:p>
          <a:p>
            <a:pPr eaLnBrk="0" hangingPunct="0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- познакомить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с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техникой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квиллинг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, научить изготавливать  базовые формы, составлять из них  различные  композиции;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indent="179388" eaLnBrk="0" hangingPunct="0">
              <a:buFontTx/>
              <a:buChar char="-"/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проследить положительное влияние     </a:t>
            </a:r>
          </a:p>
          <a:p>
            <a:pPr eaLnBrk="0" hangingPunct="0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использования техники квиллинг на развитие  </a:t>
            </a:r>
          </a:p>
          <a:p>
            <a:pPr eaLnBrk="0" hangingPunct="0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мелкой моторики, координацию движений рук; - воспитывать аккуратность, усидчивость при  </a:t>
            </a:r>
          </a:p>
          <a:p>
            <a:pPr eaLnBrk="0" hangingPunct="0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выполнении работ, эстетический вкус.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172" name="Picture 4" descr="http://f2.mylove.ru/1_2Po82ZP51jeO0X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204864"/>
            <a:ext cx="2392498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0" descr="Гледах замислено Божия свят....что это было..судьб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60350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6" name="Text Box 8"/>
          <p:cNvSpPr txBox="1">
            <a:spLocks noChangeArrowheads="1"/>
          </p:cNvSpPr>
          <p:nvPr/>
        </p:nvSpPr>
        <p:spPr bwMode="auto">
          <a:xfrm rot="10800000" flipV="1">
            <a:off x="971550" y="1088913"/>
            <a:ext cx="7500938" cy="261610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i="1" u="sng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Мелкая моторика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–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это способность выполнять мелкие и точные движения кистями и пальцами рук и ног в результате скоординированных действий важнейших систем: нервной, мышечной и костной.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Администратор\Desktop\конкурска\piedaghoghichieskii-proiekt-razvitiie-tvorchieskikh-sposobnostiei-uchashchikhsia-chieriez-zaniatiia-kvillinghom_1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17032"/>
            <a:ext cx="3715891" cy="2897311"/>
          </a:xfrm>
          <a:prstGeom prst="rect">
            <a:avLst/>
          </a:prstGeom>
          <a:noFill/>
        </p:spPr>
      </p:pic>
      <p:pic>
        <p:nvPicPr>
          <p:cNvPr id="4" name="Picture 10" descr="Гледах замислено Божия свят....что это было..судьб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60350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 pc\Desktop\новое фото все\100NIKON\DSCN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645024"/>
            <a:ext cx="36004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95538" y="476250"/>
            <a:ext cx="390207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Квиллинг – волшебство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 бумажном завитке</a:t>
            </a:r>
          </a:p>
        </p:txBody>
      </p:sp>
      <p:pic>
        <p:nvPicPr>
          <p:cNvPr id="9226" name="Picture 10" descr="http://f14.ifotki.info/org/2c8c3a75199d66dd89ef53fb5678f5015bd74f145586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244827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30" name="Picture 14" descr="http://www.strogin.ru/eor/bumagoplastika/001/image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221088"/>
            <a:ext cx="2962409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32" name="Picture 16" descr="http://www.decor4all.com/wp-content/uploads/2012/01/quilling-designs-yulia-brodskaya-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861048"/>
            <a:ext cx="2814897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34" name="Picture 18" descr="http://cs3.livemaster.ru/zhurnalfoto/2/5/f/1402261228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204864"/>
            <a:ext cx="2756169" cy="2170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36" name="Picture 20" descr="http://hannahyapp.co.uk/wp-content/gallery/main/thumbs/thumbs_theartofturningpaperquilling_5_funnypagenet_co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188640"/>
            <a:ext cx="23762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D:\картинки д.р\фоны\a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редневековье.jpg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50825" y="2492375"/>
            <a:ext cx="3168650" cy="4176713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" descr="E:\Гузель Ильдусовна\ДОУ\О.Р. Е.В\ква\икон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7453" y="0"/>
            <a:ext cx="2856547" cy="2856546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8" name="TextBox 7"/>
          <p:cNvSpPr txBox="1"/>
          <p:nvPr/>
        </p:nvSpPr>
        <p:spPr>
          <a:xfrm>
            <a:off x="250825" y="115888"/>
            <a:ext cx="5976938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Техника </a:t>
            </a:r>
            <a:r>
              <a:rPr lang="ru-RU" sz="2800" b="1" dirty="0" err="1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квиллинг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возникла в Европе  на рубеже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XIV-XV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веков: именно на кончики птичьих перьев средневековые монахини  накручивали бумагу с позолоченными краями. </a:t>
            </a:r>
          </a:p>
        </p:txBody>
      </p:sp>
      <p:pic>
        <p:nvPicPr>
          <p:cNvPr id="10246" name="Picture 10" descr="http://stohobby.ru/images/articles/T%200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275" y="2997200"/>
            <a:ext cx="4376738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TextBox 10"/>
          <p:cNvSpPr txBox="1">
            <a:spLocks noChangeArrowheads="1"/>
          </p:cNvSpPr>
          <p:nvPr/>
        </p:nvSpPr>
        <p:spPr bwMode="auto">
          <a:xfrm>
            <a:off x="0" y="404665"/>
            <a:ext cx="9143999" cy="32008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dirty="0" smtClean="0"/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История квиллинга.</a:t>
            </a:r>
          </a:p>
          <a:p>
            <a:pPr eaLnBrk="1" hangingPunct="1">
              <a:defRPr/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Квиллинг ("</a:t>
            </a:r>
            <a:r>
              <a:rPr lang="en-US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quilling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" – от англ. "</a:t>
            </a:r>
            <a:r>
              <a:rPr lang="en-US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quill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" или "птичье перо"), бумагокручение, бумажная филигрань — искусство скручивать длинные и</a:t>
            </a:r>
            <a:r>
              <a:rPr lang="en-US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узкие полоски бумаги в</a:t>
            </a:r>
            <a:r>
              <a:rPr lang="en-US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спиральки, видоизменять их</a:t>
            </a:r>
            <a:r>
              <a:rPr lang="en-US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форму и составлять из</a:t>
            </a:r>
            <a:r>
              <a:rPr lang="en-US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полученных деталей объемные или плоскостные композиции. </a:t>
            </a:r>
            <a:endParaRPr lang="ru-RU" sz="3200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0243" name="Picture 16" descr="Куклы в технике собранного круга мастер класс - 2 Марта 2015 - Blog - Ems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501008"/>
            <a:ext cx="3816350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4" name="TextBox 7"/>
          <p:cNvSpPr txBox="1">
            <a:spLocks noChangeArrowheads="1"/>
          </p:cNvSpPr>
          <p:nvPr/>
        </p:nvSpPr>
        <p:spPr bwMode="auto">
          <a:xfrm>
            <a:off x="2555875" y="476250"/>
            <a:ext cx="3748088" cy="5842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Ювелирные украшения</a:t>
            </a:r>
          </a:p>
        </p:txBody>
      </p:sp>
      <p:pic>
        <p:nvPicPr>
          <p:cNvPr id="12291" name="Picture 17" descr="http://img1.liveinternet.ru/images/attach/c/10/108/874/108874721_SRyoRRyoRS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341438"/>
            <a:ext cx="6624637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1" name="TextBox 8"/>
          <p:cNvSpPr txBox="1">
            <a:spLocks noChangeArrowheads="1"/>
          </p:cNvSpPr>
          <p:nvPr/>
        </p:nvSpPr>
        <p:spPr bwMode="auto">
          <a:xfrm>
            <a:off x="2400300" y="260350"/>
            <a:ext cx="3922713" cy="8001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Металлическая филигрань.</a:t>
            </a:r>
          </a:p>
        </p:txBody>
      </p:sp>
      <p:pic>
        <p:nvPicPr>
          <p:cNvPr id="13327" name="Picture 15" descr="http://www.adsl.zveronline.ru/projects/articles/2011/12/11/filigran/ca621cde7fb10b26dad26d43a01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05064"/>
            <a:ext cx="2736304" cy="2638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9" name="Picture 17" descr="http://4.bp.blogspot.com/-graO_tED3SM/UH73Hs9s1UI/AAAAAAAAHvs/fwqZEbbZgew/s1600/%D0%9B%D0%B5%D1%81%D1%8F++2000133500017_33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221088"/>
            <a:ext cx="2739001" cy="2332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31" name="Picture 19" descr="http://content.foto.mail.ru/mail/gala.nic/_blogs/i-4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052736"/>
            <a:ext cx="2425295" cy="2388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35" name="Picture 23" descr="http://www.art-holding.com/images/products_big/filigree491big.jpg"/>
          <p:cNvPicPr>
            <a:picLocks noChangeAspect="1" noChangeArrowheads="1"/>
          </p:cNvPicPr>
          <p:nvPr/>
        </p:nvPicPr>
        <p:blipFill>
          <a:blip r:embed="rId5" cstate="print"/>
          <a:srcRect t="16667" r="3939" b="6250"/>
          <a:stretch>
            <a:fillRect/>
          </a:stretch>
        </p:blipFill>
        <p:spPr bwMode="auto">
          <a:xfrm>
            <a:off x="539552" y="1124744"/>
            <a:ext cx="230425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37" name="Picture 25" descr="http://i1.wp.com/ostmetal.info/wp-content/uploads/2011/05/filigree_6.jpg?resize=550%2C54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293096"/>
            <a:ext cx="2451774" cy="2407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0" name="Picture 9" descr="http://www.chernorukov.ru/articles/900/img/915-0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6238" y="1412875"/>
            <a:ext cx="342741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1923</TotalTime>
  <Words>347</Words>
  <Application>Microsoft Office PowerPoint</Application>
  <PresentationFormat>Экран (4:3)</PresentationFormat>
  <Paragraphs>77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Квиллинг – хобби XXI века.</vt:lpstr>
      <vt:lpstr>Слайд 11</vt:lpstr>
      <vt:lpstr>Слайд 12</vt:lpstr>
      <vt:lpstr>Слайд 13</vt:lpstr>
      <vt:lpstr>Этапы изготовление тугой спирали.</vt:lpstr>
      <vt:lpstr>Слайд 15</vt:lpstr>
      <vt:lpstr>Слайд 16</vt:lpstr>
      <vt:lpstr>Слайд 17</vt:lpstr>
      <vt:lpstr>Слайд 18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DNA7 X86</cp:lastModifiedBy>
  <cp:revision>265</cp:revision>
  <dcterms:modified xsi:type="dcterms:W3CDTF">2019-10-16T14:33:20Z</dcterms:modified>
</cp:coreProperties>
</file>