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5" r:id="rId5"/>
    <p:sldId id="259" r:id="rId6"/>
    <p:sldId id="276" r:id="rId7"/>
    <p:sldId id="260" r:id="rId8"/>
    <p:sldId id="261" r:id="rId9"/>
    <p:sldId id="278" r:id="rId10"/>
    <p:sldId id="262" r:id="rId11"/>
    <p:sldId id="277" r:id="rId12"/>
    <p:sldId id="263" r:id="rId13"/>
    <p:sldId id="279" r:id="rId14"/>
    <p:sldId id="264" r:id="rId15"/>
    <p:sldId id="280" r:id="rId16"/>
    <p:sldId id="265" r:id="rId17"/>
    <p:sldId id="281" r:id="rId18"/>
    <p:sldId id="266" r:id="rId19"/>
    <p:sldId id="282" r:id="rId20"/>
    <p:sldId id="267" r:id="rId21"/>
    <p:sldId id="283" r:id="rId22"/>
    <p:sldId id="268" r:id="rId23"/>
    <p:sldId id="269" r:id="rId24"/>
    <p:sldId id="270" r:id="rId25"/>
    <p:sldId id="273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05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6A5EC1-5A50-4AE4-AE94-7E584C5789C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D1BDC4-AEDB-421B-BE20-866BABA08499}">
      <dgm:prSet phldrT="[Текст]"/>
      <dgm:spPr/>
      <dgm:t>
        <a:bodyPr/>
        <a:lstStyle/>
        <a:p>
          <a:r>
            <a:rPr lang="ru-RU" dirty="0" smtClean="0"/>
            <a:t>Нарушение правил асептики</a:t>
          </a:r>
          <a:endParaRPr lang="ru-RU" dirty="0"/>
        </a:p>
      </dgm:t>
    </dgm:pt>
    <dgm:pt modelId="{F37AA064-5F76-4AEE-94DE-EBA02AAAE4F9}" type="parTrans" cxnId="{AD70C362-F294-4357-A6AB-5C583FE6B431}">
      <dgm:prSet/>
      <dgm:spPr/>
      <dgm:t>
        <a:bodyPr/>
        <a:lstStyle/>
        <a:p>
          <a:endParaRPr lang="ru-RU"/>
        </a:p>
      </dgm:t>
    </dgm:pt>
    <dgm:pt modelId="{AF8BBFF2-D719-4071-BE0C-AB1721F6B80D}" type="sibTrans" cxnId="{AD70C362-F294-4357-A6AB-5C583FE6B431}">
      <dgm:prSet/>
      <dgm:spPr/>
      <dgm:t>
        <a:bodyPr/>
        <a:lstStyle/>
        <a:p>
          <a:endParaRPr lang="ru-RU"/>
        </a:p>
      </dgm:t>
    </dgm:pt>
    <dgm:pt modelId="{AEC8F546-39FF-4206-92D8-343A1F6901F8}">
      <dgm:prSet phldrT="[Текст]" custT="1"/>
      <dgm:spPr/>
      <dgm:t>
        <a:bodyPr/>
        <a:lstStyle/>
        <a:p>
          <a:pPr algn="ctr"/>
          <a:r>
            <a:rPr lang="ru-RU" sz="2000" dirty="0" smtClean="0"/>
            <a:t>Инфильтрат,  абсцесс, сепсис, сывороточный гепатит,  СПИД</a:t>
          </a:r>
          <a:endParaRPr lang="ru-RU" sz="2000" dirty="0"/>
        </a:p>
      </dgm:t>
    </dgm:pt>
    <dgm:pt modelId="{ED7048D5-30B8-4992-A0FA-1A49964F4D98}" type="parTrans" cxnId="{5BDB727F-65B2-44B9-8794-32A225A521E5}">
      <dgm:prSet/>
      <dgm:spPr/>
      <dgm:t>
        <a:bodyPr/>
        <a:lstStyle/>
        <a:p>
          <a:endParaRPr lang="ru-RU"/>
        </a:p>
      </dgm:t>
    </dgm:pt>
    <dgm:pt modelId="{9DCBFBA7-EA8E-4748-83BC-F809B21C9715}" type="sibTrans" cxnId="{5BDB727F-65B2-44B9-8794-32A225A521E5}">
      <dgm:prSet/>
      <dgm:spPr/>
      <dgm:t>
        <a:bodyPr/>
        <a:lstStyle/>
        <a:p>
          <a:endParaRPr lang="ru-RU"/>
        </a:p>
      </dgm:t>
    </dgm:pt>
    <dgm:pt modelId="{A0A6372D-4530-4F54-8FC2-7AA1BF9BFF99}">
      <dgm:prSet phldrT="[Текст]"/>
      <dgm:spPr/>
      <dgm:t>
        <a:bodyPr/>
        <a:lstStyle/>
        <a:p>
          <a:r>
            <a:rPr lang="ru-RU" dirty="0" smtClean="0"/>
            <a:t>Неправильный выбор места инъекции</a:t>
          </a:r>
          <a:endParaRPr lang="ru-RU" dirty="0"/>
        </a:p>
      </dgm:t>
    </dgm:pt>
    <dgm:pt modelId="{96215F09-5F43-4B86-9CC0-4CB9B8244E4B}" type="parTrans" cxnId="{96BAC3B9-EC73-4D2A-BC81-DE76E20D651F}">
      <dgm:prSet/>
      <dgm:spPr/>
      <dgm:t>
        <a:bodyPr/>
        <a:lstStyle/>
        <a:p>
          <a:endParaRPr lang="ru-RU"/>
        </a:p>
      </dgm:t>
    </dgm:pt>
    <dgm:pt modelId="{83F8BECE-9FE4-414E-8AF9-C2E059581689}" type="sibTrans" cxnId="{96BAC3B9-EC73-4D2A-BC81-DE76E20D651F}">
      <dgm:prSet/>
      <dgm:spPr/>
      <dgm:t>
        <a:bodyPr/>
        <a:lstStyle/>
        <a:p>
          <a:endParaRPr lang="ru-RU"/>
        </a:p>
      </dgm:t>
    </dgm:pt>
    <dgm:pt modelId="{1FCBF7F1-4B81-40BD-9DA4-2D5C109C600C}">
      <dgm:prSet phldrT="[Текст]" custT="1"/>
      <dgm:spPr/>
      <dgm:t>
        <a:bodyPr/>
        <a:lstStyle/>
        <a:p>
          <a:pPr algn="ctr"/>
          <a:r>
            <a:rPr lang="ru-RU" sz="1800" dirty="0" smtClean="0"/>
            <a:t>Плохо рассасывающиеся  инфильтраты, повреждение надкостницы (периостит), сосудов  (некроз, эмболия), нервов (паралич,  неврит).</a:t>
          </a:r>
          <a:endParaRPr lang="ru-RU" sz="1800" dirty="0"/>
        </a:p>
      </dgm:t>
    </dgm:pt>
    <dgm:pt modelId="{595323B6-CC49-432B-BC74-1DFA8920891F}" type="parTrans" cxnId="{4A0F3C76-BD2B-478E-83E8-8EBCE5B031E8}">
      <dgm:prSet/>
      <dgm:spPr/>
      <dgm:t>
        <a:bodyPr/>
        <a:lstStyle/>
        <a:p>
          <a:endParaRPr lang="ru-RU"/>
        </a:p>
      </dgm:t>
    </dgm:pt>
    <dgm:pt modelId="{11061C67-7473-4638-891F-C3B8F27FA240}" type="sibTrans" cxnId="{4A0F3C76-BD2B-478E-83E8-8EBCE5B031E8}">
      <dgm:prSet/>
      <dgm:spPr/>
      <dgm:t>
        <a:bodyPr/>
        <a:lstStyle/>
        <a:p>
          <a:endParaRPr lang="ru-RU"/>
        </a:p>
      </dgm:t>
    </dgm:pt>
    <dgm:pt modelId="{AD65D985-8210-4D6C-ABFC-F820AE62FC39}">
      <dgm:prSet phldrT="[Текст]"/>
      <dgm:spPr/>
      <dgm:t>
        <a:bodyPr/>
        <a:lstStyle/>
        <a:p>
          <a:r>
            <a:rPr lang="ru-RU" dirty="0" smtClean="0"/>
            <a:t>Неправильная техника выполнения инъекций</a:t>
          </a:r>
          <a:endParaRPr lang="ru-RU" dirty="0"/>
        </a:p>
      </dgm:t>
    </dgm:pt>
    <dgm:pt modelId="{F689DE53-67B5-4A6C-94CE-1160FA38C23B}" type="parTrans" cxnId="{82BC7808-F56D-45DC-8412-44818577DF12}">
      <dgm:prSet/>
      <dgm:spPr/>
      <dgm:t>
        <a:bodyPr/>
        <a:lstStyle/>
        <a:p>
          <a:endParaRPr lang="ru-RU"/>
        </a:p>
      </dgm:t>
    </dgm:pt>
    <dgm:pt modelId="{E36087CA-5E10-47F0-9789-8FF4B8625E66}" type="sibTrans" cxnId="{82BC7808-F56D-45DC-8412-44818577DF12}">
      <dgm:prSet/>
      <dgm:spPr/>
      <dgm:t>
        <a:bodyPr/>
        <a:lstStyle/>
        <a:p>
          <a:endParaRPr lang="ru-RU"/>
        </a:p>
      </dgm:t>
    </dgm:pt>
    <dgm:pt modelId="{4F449602-979A-415F-830E-3A0373DB67DA}">
      <dgm:prSet phldrT="[Текст]"/>
      <dgm:spPr/>
      <dgm:t>
        <a:bodyPr/>
        <a:lstStyle/>
        <a:p>
          <a:pPr algn="ctr"/>
          <a:r>
            <a:rPr lang="ru-RU" dirty="0" smtClean="0"/>
            <a:t>Поломка иглы, воздушная или медикаментозная эмболия, аллергические реакции, некроз тканей, гематома</a:t>
          </a:r>
          <a:endParaRPr lang="ru-RU" dirty="0"/>
        </a:p>
      </dgm:t>
    </dgm:pt>
    <dgm:pt modelId="{EBA92B50-4569-46E7-BF0D-D0B3D9725950}" type="parTrans" cxnId="{8A547FA5-7EFC-4E86-9C1A-418173B9BFD6}">
      <dgm:prSet/>
      <dgm:spPr/>
      <dgm:t>
        <a:bodyPr/>
        <a:lstStyle/>
        <a:p>
          <a:endParaRPr lang="ru-RU"/>
        </a:p>
      </dgm:t>
    </dgm:pt>
    <dgm:pt modelId="{92DB4D43-4356-4036-B5DF-B66378AF60BA}" type="sibTrans" cxnId="{8A547FA5-7EFC-4E86-9C1A-418173B9BFD6}">
      <dgm:prSet/>
      <dgm:spPr/>
      <dgm:t>
        <a:bodyPr/>
        <a:lstStyle/>
        <a:p>
          <a:endParaRPr lang="ru-RU"/>
        </a:p>
      </dgm:t>
    </dgm:pt>
    <dgm:pt modelId="{7539228B-9E03-47B7-9472-1249A11645E7}" type="pres">
      <dgm:prSet presAssocID="{486A5EC1-5A50-4AE4-AE94-7E584C5789C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E41073-C0D0-46B5-ACE7-C5FCD8C59427}" type="pres">
      <dgm:prSet presAssocID="{1ED1BDC4-AEDB-421B-BE20-866BABA08499}" presName="linNode" presStyleCnt="0"/>
      <dgm:spPr/>
    </dgm:pt>
    <dgm:pt modelId="{70F6B82E-2107-4E48-A552-BC8B2922DCC1}" type="pres">
      <dgm:prSet presAssocID="{1ED1BDC4-AEDB-421B-BE20-866BABA08499}" presName="parentText" presStyleLbl="node1" presStyleIdx="0" presStyleCnt="3" custLinFactNeighborX="-611" custLinFactNeighborY="-31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2D74C-6C28-48FB-A991-3AF534327B19}" type="pres">
      <dgm:prSet presAssocID="{1ED1BDC4-AEDB-421B-BE20-866BABA0849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F3EEBF-2031-46C8-976C-743AE75B6FD8}" type="pres">
      <dgm:prSet presAssocID="{AF8BBFF2-D719-4071-BE0C-AB1721F6B80D}" presName="sp" presStyleCnt="0"/>
      <dgm:spPr/>
    </dgm:pt>
    <dgm:pt modelId="{D77F010E-90F1-4674-AC4E-94F6FC5CD989}" type="pres">
      <dgm:prSet presAssocID="{A0A6372D-4530-4F54-8FC2-7AA1BF9BFF99}" presName="linNode" presStyleCnt="0"/>
      <dgm:spPr/>
    </dgm:pt>
    <dgm:pt modelId="{5C182884-9B2F-4B62-B477-D848204AA0EA}" type="pres">
      <dgm:prSet presAssocID="{A0A6372D-4530-4F54-8FC2-7AA1BF9BFF99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5AAC1-4C4C-42CA-8EC4-DAF75F94BB0B}" type="pres">
      <dgm:prSet presAssocID="{A0A6372D-4530-4F54-8FC2-7AA1BF9BFF99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0992D2-1473-45A2-ADF8-CBC0D76C571C}" type="pres">
      <dgm:prSet presAssocID="{83F8BECE-9FE4-414E-8AF9-C2E059581689}" presName="sp" presStyleCnt="0"/>
      <dgm:spPr/>
    </dgm:pt>
    <dgm:pt modelId="{4CF6546D-8ACE-407A-8222-129613AD09F1}" type="pres">
      <dgm:prSet presAssocID="{AD65D985-8210-4D6C-ABFC-F820AE62FC39}" presName="linNode" presStyleCnt="0"/>
      <dgm:spPr/>
    </dgm:pt>
    <dgm:pt modelId="{66821268-91DB-439F-8470-ED508C6AE6F5}" type="pres">
      <dgm:prSet presAssocID="{AD65D985-8210-4D6C-ABFC-F820AE62FC3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FBF7B1-8A97-472B-904F-49175DDC6BF7}" type="pres">
      <dgm:prSet presAssocID="{AD65D985-8210-4D6C-ABFC-F820AE62FC3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547FA5-7EFC-4E86-9C1A-418173B9BFD6}" srcId="{AD65D985-8210-4D6C-ABFC-F820AE62FC39}" destId="{4F449602-979A-415F-830E-3A0373DB67DA}" srcOrd="0" destOrd="0" parTransId="{EBA92B50-4569-46E7-BF0D-D0B3D9725950}" sibTransId="{92DB4D43-4356-4036-B5DF-B66378AF60BA}"/>
    <dgm:cxn modelId="{5BDB727F-65B2-44B9-8794-32A225A521E5}" srcId="{1ED1BDC4-AEDB-421B-BE20-866BABA08499}" destId="{AEC8F546-39FF-4206-92D8-343A1F6901F8}" srcOrd="0" destOrd="0" parTransId="{ED7048D5-30B8-4992-A0FA-1A49964F4D98}" sibTransId="{9DCBFBA7-EA8E-4748-83BC-F809B21C9715}"/>
    <dgm:cxn modelId="{7D24E44A-FE42-430B-97C3-7C9B062F74E2}" type="presOf" srcId="{A0A6372D-4530-4F54-8FC2-7AA1BF9BFF99}" destId="{5C182884-9B2F-4B62-B477-D848204AA0EA}" srcOrd="0" destOrd="0" presId="urn:microsoft.com/office/officeart/2005/8/layout/vList5"/>
    <dgm:cxn modelId="{6DF74A82-DFFE-43B4-A0EF-E00A5D8DB10E}" type="presOf" srcId="{1ED1BDC4-AEDB-421B-BE20-866BABA08499}" destId="{70F6B82E-2107-4E48-A552-BC8B2922DCC1}" srcOrd="0" destOrd="0" presId="urn:microsoft.com/office/officeart/2005/8/layout/vList5"/>
    <dgm:cxn modelId="{AD70C362-F294-4357-A6AB-5C583FE6B431}" srcId="{486A5EC1-5A50-4AE4-AE94-7E584C5789C8}" destId="{1ED1BDC4-AEDB-421B-BE20-866BABA08499}" srcOrd="0" destOrd="0" parTransId="{F37AA064-5F76-4AEE-94DE-EBA02AAAE4F9}" sibTransId="{AF8BBFF2-D719-4071-BE0C-AB1721F6B80D}"/>
    <dgm:cxn modelId="{17B12A8A-3E89-4854-8461-36F2894604E9}" type="presOf" srcId="{1FCBF7F1-4B81-40BD-9DA4-2D5C109C600C}" destId="{53D5AAC1-4C4C-42CA-8EC4-DAF75F94BB0B}" srcOrd="0" destOrd="0" presId="urn:microsoft.com/office/officeart/2005/8/layout/vList5"/>
    <dgm:cxn modelId="{528FB175-449C-44F2-A705-252037EA932C}" type="presOf" srcId="{AD65D985-8210-4D6C-ABFC-F820AE62FC39}" destId="{66821268-91DB-439F-8470-ED508C6AE6F5}" srcOrd="0" destOrd="0" presId="urn:microsoft.com/office/officeart/2005/8/layout/vList5"/>
    <dgm:cxn modelId="{4A0F3C76-BD2B-478E-83E8-8EBCE5B031E8}" srcId="{A0A6372D-4530-4F54-8FC2-7AA1BF9BFF99}" destId="{1FCBF7F1-4B81-40BD-9DA4-2D5C109C600C}" srcOrd="0" destOrd="0" parTransId="{595323B6-CC49-432B-BC74-1DFA8920891F}" sibTransId="{11061C67-7473-4638-891F-C3B8F27FA240}"/>
    <dgm:cxn modelId="{96BAC3B9-EC73-4D2A-BC81-DE76E20D651F}" srcId="{486A5EC1-5A50-4AE4-AE94-7E584C5789C8}" destId="{A0A6372D-4530-4F54-8FC2-7AA1BF9BFF99}" srcOrd="1" destOrd="0" parTransId="{96215F09-5F43-4B86-9CC0-4CB9B8244E4B}" sibTransId="{83F8BECE-9FE4-414E-8AF9-C2E059581689}"/>
    <dgm:cxn modelId="{0B2F75A2-0C73-45D4-B65B-AEAAD48F88D0}" type="presOf" srcId="{4F449602-979A-415F-830E-3A0373DB67DA}" destId="{55FBF7B1-8A97-472B-904F-49175DDC6BF7}" srcOrd="0" destOrd="0" presId="urn:microsoft.com/office/officeart/2005/8/layout/vList5"/>
    <dgm:cxn modelId="{CD36EC4E-B53F-40D4-81A4-D94A30899DE0}" type="presOf" srcId="{486A5EC1-5A50-4AE4-AE94-7E584C5789C8}" destId="{7539228B-9E03-47B7-9472-1249A11645E7}" srcOrd="0" destOrd="0" presId="urn:microsoft.com/office/officeart/2005/8/layout/vList5"/>
    <dgm:cxn modelId="{49BCBB48-6E8A-4E88-9F0E-0D91EC2CC41E}" type="presOf" srcId="{AEC8F546-39FF-4206-92D8-343A1F6901F8}" destId="{FE02D74C-6C28-48FB-A991-3AF534327B19}" srcOrd="0" destOrd="0" presId="urn:microsoft.com/office/officeart/2005/8/layout/vList5"/>
    <dgm:cxn modelId="{82BC7808-F56D-45DC-8412-44818577DF12}" srcId="{486A5EC1-5A50-4AE4-AE94-7E584C5789C8}" destId="{AD65D985-8210-4D6C-ABFC-F820AE62FC39}" srcOrd="2" destOrd="0" parTransId="{F689DE53-67B5-4A6C-94CE-1160FA38C23B}" sibTransId="{E36087CA-5E10-47F0-9789-8FF4B8625E66}"/>
    <dgm:cxn modelId="{B34C4F87-DB8E-4332-B6D5-18E9EE6C3861}" type="presParOf" srcId="{7539228B-9E03-47B7-9472-1249A11645E7}" destId="{7AE41073-C0D0-46B5-ACE7-C5FCD8C59427}" srcOrd="0" destOrd="0" presId="urn:microsoft.com/office/officeart/2005/8/layout/vList5"/>
    <dgm:cxn modelId="{CB265CDB-C848-44A7-9E23-58ADBF5F1DF9}" type="presParOf" srcId="{7AE41073-C0D0-46B5-ACE7-C5FCD8C59427}" destId="{70F6B82E-2107-4E48-A552-BC8B2922DCC1}" srcOrd="0" destOrd="0" presId="urn:microsoft.com/office/officeart/2005/8/layout/vList5"/>
    <dgm:cxn modelId="{8D4F23D8-DE98-434B-83EB-9B85C9458C3C}" type="presParOf" srcId="{7AE41073-C0D0-46B5-ACE7-C5FCD8C59427}" destId="{FE02D74C-6C28-48FB-A991-3AF534327B19}" srcOrd="1" destOrd="0" presId="urn:microsoft.com/office/officeart/2005/8/layout/vList5"/>
    <dgm:cxn modelId="{6BF1CBE3-6762-425C-B960-072CEF87E533}" type="presParOf" srcId="{7539228B-9E03-47B7-9472-1249A11645E7}" destId="{97F3EEBF-2031-46C8-976C-743AE75B6FD8}" srcOrd="1" destOrd="0" presId="urn:microsoft.com/office/officeart/2005/8/layout/vList5"/>
    <dgm:cxn modelId="{19ED0D9B-CFE4-4380-87AA-90753048F781}" type="presParOf" srcId="{7539228B-9E03-47B7-9472-1249A11645E7}" destId="{D77F010E-90F1-4674-AC4E-94F6FC5CD989}" srcOrd="2" destOrd="0" presId="urn:microsoft.com/office/officeart/2005/8/layout/vList5"/>
    <dgm:cxn modelId="{0212D29B-3BA8-4303-A07C-69DECC78D77D}" type="presParOf" srcId="{D77F010E-90F1-4674-AC4E-94F6FC5CD989}" destId="{5C182884-9B2F-4B62-B477-D848204AA0EA}" srcOrd="0" destOrd="0" presId="urn:microsoft.com/office/officeart/2005/8/layout/vList5"/>
    <dgm:cxn modelId="{4A05E444-E65D-41DF-8CD1-4E3FBAEA2489}" type="presParOf" srcId="{D77F010E-90F1-4674-AC4E-94F6FC5CD989}" destId="{53D5AAC1-4C4C-42CA-8EC4-DAF75F94BB0B}" srcOrd="1" destOrd="0" presId="urn:microsoft.com/office/officeart/2005/8/layout/vList5"/>
    <dgm:cxn modelId="{F7411C50-987A-4137-BF5A-5ED4437DFCDB}" type="presParOf" srcId="{7539228B-9E03-47B7-9472-1249A11645E7}" destId="{350992D2-1473-45A2-ADF8-CBC0D76C571C}" srcOrd="3" destOrd="0" presId="urn:microsoft.com/office/officeart/2005/8/layout/vList5"/>
    <dgm:cxn modelId="{EAD91E44-F284-4A6E-A8FC-9F43EACD30D3}" type="presParOf" srcId="{7539228B-9E03-47B7-9472-1249A11645E7}" destId="{4CF6546D-8ACE-407A-8222-129613AD09F1}" srcOrd="4" destOrd="0" presId="urn:microsoft.com/office/officeart/2005/8/layout/vList5"/>
    <dgm:cxn modelId="{9D8F7159-445F-45DC-84D4-2F5246A26B1D}" type="presParOf" srcId="{4CF6546D-8ACE-407A-8222-129613AD09F1}" destId="{66821268-91DB-439F-8470-ED508C6AE6F5}" srcOrd="0" destOrd="0" presId="urn:microsoft.com/office/officeart/2005/8/layout/vList5"/>
    <dgm:cxn modelId="{0E1E5008-9FFE-4BD1-989C-7076FD2AD262}" type="presParOf" srcId="{4CF6546D-8ACE-407A-8222-129613AD09F1}" destId="{55FBF7B1-8A97-472B-904F-49175DDC6BF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02D74C-6C28-48FB-A991-3AF534327B19}">
      <dsp:nvSpPr>
        <dsp:cNvPr id="0" name=""/>
        <dsp:cNvSpPr/>
      </dsp:nvSpPr>
      <dsp:spPr>
        <a:xfrm rot="5400000">
          <a:off x="3880451" y="-1339664"/>
          <a:ext cx="1242161" cy="4236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Инфильтрат,  абсцесс, сепсис, сывороточный гепатит,  СПИД</a:t>
          </a:r>
          <a:endParaRPr lang="ru-RU" sz="2000" kern="1200" dirty="0"/>
        </a:p>
      </dsp:txBody>
      <dsp:txXfrm rot="-5400000">
        <a:off x="2383164" y="218260"/>
        <a:ext cx="4176099" cy="1120887"/>
      </dsp:txXfrm>
    </dsp:sp>
    <dsp:sp modelId="{70F6B82E-2107-4E48-A552-BC8B2922DCC1}">
      <dsp:nvSpPr>
        <dsp:cNvPr id="0" name=""/>
        <dsp:cNvSpPr/>
      </dsp:nvSpPr>
      <dsp:spPr>
        <a:xfrm>
          <a:off x="0" y="0"/>
          <a:ext cx="2383164" cy="15527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Нарушение правил асептики</a:t>
          </a:r>
          <a:endParaRPr lang="ru-RU" sz="2200" kern="1200" dirty="0"/>
        </a:p>
      </dsp:txBody>
      <dsp:txXfrm>
        <a:off x="75797" y="75797"/>
        <a:ext cx="2231570" cy="1401108"/>
      </dsp:txXfrm>
    </dsp:sp>
    <dsp:sp modelId="{53D5AAC1-4C4C-42CA-8EC4-DAF75F94BB0B}">
      <dsp:nvSpPr>
        <dsp:cNvPr id="0" name=""/>
        <dsp:cNvSpPr/>
      </dsp:nvSpPr>
      <dsp:spPr>
        <a:xfrm rot="5400000">
          <a:off x="3880451" y="290672"/>
          <a:ext cx="1242161" cy="4236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Плохо рассасывающиеся  инфильтраты, повреждение надкостницы (периостит), сосудов  (некроз, эмболия), нервов (паралич,  неврит).</a:t>
          </a:r>
          <a:endParaRPr lang="ru-RU" sz="1800" kern="1200" dirty="0"/>
        </a:p>
      </dsp:txBody>
      <dsp:txXfrm rot="-5400000">
        <a:off x="2383164" y="1848597"/>
        <a:ext cx="4176099" cy="1120887"/>
      </dsp:txXfrm>
    </dsp:sp>
    <dsp:sp modelId="{5C182884-9B2F-4B62-B477-D848204AA0EA}">
      <dsp:nvSpPr>
        <dsp:cNvPr id="0" name=""/>
        <dsp:cNvSpPr/>
      </dsp:nvSpPr>
      <dsp:spPr>
        <a:xfrm>
          <a:off x="0" y="1632689"/>
          <a:ext cx="2383164" cy="15527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Неправильный выбор места инъекции</a:t>
          </a:r>
          <a:endParaRPr lang="ru-RU" sz="2200" kern="1200" dirty="0"/>
        </a:p>
      </dsp:txBody>
      <dsp:txXfrm>
        <a:off x="75797" y="1708486"/>
        <a:ext cx="2231570" cy="1401108"/>
      </dsp:txXfrm>
    </dsp:sp>
    <dsp:sp modelId="{55FBF7B1-8A97-472B-904F-49175DDC6BF7}">
      <dsp:nvSpPr>
        <dsp:cNvPr id="0" name=""/>
        <dsp:cNvSpPr/>
      </dsp:nvSpPr>
      <dsp:spPr>
        <a:xfrm rot="5400000">
          <a:off x="3880451" y="1921010"/>
          <a:ext cx="1242161" cy="4236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Поломка иглы, воздушная или медикаментозная эмболия, аллергические реакции, некроз тканей, гематома</a:t>
          </a:r>
          <a:endParaRPr lang="ru-RU" sz="1800" kern="1200" dirty="0"/>
        </a:p>
      </dsp:txBody>
      <dsp:txXfrm rot="-5400000">
        <a:off x="2383164" y="3478935"/>
        <a:ext cx="4176099" cy="1120887"/>
      </dsp:txXfrm>
    </dsp:sp>
    <dsp:sp modelId="{66821268-91DB-439F-8470-ED508C6AE6F5}">
      <dsp:nvSpPr>
        <dsp:cNvPr id="0" name=""/>
        <dsp:cNvSpPr/>
      </dsp:nvSpPr>
      <dsp:spPr>
        <a:xfrm>
          <a:off x="0" y="3263027"/>
          <a:ext cx="2383164" cy="15527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Неправильная техника выполнения инъекций</a:t>
          </a:r>
          <a:endParaRPr lang="ru-RU" sz="2200" kern="1200" dirty="0"/>
        </a:p>
      </dsp:txBody>
      <dsp:txXfrm>
        <a:off x="75797" y="3338824"/>
        <a:ext cx="2231570" cy="1401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8DF73-5290-4B87-88BC-58B970B65AB0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158EB-5E1A-4B17-AC68-BCB8769000E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Осложнения при выполнении инъекций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Воздушная эмболия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</a:t>
            </a:r>
            <a:r>
              <a:rPr lang="ru-RU" dirty="0" smtClean="0"/>
              <a:t>ри </a:t>
            </a:r>
            <a:r>
              <a:rPr lang="ru-RU" dirty="0" smtClean="0"/>
              <a:t>внутривенных инъекциях является таким же грозным осложнением, как и масляная. Признаки эмболии те же, но появляются они очень быстро, в течение минуты.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428750"/>
            <a:ext cx="62865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417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Повреждение нервных стволов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149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М</a:t>
            </a:r>
            <a:r>
              <a:rPr lang="ru-RU" dirty="0" smtClean="0"/>
              <a:t>ожет </a:t>
            </a:r>
            <a:r>
              <a:rPr lang="ru-RU" dirty="0" smtClean="0"/>
              <a:t>произойти при внутримышечных и внутривенных инъекциях, либо механически (при неправильном выборе места инъекции), либо химически, когда депо лекарственного средства оказывается рядом с нервом, а также при закупорке сосуда, питающего нерв. Тяжесть осложнения может быть различна - от неврита до паралича конечности.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5660"/>
            <a:ext cx="518457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8011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Тромбофлебит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</a:t>
            </a:r>
            <a:r>
              <a:rPr lang="ru-RU" dirty="0" smtClean="0"/>
              <a:t>оспаление </a:t>
            </a:r>
            <a:r>
              <a:rPr lang="ru-RU" dirty="0" smtClean="0"/>
              <a:t>вены с образованием в ней тромба - наблюдается при частых венепункциях одной и той же вены, или при использовании тупых игл. Признаками тромбофлебита являются боль, гиперемия кожи и образование инфильтрата по ходу вены. Температура может быть субфебрильной.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626469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6758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Некроз тканей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М</a:t>
            </a:r>
            <a:r>
              <a:rPr lang="ru-RU" dirty="0" smtClean="0"/>
              <a:t>ожет </a:t>
            </a:r>
            <a:r>
              <a:rPr lang="ru-RU" dirty="0" smtClean="0"/>
              <a:t>развиться при неудачной пункции вены и ошибочном введении под кожу значительного количества раздражающего средства. Попадание препаратов по ходу при венепункции возможно вследствие: прокалывания вены "насквозь"; непопадания в вену изначально. Чаще всего это случается при неумелом внутривенном введении 10 % раствора кальция хлорида. Если раствор все-таки попал под кожу, следует немедленно наложить жгут выше места инъекции, затем ввести в место инъекции и вокруг него 0,9 % раствор натрия хлорида, всего 50-80 мл (снизит концентрацию препарата).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24542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325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Гематома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8634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Т</a:t>
            </a:r>
            <a:r>
              <a:rPr lang="ru-RU" dirty="0" smtClean="0"/>
              <a:t>акже </a:t>
            </a:r>
            <a:r>
              <a:rPr lang="ru-RU" dirty="0" smtClean="0"/>
              <a:t>может возникнуть во время неумелой венепункции: под кожей при этом появляется багровое пятно, т.к. игла проколола обе стенки вены и кровь проникла в ткани. В этом случае пункцию вены следует прекратить и прижать ее на несколько минут ватой со спиртом. Необходимую внутривенную инъекцию в этом случае делают в другую вену, а на область гематомы кладут местный согревающий компресс.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396044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4320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97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осложнений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214414" y="1643050"/>
          <a:ext cx="6619900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Аллергические реакции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 smtClean="0"/>
              <a:t>введение того или иного лекарственного средства путем инъекции могут протекать в виде крапивницы, острого насморка, острого конъюнктивита, отека </a:t>
            </a:r>
            <a:r>
              <a:rPr lang="ru-RU" dirty="0" err="1" smtClean="0"/>
              <a:t>Квинке</a:t>
            </a:r>
            <a:r>
              <a:rPr lang="ru-RU" dirty="0" smtClean="0"/>
              <a:t>, возникающие нередко через 20-30 мин. после введения препарата. Самая грозная форма аллергической реакции - анафилактический шок.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96" y="836712"/>
            <a:ext cx="3444974" cy="430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851031"/>
            <a:ext cx="3312368" cy="4309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2244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Анафилактический шок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Р</a:t>
            </a:r>
            <a:r>
              <a:rPr lang="ru-RU" dirty="0" smtClean="0"/>
              <a:t>азвивается </a:t>
            </a:r>
            <a:r>
              <a:rPr lang="ru-RU" dirty="0" smtClean="0"/>
              <a:t>в течение нескольких секунд или минут с момента введения лекарственного препарата. Чем быстрее развивается шок, тем хуже прогноз.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симптомы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анафилактического шока: </a:t>
            </a:r>
          </a:p>
          <a:p>
            <a:pPr algn="ctr">
              <a:buNone/>
            </a:pPr>
            <a:r>
              <a:rPr lang="ru-RU" dirty="0" smtClean="0"/>
              <a:t>ощущение жара в теле, чувство стеснения в груди, удушье, головокружение, головная боль, беспокойство, резкая слабость, снижение артериального давления, нарушения сердечного ритма. В тяжелых случаях к этим признакам присоединяются симптомы коллапса, а смерть может наступить через несколько минут после появления первых симптомов анафилактического шока. Лечебные мероприятия при анафилактическом шоке должны проводиться немедленно по выявлении ощущения жара в теле.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Вирусный гепатит В, Д, 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507207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Вирусы парентеральных гепатитов в значительной концентрации содержатся в крови и сперме; в меньшей концентрации находятся в слюне, моче, желчи и других секретах, как у пациентов, страдающих гепатитом, так и у здоровых вирусоносителей. Способом передачи вируса могут быть переливания крови и кровезаменителей, лечебно-диагностические манипуляции, при которых происходит нарушение кожных и слизистых оболочек.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 группе наибольшего риска заражения вирусом гепатита В относятся лица, осуществляющие инъекции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СПИД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Как гепатит В, так и ВИЧ-инфекция, приводящая в конечном итоге к </a:t>
            </a:r>
            <a:r>
              <a:rPr lang="ru-RU" dirty="0" err="1" smtClean="0"/>
              <a:t>СПИДу</a:t>
            </a:r>
            <a:r>
              <a:rPr lang="ru-RU" dirty="0" smtClean="0"/>
              <a:t> (синдрому приобретенного иммунодефицита), являются угрожающими жизни заболеваниями. К сожалению, на сегодняшний день ожидаемая смертность ВИЧ-инфицированных составляет 100 %. Почти все случаи заражения происходят в результате неосторожных, небрежных действий при выполнении медицинских манипуляций: уколы иглой, порезы осколками пробирок и шприцев, контакты с поврежденными, но не защищенными перчатками участками кожи.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Для того чтобы защитить себя от инфицирования ВИЧ, следует каждого пациента рассматривать как потенциального ВИЧ-инфицированного, поскольку даже отрицательный результат исследования сыворотки крови пациента на наличие антител к ВИЧ может оказаться ложноотрицательным. Это объясняется тем, что существует бессимптомный период от 3 недель до 6 месяцев, в течение которого антитела в сыворотке крови ВИЧ-инфицированного человека не определяются.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Инфильтрат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Это </a:t>
            </a:r>
            <a:r>
              <a:rPr lang="ru-RU" dirty="0"/>
              <a:t>уплотнение, образовавшееся в тканевой </a:t>
            </a:r>
            <a:r>
              <a:rPr lang="ru-RU" dirty="0" smtClean="0"/>
              <a:t>области. Наиболее </a:t>
            </a:r>
            <a:r>
              <a:rPr lang="ru-RU" dirty="0" smtClean="0"/>
              <a:t>распространенное осложнение после подкожной и внутримышечной инъекций. Чаще всего инфильтрат возникает, если: а) инъекция выполнена тупой иглой; б) для внутримышечной инъекции используется короткая игла, предназначенная для внутрикожных или подкожных инъекций. Неточный выбор места инъекции, частые инъекции в одно и то же место, нарушение правил асептики также являются причиной появления инфильтратов.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sarkoma_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424847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36712"/>
            <a:ext cx="403244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60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Абсцесс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Г</a:t>
            </a:r>
            <a:r>
              <a:rPr lang="ru-RU" dirty="0" smtClean="0"/>
              <a:t>нойное </a:t>
            </a:r>
            <a:r>
              <a:rPr lang="ru-RU" dirty="0" smtClean="0"/>
              <a:t>воспаление мягких тканей с образованием полости, заполненной гноем. Причины образования абсцессов те же, что и инфильтратов. При этом происходит инфицирование мягких тканей в результате нарушения правил асептики.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74441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35198"/>
            <a:ext cx="3600400" cy="284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95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Поломка иглы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</a:t>
            </a:r>
            <a:r>
              <a:rPr lang="ru-RU" dirty="0" smtClean="0"/>
              <a:t>о </a:t>
            </a:r>
            <a:r>
              <a:rPr lang="ru-RU" dirty="0" smtClean="0"/>
              <a:t>время инъекции возможна при использовании старых изношенных игл, а также при резком сокращении мышц ягодицы во время внутримышечной инъекции, если с пациентом не проведена перед инъекцией предварительная беседа или инъекция сделана больному в положении стоя.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Медикаментозная эмболия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М</a:t>
            </a:r>
            <a:r>
              <a:rPr lang="ru-RU" dirty="0" smtClean="0"/>
              <a:t>ожет </a:t>
            </a:r>
            <a:r>
              <a:rPr lang="ru-RU" dirty="0" smtClean="0"/>
              <a:t>произойти при инъекции масляных растворов подкожно или внутримышечно (внутривенно масляные растворы не вводят!) и попадании иглы в сосуд. Масло, оказавшись в артерии, </a:t>
            </a:r>
            <a:r>
              <a:rPr lang="ru-RU" dirty="0" smtClean="0"/>
              <a:t>закупорит </a:t>
            </a:r>
            <a:r>
              <a:rPr lang="ru-RU" dirty="0" smtClean="0"/>
              <a:t>ее, и это приведет к нарушению питания окружающих тканей, их некрозу. Признаки некроза: усиливающиеся боли в области инъекции, отек, покраснение или красно-синюшное окрашивание кожи, повышение местной и общей температуры. Если масло окажется в вене, то с током крови оно попадет в легочные сосуды. Симптомы эмболии легочных сосудов: внезапный приступ удушья, кашель, посинение верхней половины туловища (цианоз), чувство стеснения в груди.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764704"/>
            <a:ext cx="388843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505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941</Words>
  <Application>Microsoft Office PowerPoint</Application>
  <PresentationFormat>Экран (4:3)</PresentationFormat>
  <Paragraphs>38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Осложнения при выполнении инъекций</vt:lpstr>
      <vt:lpstr> Причины осложнений </vt:lpstr>
      <vt:lpstr>Инфильтрат</vt:lpstr>
      <vt:lpstr>Презентация PowerPoint</vt:lpstr>
      <vt:lpstr>Абсцесс</vt:lpstr>
      <vt:lpstr>Презентация PowerPoint</vt:lpstr>
      <vt:lpstr>Поломка иглы</vt:lpstr>
      <vt:lpstr>Медикаментозная эмболия</vt:lpstr>
      <vt:lpstr>Презентация PowerPoint</vt:lpstr>
      <vt:lpstr>Воздушная эмболия</vt:lpstr>
      <vt:lpstr>Презентация PowerPoint</vt:lpstr>
      <vt:lpstr>Повреждение нервных стволов</vt:lpstr>
      <vt:lpstr>Презентация PowerPoint</vt:lpstr>
      <vt:lpstr>Тромбофлебит</vt:lpstr>
      <vt:lpstr>Презентация PowerPoint</vt:lpstr>
      <vt:lpstr>Некроз тканей</vt:lpstr>
      <vt:lpstr>Презентация PowerPoint</vt:lpstr>
      <vt:lpstr>Гематома</vt:lpstr>
      <vt:lpstr>Презентация PowerPoint</vt:lpstr>
      <vt:lpstr>Аллергические реакции</vt:lpstr>
      <vt:lpstr>Презентация PowerPoint</vt:lpstr>
      <vt:lpstr>Анафилактический шок</vt:lpstr>
      <vt:lpstr>Презентация PowerPoint</vt:lpstr>
      <vt:lpstr>Вирусный гепатит В, Д, С</vt:lpstr>
      <vt:lpstr>СПИД</vt:lpstr>
      <vt:lpstr>Презентация PowerPoint</vt:lpstr>
    </vt:vector>
  </TitlesOfParts>
  <Company>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Осложнения при выполнении инъекций</dc:title>
  <dc:subject>http://dermis.3dn.ru презентации по медицине</dc:subject>
  <dc:creator>Elena</dc:creator>
  <cp:lastModifiedBy>home</cp:lastModifiedBy>
  <cp:revision>9</cp:revision>
  <dcterms:created xsi:type="dcterms:W3CDTF">2010-09-13T08:55:44Z</dcterms:created>
  <dcterms:modified xsi:type="dcterms:W3CDTF">2017-11-28T18:29:38Z</dcterms:modified>
</cp:coreProperties>
</file>