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8" r:id="rId7"/>
    <p:sldId id="262" r:id="rId8"/>
    <p:sldId id="264" r:id="rId9"/>
    <p:sldId id="266" r:id="rId10"/>
    <p:sldId id="267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16.10.19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16.10.19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16.10.19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16.10.19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16.10.19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16.10.19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16.10.19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16.10.19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16.10.19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16.10.19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16.10.19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ср 16.10.19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75750" y="1556792"/>
            <a:ext cx="8280920" cy="378565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2700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Песочная терапия для детей дошкольного  и младшего школьного возраста</a:t>
            </a:r>
            <a:endParaRPr lang="ru-RU" sz="6000" b="1" cap="none" spc="0" dirty="0">
              <a:ln w="12700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155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323528" y="980728"/>
            <a:ext cx="4320480" cy="576064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Играя с песком у ребенка отступает тревога, напряжение, пропадают симптомы хронического стресса, повышается эмоциональное настроение и уверенность в себе, в своих силах. А игра с песком способствует внутреннему расслаблению, и активизации творческого начала.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844824"/>
            <a:ext cx="3888432" cy="3528392"/>
          </a:xfrm>
        </p:spPr>
      </p:pic>
    </p:spTree>
    <p:extLst>
      <p:ext uri="{BB962C8B-B14F-4D97-AF65-F5344CB8AC3E}">
        <p14:creationId xmlns:p14="http://schemas.microsoft.com/office/powerpoint/2010/main" val="2053304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276872"/>
            <a:ext cx="5472608" cy="35283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Спасибо за внимание!</a:t>
            </a:r>
            <a:endParaRPr lang="ru-RU" sz="66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76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904656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000000"/>
                </a:solidFill>
                <a:latin typeface="Helvetica Neue"/>
              </a:rPr>
              <a:t>"</a:t>
            </a:r>
            <a:r>
              <a:rPr lang="ru-RU" sz="3600" i="1" dirty="0">
                <a:solidFill>
                  <a:srgbClr val="000000"/>
                </a:solidFill>
                <a:latin typeface="Helvetica Neue"/>
              </a:rPr>
              <a:t>Когда песчинки взлетают в небо, они превращаются в звёзды.</a:t>
            </a:r>
            <a:br>
              <a:rPr lang="ru-RU" sz="3600" i="1" dirty="0">
                <a:solidFill>
                  <a:srgbClr val="000000"/>
                </a:solidFill>
                <a:latin typeface="Helvetica Neue"/>
              </a:rPr>
            </a:br>
            <a:r>
              <a:rPr lang="ru-RU" sz="3600" i="1" dirty="0">
                <a:solidFill>
                  <a:srgbClr val="000000"/>
                </a:solidFill>
                <a:latin typeface="Helvetica Neue"/>
              </a:rPr>
              <a:t>Но когда звёзды падают вниз, их уже не отличишь от простого песка.</a:t>
            </a:r>
            <a:br>
              <a:rPr lang="ru-RU" sz="3600" i="1" dirty="0">
                <a:solidFill>
                  <a:srgbClr val="000000"/>
                </a:solidFill>
                <a:latin typeface="Helvetica Neue"/>
              </a:rPr>
            </a:br>
            <a:r>
              <a:rPr lang="ru-RU" sz="3600" i="1" dirty="0">
                <a:solidFill>
                  <a:srgbClr val="000000"/>
                </a:solidFill>
                <a:latin typeface="Helvetica Neue"/>
              </a:rPr>
              <a:t>Звёзды — это песчинки, которые над головой,</a:t>
            </a:r>
            <a:br>
              <a:rPr lang="ru-RU" sz="3600" i="1" dirty="0">
                <a:solidFill>
                  <a:srgbClr val="000000"/>
                </a:solidFill>
                <a:latin typeface="Helvetica Neue"/>
              </a:rPr>
            </a:br>
            <a:r>
              <a:rPr lang="ru-RU" sz="3600" i="1" dirty="0">
                <a:solidFill>
                  <a:srgbClr val="000000"/>
                </a:solidFill>
                <a:latin typeface="Helvetica Neue"/>
              </a:rPr>
              <a:t>А песчинки — это звёзды, которые под ногами".</a:t>
            </a:r>
            <a:br>
              <a:rPr lang="ru-RU" sz="3600" i="1" dirty="0">
                <a:solidFill>
                  <a:srgbClr val="000000"/>
                </a:solidFill>
                <a:latin typeface="Helvetica Neue"/>
              </a:rPr>
            </a:br>
            <a:r>
              <a:rPr lang="ru-RU" sz="3600" i="1" dirty="0" smtClean="0">
                <a:solidFill>
                  <a:srgbClr val="000000"/>
                </a:solidFill>
                <a:latin typeface="Helvetica Neue"/>
              </a:rPr>
              <a:t>                                             Феликс </a:t>
            </a:r>
            <a:r>
              <a:rPr lang="ru-RU" sz="3600" i="1" dirty="0">
                <a:solidFill>
                  <a:srgbClr val="000000"/>
                </a:solidFill>
                <a:latin typeface="Helvetica Neue"/>
              </a:rPr>
              <a:t>Кривин.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185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115008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rgbClr val="000000"/>
                </a:solidFill>
                <a:latin typeface="Comic Sans MS" pitchFamily="66" charset="0"/>
                <a:cs typeface="Andalus" pitchFamily="18" charset="-78"/>
              </a:rPr>
              <a:t>Цель:</a:t>
            </a:r>
            <a:r>
              <a:rPr lang="ru-RU" sz="2400" dirty="0">
                <a:latin typeface="Comic Sans MS" pitchFamily="66" charset="0"/>
                <a:cs typeface="Andalus" pitchFamily="18" charset="-78"/>
              </a:rPr>
              <a:t/>
            </a:r>
            <a:br>
              <a:rPr lang="ru-RU" sz="2400" dirty="0">
                <a:latin typeface="Comic Sans MS" pitchFamily="66" charset="0"/>
                <a:cs typeface="Andalus" pitchFamily="18" charset="-78"/>
              </a:rPr>
            </a:br>
            <a:r>
              <a:rPr lang="ru-RU" sz="2400" dirty="0">
                <a:solidFill>
                  <a:srgbClr val="000000"/>
                </a:solidFill>
                <a:latin typeface="Comic Sans MS" pitchFamily="66" charset="0"/>
                <a:cs typeface="Andalus" pitchFamily="18" charset="-78"/>
              </a:rPr>
              <a:t>- Развитие познавательной и эмоциональной сферы детей старшего дошкольного и младшего школьного возраста</a:t>
            </a:r>
            <a:r>
              <a:rPr lang="ru-RU" sz="2400" dirty="0" smtClean="0">
                <a:solidFill>
                  <a:srgbClr val="000000"/>
                </a:solidFill>
                <a:latin typeface="Comic Sans MS" pitchFamily="66" charset="0"/>
                <a:cs typeface="Andalus" pitchFamily="18" charset="-78"/>
              </a:rPr>
              <a:t>.</a:t>
            </a:r>
            <a:br>
              <a:rPr lang="ru-RU" sz="2400" dirty="0" smtClean="0">
                <a:solidFill>
                  <a:srgbClr val="000000"/>
                </a:solidFill>
                <a:latin typeface="Comic Sans MS" pitchFamily="66" charset="0"/>
                <a:cs typeface="Andalus" pitchFamily="18" charset="-78"/>
              </a:rPr>
            </a:br>
            <a:r>
              <a:rPr lang="ru-RU" sz="2400" dirty="0">
                <a:latin typeface="Comic Sans MS" pitchFamily="66" charset="0"/>
                <a:cs typeface="Andalus" pitchFamily="18" charset="-78"/>
              </a:rPr>
              <a:t/>
            </a:r>
            <a:br>
              <a:rPr lang="ru-RU" sz="2400" dirty="0">
                <a:latin typeface="Comic Sans MS" pitchFamily="66" charset="0"/>
                <a:cs typeface="Andalus" pitchFamily="18" charset="-78"/>
              </a:rPr>
            </a:br>
            <a:r>
              <a:rPr lang="ru-RU" sz="2400" b="1" dirty="0">
                <a:solidFill>
                  <a:srgbClr val="000000"/>
                </a:solidFill>
                <a:latin typeface="Comic Sans MS" pitchFamily="66" charset="0"/>
                <a:cs typeface="Andalus" pitchFamily="18" charset="-78"/>
              </a:rPr>
              <a:t>Задачи:</a:t>
            </a:r>
            <a:r>
              <a:rPr lang="ru-RU" sz="2400" dirty="0">
                <a:latin typeface="Comic Sans MS" pitchFamily="66" charset="0"/>
                <a:cs typeface="Andalus" pitchFamily="18" charset="-78"/>
              </a:rPr>
              <a:t/>
            </a:r>
            <a:br>
              <a:rPr lang="ru-RU" sz="2400" dirty="0">
                <a:latin typeface="Comic Sans MS" pitchFamily="66" charset="0"/>
                <a:cs typeface="Andalus" pitchFamily="18" charset="-78"/>
              </a:rPr>
            </a:br>
            <a:r>
              <a:rPr lang="ru-RU" sz="2400" dirty="0">
                <a:solidFill>
                  <a:srgbClr val="000000"/>
                </a:solidFill>
                <a:latin typeface="Comic Sans MS" pitchFamily="66" charset="0"/>
                <a:cs typeface="Andalus" pitchFamily="18" charset="-78"/>
              </a:rPr>
              <a:t>- Развитие познавательных процессов: внимания, памяти, мышления.</a:t>
            </a:r>
            <a:r>
              <a:rPr lang="ru-RU" sz="2400" dirty="0">
                <a:latin typeface="Comic Sans MS" pitchFamily="66" charset="0"/>
                <a:cs typeface="Andalus" pitchFamily="18" charset="-78"/>
              </a:rPr>
              <a:t/>
            </a:r>
            <a:br>
              <a:rPr lang="ru-RU" sz="2400" dirty="0">
                <a:latin typeface="Comic Sans MS" pitchFamily="66" charset="0"/>
                <a:cs typeface="Andalus" pitchFamily="18" charset="-78"/>
              </a:rPr>
            </a:br>
            <a:r>
              <a:rPr lang="ru-RU" sz="2400" dirty="0">
                <a:solidFill>
                  <a:srgbClr val="000000"/>
                </a:solidFill>
                <a:latin typeface="Comic Sans MS" pitchFamily="66" charset="0"/>
                <a:cs typeface="Andalus" pitchFamily="18" charset="-78"/>
              </a:rPr>
              <a:t>- Совершенствование мелкой ручной моторики.</a:t>
            </a:r>
            <a:r>
              <a:rPr lang="ru-RU" sz="2400" dirty="0">
                <a:latin typeface="Comic Sans MS" pitchFamily="66" charset="0"/>
                <a:cs typeface="Andalus" pitchFamily="18" charset="-78"/>
              </a:rPr>
              <a:t/>
            </a:r>
            <a:br>
              <a:rPr lang="ru-RU" sz="2400" dirty="0">
                <a:latin typeface="Comic Sans MS" pitchFamily="66" charset="0"/>
                <a:cs typeface="Andalus" pitchFamily="18" charset="-78"/>
              </a:rPr>
            </a:br>
            <a:r>
              <a:rPr lang="ru-RU" sz="2400" dirty="0">
                <a:solidFill>
                  <a:srgbClr val="000000"/>
                </a:solidFill>
                <a:latin typeface="Comic Sans MS" pitchFamily="66" charset="0"/>
                <a:cs typeface="Andalus" pitchFamily="18" charset="-78"/>
              </a:rPr>
              <a:t>- Развитие познавательной активности и мотивации учебной деятельности.</a:t>
            </a:r>
            <a:r>
              <a:rPr lang="ru-RU" sz="2400" dirty="0">
                <a:latin typeface="Comic Sans MS" pitchFamily="66" charset="0"/>
                <a:cs typeface="Andalus" pitchFamily="18" charset="-78"/>
              </a:rPr>
              <a:t/>
            </a:r>
            <a:br>
              <a:rPr lang="ru-RU" sz="2400" dirty="0">
                <a:latin typeface="Comic Sans MS" pitchFamily="66" charset="0"/>
                <a:cs typeface="Andalus" pitchFamily="18" charset="-78"/>
              </a:rPr>
            </a:br>
            <a:r>
              <a:rPr lang="ru-RU" sz="2400" dirty="0">
                <a:solidFill>
                  <a:srgbClr val="000000"/>
                </a:solidFill>
                <a:latin typeface="Comic Sans MS" pitchFamily="66" charset="0"/>
                <a:cs typeface="Andalus" pitchFamily="18" charset="-78"/>
              </a:rPr>
              <a:t>- Совершенствование предметно-игровой деятельности и развитие коммуникативных навыков.</a:t>
            </a:r>
            <a:endParaRPr lang="ru-RU" sz="2400" dirty="0">
              <a:latin typeface="Comic Sans MS" pitchFamily="66" charset="0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5418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4320480" cy="384106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501008"/>
            <a:ext cx="4595647" cy="3250601"/>
          </a:xfrm>
        </p:spPr>
      </p:pic>
    </p:spTree>
    <p:extLst>
      <p:ext uri="{BB962C8B-B14F-4D97-AF65-F5344CB8AC3E}">
        <p14:creationId xmlns:p14="http://schemas.microsoft.com/office/powerpoint/2010/main" val="95512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7"/>
            <a:ext cx="5616624" cy="26210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356992"/>
            <a:ext cx="5832648" cy="2763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8701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Песок- это дар природы,</a:t>
            </a:r>
            <a:r>
              <a:rPr lang="ru-RU" sz="2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этот дар природы, который доступен каждому из нас с раннего детства. Очень загадочен этот песок, он обладает способностью завораживать ребенка, своей легкостью, пластичностью, способностью принимать любые формы. Люди познают мир через 5 органов чувств и самое древнее из них тактильное ощущение. Первое ощущение ребенка в мире — это тактильное ощущение.</a:t>
            </a:r>
          </a:p>
          <a:p>
            <a:pPr algn="just"/>
            <a:r>
              <a:rPr lang="ru-RU" sz="2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Идея «терапии песком</a:t>
            </a: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была </a:t>
            </a:r>
            <a:r>
              <a:rPr lang="ru-RU" sz="2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предложена еще швейцарским психологом и философом Карл Густав Юнгом, основателем аналитической терапии. Наблюдая за играми детей, мы видим, как положительно влияет песок на их эмоциональное самочувствие, являясь прекрасным средством для развития и самореализации ребенка. Песок можно пересыпать из ладошки в ладошку, из совка в формочку, в него можно закапывать различные предметы и откапывать их, строить горки, дорожки и т.д. а потом разрушать и снова строить. Летом подобные игры легко организовать на улице. В осенне-зимнее время желательно иметь уголок песка и воды в помещении.</a:t>
            </a:r>
          </a:p>
          <a:p>
            <a:pPr algn="just"/>
            <a:r>
              <a:rPr lang="ru-RU" sz="2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с песком как способ развития и </a:t>
            </a:r>
            <a:r>
              <a:rPr lang="ru-RU" sz="2200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самотерапии</a:t>
            </a:r>
            <a:r>
              <a:rPr lang="ru-RU" sz="2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ребенка известен с древних времен. Податливость песка будит желание создать из него миниатюрную картину мира. Человек выступает в песочнице как созидатель — один жизненный сюжет меняет другой, следуя законам бытия: все приходит и все уходит, нет ничего такого, что было бы непоправимо разрушено, просто старое превращается в нечто иное, новое. При многократном переживании этого ощущения человек достигает состояния душевного равновесия.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6373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4977602" cy="33123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717032"/>
            <a:ext cx="5544616" cy="295232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70451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916832"/>
            <a:ext cx="5400600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</a:rPr>
              <a:t>Игры с песком</a:t>
            </a:r>
            <a:endParaRPr lang="ru-RU" sz="8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52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548680"/>
            <a:ext cx="8424936" cy="5904656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в песочнице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одно из самых любимых занятий многих детей. Но не все знают, что это занятие помимо интереса приносит детям много пользы. Игры на песке позволяют воссоздать образ реального мира и преобразовать его, тем самым дети могут в процессе подобной игры освободить заблокированную энергию и активизировать возможности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самоисцеления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заложенные в психике любого ребенка. Один из основных механизмов позитивного воздействия песочной терапии основан на том, что ребенок получает опыт создания маленького мира, являющегося символическим выражением его способности и права строить свою жизнь, свой мир собственными руками. Строя и разрушая, а затем, снова воссоздавая сказочные замки или просто красивую картинку, ребёнок гармонизирует внутри себя своё внутреннее состояние, эмоциональное настроение.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3189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64</TotalTime>
  <Words>78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Andalus</vt:lpstr>
      <vt:lpstr>Candara</vt:lpstr>
      <vt:lpstr>Comic Sans MS</vt:lpstr>
      <vt:lpstr>Helvetica Neue</vt:lpstr>
      <vt:lpstr>Symbol</vt:lpstr>
      <vt:lpstr>Times New Roman</vt:lpstr>
      <vt:lpstr>Волна</vt:lpstr>
      <vt:lpstr>Презентация PowerPoint</vt:lpstr>
      <vt:lpstr>"Когда песчинки взлетают в небо, они превращаются в звёзды. Но когда звёзды падают вниз, их уже не отличишь от простого песка. Звёзды — это песчинки, которые над головой, А песчинки — это звёзды, которые под ногами".                                              Феликс Кривин.</vt:lpstr>
      <vt:lpstr>Цель: - Развитие познавательной и эмоциональной сферы детей старшего дошкольного и младшего школьного возраста.  Задачи: - Развитие познавательных процессов: внимания, памяти, мышления. - Совершенствование мелкой ручной моторики. - Развитие познавательной активности и мотивации учебной деятельности. - Совершенствование предметно-игровой деятельности и развитие коммуникативных навыков.</vt:lpstr>
      <vt:lpstr>Презентация PowerPoint</vt:lpstr>
      <vt:lpstr>Презентация PowerPoint</vt:lpstr>
      <vt:lpstr>Презентация PowerPoint</vt:lpstr>
      <vt:lpstr>Презентация PowerPoint</vt:lpstr>
      <vt:lpstr>Игры с песком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Саглай</dc:creator>
  <cp:lastModifiedBy>Пользователь</cp:lastModifiedBy>
  <cp:revision>6</cp:revision>
  <dcterms:created xsi:type="dcterms:W3CDTF">2019-10-09T10:56:04Z</dcterms:created>
  <dcterms:modified xsi:type="dcterms:W3CDTF">2019-10-16T04:11:21Z</dcterms:modified>
</cp:coreProperties>
</file>