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346" r:id="rId3"/>
    <p:sldId id="308" r:id="rId4"/>
    <p:sldId id="376" r:id="rId5"/>
    <p:sldId id="366" r:id="rId6"/>
    <p:sldId id="367" r:id="rId7"/>
    <p:sldId id="368" r:id="rId8"/>
    <p:sldId id="372" r:id="rId9"/>
    <p:sldId id="373" r:id="rId10"/>
    <p:sldId id="374" r:id="rId11"/>
    <p:sldId id="369" r:id="rId12"/>
    <p:sldId id="370" r:id="rId13"/>
    <p:sldId id="371" r:id="rId14"/>
    <p:sldId id="375" r:id="rId15"/>
    <p:sldId id="266" r:id="rId16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A4E4"/>
    <a:srgbClr val="F56FA2"/>
    <a:srgbClr val="246224"/>
    <a:srgbClr val="5CDA62"/>
    <a:srgbClr val="C80E55"/>
    <a:srgbClr val="F5ADBE"/>
    <a:srgbClr val="79DCFF"/>
    <a:srgbClr val="FBD1AF"/>
    <a:srgbClr val="A7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687" autoAdjust="0"/>
  </p:normalViewPr>
  <p:slideViewPr>
    <p:cSldViewPr>
      <p:cViewPr>
        <p:scale>
          <a:sx n="60" d="100"/>
          <a:sy n="60" d="100"/>
        </p:scale>
        <p:origin x="-1074" y="-294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D28F-5C9C-44A4-9DE8-A1E252CCC63B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9277A-C13E-49AB-863D-6DA5042E0B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50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9277A-C13E-49AB-863D-6DA5042E0B1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81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rgbClr val="BBA4E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0"/>
            <a:ext cx="12190413" cy="6854123"/>
          </a:xfrm>
          <a:prstGeom prst="frame">
            <a:avLst>
              <a:gd name="adj1" fmla="val 2156"/>
            </a:avLst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590" y="189434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1 класс УМК «Школа России»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0375" y="1557586"/>
            <a:ext cx="1103543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«Почему звенит звонок?»</a:t>
            </a:r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10399" y="2605120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7893999" y="2567320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utoShape 2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Управляющая кнопка: документ 4">
            <a:hlinkClick r:id="" action="ppaction://noaction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school80rd.ru/upload/medialibrary/b38/b38a3bf21038981845efda2b3f1de16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041" y="2388583"/>
            <a:ext cx="3328520" cy="307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32091" y="5606583"/>
            <a:ext cx="4894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Выполнила: учитель начальных классов </a:t>
            </a:r>
            <a:r>
              <a:rPr lang="ru-RU" sz="2400" b="1" i="1" dirty="0" err="1" smtClean="0"/>
              <a:t>Яуфман</a:t>
            </a:r>
            <a:r>
              <a:rPr lang="ru-RU" sz="2400" b="1" i="1" dirty="0" smtClean="0"/>
              <a:t> Н.Б.</a:t>
            </a:r>
            <a:endParaRPr lang="ru-RU" sz="24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Во </a:t>
            </a:r>
            <a:r>
              <a:rPr lang="ru-RU" sz="2400" b="1" dirty="0">
                <a:latin typeface="Comic Sans MS" pitchFamily="66" charset="0"/>
              </a:rPr>
              <a:t>внутреннем отделе находится костный завиток —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улитка,</a:t>
            </a:r>
            <a:r>
              <a:rPr lang="ru-RU" sz="2400" b="1" dirty="0">
                <a:latin typeface="Comic Sans MS" pitchFamily="66" charset="0"/>
              </a:rPr>
              <a:t> внутри которой несколько тысяч натянутых тонких волоконец. </a:t>
            </a:r>
          </a:p>
          <a:p>
            <a:pPr algn="ctr"/>
            <a:endParaRPr lang="ru-RU" sz="2400" b="1" u="sng" dirty="0" smtClean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8194" name="Picture 2" descr="http://ppt4web.ru/images/8/10515/640/img8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9" t="14425" r="1728" b="28115"/>
          <a:stretch/>
        </p:blipFill>
        <p:spPr bwMode="auto">
          <a:xfrm>
            <a:off x="406574" y="2702613"/>
            <a:ext cx="6331913" cy="308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65704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Звук попадает сначала в ушной проход, упирается в барабанную перепонку и та начинает колебаться. По слуховым косточкам звук попадает в «улитку». Дальше каждый волосок «улитки» </a:t>
            </a:r>
            <a:r>
              <a:rPr lang="ru-RU" sz="2400" b="1" dirty="0" smtClean="0">
                <a:latin typeface="Comic Sans MS" pitchFamily="66" charset="0"/>
              </a:rPr>
              <a:t>передаёт </a:t>
            </a:r>
            <a:r>
              <a:rPr lang="ru-RU" sz="2400" b="1" dirty="0">
                <a:latin typeface="Comic Sans MS" pitchFamily="66" charset="0"/>
              </a:rPr>
              <a:t>о </a:t>
            </a:r>
            <a:r>
              <a:rPr lang="ru-RU" sz="2400" b="1" dirty="0" smtClean="0">
                <a:latin typeface="Comic Sans MS" pitchFamily="66" charset="0"/>
              </a:rPr>
              <a:t>своём </a:t>
            </a:r>
            <a:r>
              <a:rPr lang="ru-RU" sz="2400" b="1" dirty="0">
                <a:latin typeface="Comic Sans MS" pitchFamily="66" charset="0"/>
              </a:rPr>
              <a:t>звуке в головной мозг человека. </a:t>
            </a:r>
          </a:p>
          <a:p>
            <a:pPr algn="ctr"/>
            <a:endParaRPr lang="ru-RU" sz="2400" b="1" u="sng" dirty="0" smtClean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 descr="http://www.clear-mind.org/knigi/trans_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899" y="2766142"/>
            <a:ext cx="4917315" cy="368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69805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1558702" y="261443"/>
            <a:ext cx="9235665" cy="3412369"/>
            <a:chOff x="2555265" y="742291"/>
            <a:chExt cx="6384765" cy="3490749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555265" y="742291"/>
              <a:ext cx="6384765" cy="3490749"/>
            </a:xfrm>
            <a:prstGeom prst="cloudCallout">
              <a:avLst>
                <a:gd name="adj1" fmla="val -50690"/>
                <a:gd name="adj2" fmla="val 6998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04166" y="1395477"/>
              <a:ext cx="5756794" cy="2298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Ребята, как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надо относиться к </a:t>
              </a:r>
              <a:endPara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такому сложному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органу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?</a:t>
              </a: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Как вы понимаете — бережно относиться? Что надо делать и чего не надо делать? </a:t>
              </a:r>
            </a:p>
            <a:p>
              <a:pPr algn="ctr"/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 flipH="1">
            <a:off x="1473876" y="354084"/>
            <a:ext cx="9217024" cy="3319728"/>
            <a:chOff x="4334577" y="2947820"/>
            <a:chExt cx="7353593" cy="2214345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334577" y="2947820"/>
              <a:ext cx="7353593" cy="2214345"/>
            </a:xfrm>
            <a:prstGeom prst="cloudCallout">
              <a:avLst>
                <a:gd name="adj1" fmla="val -41936"/>
                <a:gd name="adj2" fmla="val 14279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25721" y="3270275"/>
              <a:ext cx="6862423" cy="1307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Наши уши боятся шума, резких и громких звуков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. Ещё уши нужно ежедневно мыть. Чистить туго скрученной ваткой. Нельзя ковырять в ушах острыми предметами.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0550" y="97972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вопрос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896929" y="3803101"/>
            <a:ext cx="2209185" cy="297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43585"/>
            <a:ext cx="2062758" cy="274584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http://mamikplus.ru/wp-content/uploads/2014/12/Girlwithheadphones-e1418853933157-300x1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481" y="3843585"/>
            <a:ext cx="4476923" cy="274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govoi.ucoz.ru/novosti_foto2/03032014/ukho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4" y="3835049"/>
            <a:ext cx="4476924" cy="274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rudnichky.ru/wp-content/uploads/2016/06/nguy-co-viem-tai-ngoai-cap-vi-dung-tam-bong-tuy-tien-e146609963098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34" y="3835049"/>
            <a:ext cx="4491470" cy="275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9559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Иногда звук добегает до какого-нибудь препятствия (например, до </a:t>
            </a:r>
            <a:r>
              <a:rPr lang="ru-RU" sz="2400" b="1" dirty="0" smtClean="0">
                <a:latin typeface="Comic Sans MS" pitchFamily="66" charset="0"/>
              </a:rPr>
              <a:t>стены, горы </a:t>
            </a:r>
            <a:r>
              <a:rPr lang="ru-RU" sz="2400" b="1" dirty="0">
                <a:latin typeface="Comic Sans MS" pitchFamily="66" charset="0"/>
              </a:rPr>
              <a:t>или леса) и, натолкнувшись на него, возвращается обратно. Тогда мы слышим эхо.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 descr="http://www.thunderboltkids.co.za/Grade4/03-energy-and-change/images/gd-00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520" y="2349674"/>
            <a:ext cx="5715000" cy="400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09574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766614" y="261443"/>
            <a:ext cx="9289032" cy="4905260"/>
            <a:chOff x="1918742" y="826205"/>
            <a:chExt cx="8090447" cy="474774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1918742" y="826205"/>
              <a:ext cx="8090447" cy="4747740"/>
            </a:xfrm>
            <a:prstGeom prst="cloudCallout">
              <a:avLst>
                <a:gd name="adj1" fmla="val 45017"/>
                <a:gd name="adj2" fmla="val 32143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95042" y="1314074"/>
              <a:ext cx="7400564" cy="4259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Уши и слух есть почти у </a:t>
              </a:r>
              <a:r>
                <a:rPr lang="ru-RU" sz="2800" b="1" dirty="0" smtClean="0">
                  <a:latin typeface="Comic Sans MS" pitchFamily="66" charset="0"/>
                </a:rPr>
                <a:t>всех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животных. </a:t>
              </a:r>
              <a:r>
                <a:rPr lang="ru-RU" sz="2800" b="1" dirty="0" smtClean="0">
                  <a:latin typeface="Comic Sans MS" pitchFamily="66" charset="0"/>
                </a:rPr>
                <a:t>Они </a:t>
              </a:r>
              <a:r>
                <a:rPr lang="ru-RU" sz="2800" b="1" dirty="0">
                  <a:latin typeface="Comic Sans MS" pitchFamily="66" charset="0"/>
                </a:rPr>
                <a:t>помогают животным поймать добычу, спастись от врагов, </a:t>
              </a:r>
            </a:p>
            <a:p>
              <a:pPr algn="ctr"/>
              <a:r>
                <a:rPr lang="ru-RU" sz="2800" b="1" dirty="0">
                  <a:latin typeface="Comic Sans MS" pitchFamily="66" charset="0"/>
                </a:rPr>
                <a:t>найти друг друга. Правда, не у всех животных уши заметны так же хорошо, как у человека. У рыб, насекомых </a:t>
              </a:r>
              <a:r>
                <a:rPr lang="ru-RU" sz="2800" b="1" dirty="0" smtClean="0">
                  <a:latin typeface="Comic Sans MS" pitchFamily="66" charset="0"/>
                </a:rPr>
                <a:t>и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птиц ушных </a:t>
              </a:r>
              <a:r>
                <a:rPr lang="ru-RU" sz="2800" b="1" dirty="0" smtClean="0">
                  <a:latin typeface="Comic Sans MS" pitchFamily="66" charset="0"/>
                </a:rPr>
                <a:t>раковин </a:t>
              </a:r>
              <a:r>
                <a:rPr lang="ru-RU" sz="2800" b="1" dirty="0">
                  <a:latin typeface="Comic Sans MS" pitchFamily="66" charset="0"/>
                </a:rPr>
                <a:t>просто нет</a:t>
              </a:r>
              <a:r>
                <a:rPr lang="ru-RU" sz="2800" b="1" dirty="0" smtClean="0">
                  <a:latin typeface="Comic Sans MS" pitchFamily="66" charset="0"/>
                </a:rPr>
                <a:t>,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хотя слышат они часто </a:t>
              </a:r>
              <a:r>
                <a:rPr lang="ru-RU" sz="2800" b="1" dirty="0" smtClean="0">
                  <a:latin typeface="Comic Sans MS" pitchFamily="66" charset="0"/>
                </a:rPr>
                <a:t>даже 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лучше </a:t>
              </a:r>
              <a:r>
                <a:rPr lang="ru-RU" sz="2800" b="1" dirty="0">
                  <a:latin typeface="Comic Sans MS" pitchFamily="66" charset="0"/>
                </a:rPr>
                <a:t>человека. </a:t>
              </a:r>
            </a:p>
            <a:p>
              <a:pPr algn="ctr"/>
              <a:endParaRPr lang="ru-RU" sz="2800" b="1" dirty="0"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536586" y="3044387"/>
            <a:ext cx="2711236" cy="36564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41498" y="3360331"/>
            <a:ext cx="2520280" cy="3354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551744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795417" y="1104918"/>
            <a:ext cx="4752528" cy="3116964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202" y="1917626"/>
            <a:ext cx="484619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дети,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урок!</a:t>
            </a:r>
            <a:endParaRPr lang="ru-RU" sz="4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337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1558702" y="261443"/>
            <a:ext cx="9235665" cy="4932547"/>
            <a:chOff x="2555265" y="742291"/>
            <a:chExt cx="6384765" cy="5045845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2555265" y="742291"/>
              <a:ext cx="6384765" cy="5045845"/>
            </a:xfrm>
            <a:prstGeom prst="cloudCallout">
              <a:avLst>
                <a:gd name="adj1" fmla="val -50690"/>
                <a:gd name="adj2" fmla="val 34908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04166" y="1395477"/>
              <a:ext cx="5756794" cy="4061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Едва только осень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шагнёт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за порог,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 созывает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весёлый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звонок.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Увидит он: в школу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идёт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детвора,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И сразу же звонко, задорно: —Ура!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Он каждому школьнику искренне рад,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Но любит он больше веселых ребят.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И вовсе не любит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весёлый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звонок </a:t>
              </a:r>
            </a:p>
            <a:p>
              <a:pPr algn="ctr"/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Лентяев, зазнаек, </a:t>
              </a:r>
              <a:r>
                <a:rPr lang="ru-RU" sz="28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нерях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, лежебок.</a:t>
              </a:r>
            </a:p>
            <a:p>
              <a:pPr algn="ctr"/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 flipH="1">
            <a:off x="1577343" y="333450"/>
            <a:ext cx="9217024" cy="4032449"/>
            <a:chOff x="4334577" y="2947820"/>
            <a:chExt cx="7353593" cy="2903145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334577" y="2947820"/>
              <a:ext cx="7353593" cy="2903145"/>
            </a:xfrm>
            <a:prstGeom prst="cloudCallout">
              <a:avLst>
                <a:gd name="adj1" fmla="val -41644"/>
                <a:gd name="adj2" fmla="val 60707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25721" y="3348914"/>
              <a:ext cx="6862423" cy="1927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Ребята, вы слышите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школьный звонок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несколько раз </a:t>
              </a:r>
              <a:r>
                <a:rPr lang="ru-RU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в день: в начале и в конце каждого урока. А задумывались ли вы о том: почему звенит звонок? Давайте все замрём на несколько секунд и </a:t>
              </a:r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прислушаемся…Что вы слышали?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09256" y="6145067"/>
            <a:ext cx="3857652" cy="461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896929" y="3803101"/>
            <a:ext cx="2209185" cy="297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43585"/>
            <a:ext cx="2062758" cy="274584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6111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360331"/>
            <a:ext cx="2520280" cy="33548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1702718" y="261442"/>
            <a:ext cx="8064896" cy="2304256"/>
            <a:chOff x="1918742" y="826204"/>
            <a:chExt cx="8064896" cy="2976967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1918742" y="826204"/>
              <a:ext cx="8064896" cy="2976967"/>
            </a:xfrm>
            <a:prstGeom prst="cloudCallout">
              <a:avLst>
                <a:gd name="adj1" fmla="val 48757"/>
                <a:gd name="adj2" fmla="val 11793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2299" y="1325573"/>
              <a:ext cx="6913267" cy="124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Мы с вами живём в мире разных звуков. Живые и неживые предметы могут их издавать. </a:t>
              </a: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536586" y="3044387"/>
            <a:ext cx="2711236" cy="36564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http://shumoisolation.ru/wp-content/uploads/2017/02/c541494c629199e61fa6485ec3a24132_i-2688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38" y="3848693"/>
            <a:ext cx="612068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15379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360331"/>
            <a:ext cx="2520280" cy="33548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1702718" y="261442"/>
            <a:ext cx="8064896" cy="1440160"/>
            <a:chOff x="1918742" y="826204"/>
            <a:chExt cx="8064896" cy="2976967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1918742" y="826204"/>
              <a:ext cx="8064896" cy="2976967"/>
            </a:xfrm>
            <a:prstGeom prst="cloudCallout">
              <a:avLst>
                <a:gd name="adj1" fmla="val 49503"/>
                <a:gd name="adj2" fmla="val 71459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2299" y="1325573"/>
              <a:ext cx="6913267" cy="857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Как </a:t>
              </a:r>
              <a:r>
                <a:rPr lang="ru-RU" sz="2800" b="1" dirty="0">
                  <a:latin typeface="Comic Sans MS" pitchFamily="66" charset="0"/>
                </a:rPr>
                <a:t>художник изобразил, что все предметы издают какие-то звуки?</a:t>
              </a: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536586" y="3044387"/>
            <a:ext cx="2711236" cy="36564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3" t="51650" r="36546" b="14515"/>
          <a:stretch/>
        </p:blipFill>
        <p:spPr bwMode="auto">
          <a:xfrm>
            <a:off x="2022966" y="2277666"/>
            <a:ext cx="7279883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5065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360331"/>
            <a:ext cx="2520280" cy="33548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1918742" y="261443"/>
            <a:ext cx="7776864" cy="2180813"/>
            <a:chOff x="1918742" y="826205"/>
            <a:chExt cx="7776864" cy="2984208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1918742" y="826205"/>
              <a:ext cx="7776864" cy="2857519"/>
            </a:xfrm>
            <a:prstGeom prst="cloudCallout">
              <a:avLst>
                <a:gd name="adj1" fmla="val 49726"/>
                <a:gd name="adj2" fmla="val 140850"/>
              </a:avLst>
            </a:prstGeom>
            <a:solidFill>
              <a:schemeClr val="bg1"/>
            </a:solidFill>
            <a:ln>
              <a:solidFill>
                <a:srgbClr val="7030A0"/>
              </a:solidFill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2299" y="1325573"/>
              <a:ext cx="6913267" cy="248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От </a:t>
              </a:r>
              <a:r>
                <a:rPr lang="ru-RU" sz="2800" b="1" dirty="0">
                  <a:latin typeface="Comic Sans MS" pitchFamily="66" charset="0"/>
                </a:rPr>
                <a:t>каждого предмета идёт волна</a:t>
              </a:r>
              <a:r>
                <a:rPr lang="ru-RU" sz="2800" b="1" dirty="0" smtClean="0">
                  <a:latin typeface="Comic Sans MS" pitchFamily="66" charset="0"/>
                </a:rPr>
                <a:t>.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С помощью чего мы улавливаем волну?</a:t>
              </a:r>
            </a:p>
            <a:p>
              <a:pPr algn="ctr"/>
              <a:endParaRPr lang="ru-RU" sz="2800" b="1" dirty="0"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536586" y="3044387"/>
            <a:ext cx="2711236" cy="365648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 descr="http://www.gifmania.ru/Animated-Gifs-Iskusstvo/Animations-Music/Images-Solfege/Tuning-Forks/Tuning-Forks-8148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62" y="3348978"/>
            <a:ext cx="6029605" cy="280831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3217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Слышать разные звуки нам помогают уши. Это очень сложные органы.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Об их устройстве мы будем говорить в старших классах.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 descr="http://cszone88.appspot.com/img.haberler.com/haber/194/kepce-kulak-kader-degil-8084194_9306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5" y="2372028"/>
            <a:ext cx="604867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8422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Слуховой аппарат состоит из </a:t>
            </a:r>
            <a:r>
              <a:rPr lang="ru-RU" sz="2400" b="1" dirty="0" smtClean="0">
                <a:latin typeface="Comic Sans MS" pitchFamily="66" charset="0"/>
              </a:rPr>
              <a:t>трёх </a:t>
            </a:r>
            <a:r>
              <a:rPr lang="ru-RU" sz="2400" b="1" dirty="0">
                <a:latin typeface="Comic Sans MS" pitchFamily="66" charset="0"/>
              </a:rPr>
              <a:t>отделов: наружного, среднего и внутреннего.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	</a:t>
            </a:r>
            <a:endParaRPr lang="ru-RU" sz="2400" b="1" u="sng" dirty="0" smtClean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122" name="Picture 2" descr="http://ok-t.ru/studopediasu/baza1/4447554024017.files/image58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07" y="1447634"/>
            <a:ext cx="6809060" cy="452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1968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	</a:t>
            </a:r>
            <a:r>
              <a:rPr lang="ru-RU" sz="2800" b="1" dirty="0" smtClean="0">
                <a:latin typeface="Comic Sans MS" pitchFamily="66" charset="0"/>
              </a:rPr>
              <a:t>Наружный отдел хорошо виден. Он состоит из </a:t>
            </a:r>
            <a:r>
              <a:rPr lang="ru-RU" sz="2800" b="1" u="sng" dirty="0" smtClean="0">
                <a:solidFill>
                  <a:srgbClr val="C80E55"/>
                </a:solidFill>
                <a:latin typeface="Comic Sans MS" pitchFamily="66" charset="0"/>
              </a:rPr>
              <a:t>ушной раковины </a:t>
            </a:r>
            <a:r>
              <a:rPr lang="ru-RU" sz="2800" b="1" dirty="0" smtClean="0">
                <a:latin typeface="Comic Sans MS" pitchFamily="66" charset="0"/>
              </a:rPr>
              <a:t>и </a:t>
            </a:r>
            <a:r>
              <a:rPr lang="ru-RU" sz="2800" b="1" u="sng" dirty="0" smtClean="0">
                <a:solidFill>
                  <a:srgbClr val="C80E55"/>
                </a:solidFill>
                <a:latin typeface="Comic Sans MS" pitchFamily="66" charset="0"/>
              </a:rPr>
              <a:t>наружного слухового прохода</a:t>
            </a:r>
            <a:r>
              <a:rPr lang="ru-RU" sz="2800" b="1" dirty="0" smtClean="0">
                <a:latin typeface="Comic Sans MS" pitchFamily="66" charset="0"/>
              </a:rPr>
              <a:t>, заканчивающегося </a:t>
            </a:r>
            <a:r>
              <a:rPr lang="ru-RU" sz="2800" b="1" u="sng" dirty="0" smtClean="0">
                <a:solidFill>
                  <a:srgbClr val="C80E55"/>
                </a:solidFill>
                <a:latin typeface="Comic Sans MS" pitchFamily="66" charset="0"/>
              </a:rPr>
              <a:t>барабанной перепонкой</a:t>
            </a:r>
            <a:r>
              <a:rPr lang="ru-RU" sz="2800" b="1" u="sng" dirty="0">
                <a:solidFill>
                  <a:srgbClr val="C80E55"/>
                </a:solidFill>
                <a:latin typeface="Comic Sans MS" pitchFamily="66" charset="0"/>
              </a:rPr>
              <a:t>. </a:t>
            </a:r>
            <a:endParaRPr lang="ru-RU" sz="2800" b="1" u="sng" dirty="0" smtClean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>
                <a:latin typeface="Comic Sans MS" pitchFamily="66" charset="0"/>
              </a:rPr>
              <a:t>	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148" name="Picture 4" descr="http://present5.com/presentforday2/20170205/sluhovoy_analizator_images/sluhovoy_analizator_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14640" r="11551" b="22151"/>
          <a:stretch/>
        </p:blipFill>
        <p:spPr bwMode="auto">
          <a:xfrm>
            <a:off x="406574" y="2493690"/>
            <a:ext cx="686154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2773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08728" y="368141"/>
            <a:ext cx="7101962" cy="6268547"/>
          </a:xfrm>
          <a:prstGeom prst="foldedCorner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3269042"/>
            <a:ext cx="4539523" cy="356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8727" y="332733"/>
            <a:ext cx="708262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Дальше идёт </a:t>
            </a:r>
            <a:r>
              <a:rPr lang="ru-RU" sz="2400" b="1" dirty="0">
                <a:latin typeface="Comic Sans MS" pitchFamily="66" charset="0"/>
              </a:rPr>
              <a:t>средний отдел, в котором находятся три маленькие слуховые косточки, </a:t>
            </a:r>
            <a:r>
              <a:rPr lang="ru-RU" sz="2400" b="1" dirty="0" smtClean="0">
                <a:latin typeface="Comic Sans MS" pitchFamily="66" charset="0"/>
              </a:rPr>
              <a:t>соединённые </a:t>
            </a:r>
            <a:r>
              <a:rPr lang="ru-RU" sz="2400" b="1" dirty="0">
                <a:latin typeface="Comic Sans MS" pitchFamily="66" charset="0"/>
              </a:rPr>
              <a:t>друг с другом. Они называются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молоточек</a:t>
            </a:r>
            <a:r>
              <a:rPr lang="ru-RU" sz="2400" b="1" dirty="0">
                <a:latin typeface="Comic Sans MS" pitchFamily="66" charset="0"/>
              </a:rPr>
              <a:t>, </a:t>
            </a:r>
            <a:r>
              <a:rPr lang="ru-RU" sz="2400" b="1" u="sng" dirty="0">
                <a:solidFill>
                  <a:srgbClr val="C80E55"/>
                </a:solidFill>
                <a:latin typeface="Comic Sans MS" pitchFamily="66" charset="0"/>
              </a:rPr>
              <a:t>наковальня и стремечко</a:t>
            </a:r>
            <a:r>
              <a:rPr lang="ru-RU" sz="2400" b="1" dirty="0">
                <a:latin typeface="Comic Sans MS" pitchFamily="66" charset="0"/>
              </a:rPr>
              <a:t>. Эти косточки одним концом крепятся к барабанной перепонке, а другим — к окошку внутреннего </a:t>
            </a:r>
            <a:r>
              <a:rPr lang="ru-RU" sz="2400" b="1" dirty="0" smtClean="0">
                <a:latin typeface="Comic Sans MS" pitchFamily="66" charset="0"/>
              </a:rPr>
              <a:t>уха.</a:t>
            </a:r>
            <a:endParaRPr lang="ru-RU" sz="2400" b="1" u="sng" dirty="0" smtClean="0">
              <a:solidFill>
                <a:srgbClr val="C80E55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>
                <a:latin typeface="Comic Sans MS" pitchFamily="66" charset="0"/>
              </a:rPr>
              <a:t>	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35766" y="261443"/>
            <a:ext cx="864096" cy="504056"/>
          </a:xfrm>
          <a:prstGeom prst="rightArrow">
            <a:avLst/>
          </a:prstGeom>
          <a:solidFill>
            <a:srgbClr val="BBA4E4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172" name="Picture 4" descr="http://mirnasos.ru/will/img5/kaklechitotitsrednegouxaspomoshyulekarst_7E34A163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5" t="22430" r="3882" b="5588"/>
          <a:stretch/>
        </p:blipFill>
        <p:spPr bwMode="auto">
          <a:xfrm>
            <a:off x="308728" y="2853730"/>
            <a:ext cx="6146518" cy="378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644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1579</TotalTime>
  <Words>455</Words>
  <Application>Microsoft Office PowerPoint</Application>
  <PresentationFormat>Произвольный</PresentationFormat>
  <Paragraphs>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Alexandr</cp:lastModifiedBy>
  <cp:revision>205</cp:revision>
  <dcterms:created xsi:type="dcterms:W3CDTF">2016-11-11T12:35:51Z</dcterms:created>
  <dcterms:modified xsi:type="dcterms:W3CDTF">2019-10-16T17:58:36Z</dcterms:modified>
</cp:coreProperties>
</file>