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70" r:id="rId6"/>
    <p:sldId id="271" r:id="rId7"/>
    <p:sldId id="264" r:id="rId8"/>
    <p:sldId id="265" r:id="rId9"/>
    <p:sldId id="272" r:id="rId10"/>
    <p:sldId id="261" r:id="rId11"/>
    <p:sldId id="266" r:id="rId12"/>
    <p:sldId id="260" r:id="rId13"/>
    <p:sldId id="273" r:id="rId14"/>
    <p:sldId id="259" r:id="rId15"/>
    <p:sldId id="26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00"/>
    <a:srgbClr val="00FF00"/>
    <a:srgbClr val="006600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4267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МАСТЕР – 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ТЕМА</a:t>
            </a:r>
            <a:r>
              <a:rPr lang="ru-RU" dirty="0" smtClean="0"/>
              <a:t>: </a:t>
            </a:r>
            <a:r>
              <a:rPr lang="ru-RU" b="1" dirty="0" smtClean="0">
                <a:solidFill>
                  <a:srgbClr val="333300"/>
                </a:solidFill>
              </a:rPr>
              <a:t>«Формирование универсальных учебных действий </a:t>
            </a:r>
            <a:r>
              <a:rPr lang="ru-RU" dirty="0" smtClean="0">
                <a:solidFill>
                  <a:srgbClr val="333300"/>
                </a:solidFill>
              </a:rPr>
              <a:t/>
            </a:r>
            <a:br>
              <a:rPr lang="ru-RU" dirty="0" smtClean="0">
                <a:solidFill>
                  <a:srgbClr val="333300"/>
                </a:solidFill>
              </a:rPr>
            </a:br>
            <a:r>
              <a:rPr lang="ru-RU" b="1" dirty="0" smtClean="0">
                <a:solidFill>
                  <a:srgbClr val="333300"/>
                </a:solidFill>
              </a:rPr>
              <a:t>на уроках чтения в начальной школе»</a:t>
            </a:r>
            <a:r>
              <a:rPr lang="ru-RU" dirty="0" smtClean="0">
                <a:solidFill>
                  <a:srgbClr val="333300"/>
                </a:solidFill>
              </a:rPr>
              <a:t/>
            </a:r>
            <a:br>
              <a:rPr lang="ru-RU" dirty="0" smtClean="0">
                <a:solidFill>
                  <a:srgbClr val="333300"/>
                </a:solidFill>
              </a:rPr>
            </a:br>
            <a:endParaRPr lang="ru-RU" dirty="0">
              <a:solidFill>
                <a:srgbClr val="3333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5000" y="4419600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Учитель начальных </a:t>
            </a:r>
            <a:r>
              <a:rPr lang="ru-RU" sz="2400" b="1" dirty="0" smtClean="0">
                <a:solidFill>
                  <a:schemeClr val="tx1"/>
                </a:solidFill>
              </a:rPr>
              <a:t>классов </a:t>
            </a:r>
            <a:endParaRPr lang="ru-RU" sz="2400" b="1" dirty="0">
              <a:solidFill>
                <a:schemeClr val="tx1"/>
              </a:solidFill>
            </a:endParaRPr>
          </a:p>
          <a:p>
            <a:r>
              <a:rPr lang="ru-RU" sz="2400" b="1" dirty="0">
                <a:solidFill>
                  <a:schemeClr val="tx1"/>
                </a:solidFill>
              </a:rPr>
              <a:t>Зверева Анна </a:t>
            </a:r>
            <a:r>
              <a:rPr lang="ru-RU" sz="2400" b="1" dirty="0" smtClean="0">
                <a:solidFill>
                  <a:schemeClr val="tx1"/>
                </a:solidFill>
              </a:rPr>
              <a:t>Алексеева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МБОУ «Новотроицкая средняя общеобразовательная школа» </a:t>
            </a:r>
            <a:r>
              <a:rPr lang="ru-RU" sz="2400" b="1" dirty="0" err="1" smtClean="0">
                <a:solidFill>
                  <a:schemeClr val="tx1"/>
                </a:solidFill>
              </a:rPr>
              <a:t>Тукаевского</a:t>
            </a:r>
            <a:r>
              <a:rPr lang="ru-RU" sz="2400" b="1" dirty="0" smtClean="0">
                <a:solidFill>
                  <a:schemeClr val="tx1"/>
                </a:solidFill>
              </a:rPr>
              <a:t> района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 rot="5400000">
            <a:off x="1257300" y="1333500"/>
            <a:ext cx="1600200" cy="411480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2816712">
            <a:off x="5439047" y="-522106"/>
            <a:ext cx="1609174" cy="411480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9016712">
            <a:off x="4527519" y="1211025"/>
            <a:ext cx="3370298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ПРОСТЫЕ ВОПРОСЫ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Что? Кто? Где? Когда? Как?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5400000">
            <a:off x="6057900" y="1333500"/>
            <a:ext cx="1600200" cy="411480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59497" y="3002594"/>
            <a:ext cx="3370298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ОБЪЯСНЯЮЩИЕ ВОПРОСЫ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Почему?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8352649">
            <a:off x="5073683" y="3146906"/>
            <a:ext cx="1599353" cy="411480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2952649">
            <a:off x="4232228" y="4842697"/>
            <a:ext cx="3370298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ОЦЕНОЧНЫЕ ВОПРОСЫ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Почему … хорошо, а …. плохо?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2488680">
            <a:off x="2240032" y="3119264"/>
            <a:ext cx="1556730" cy="4114800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 rot="18688680">
            <a:off x="1279088" y="4828484"/>
            <a:ext cx="3370298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ТВОРЧЕСКИЕ ВОПРОСЫ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Что было бы, если ..?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 rot="8601328">
            <a:off x="2517074" y="-297459"/>
            <a:ext cx="1634922" cy="3917616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 rot="3201328">
            <a:off x="1781207" y="1279090"/>
            <a:ext cx="3208791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ПРАКТИЧЕСКИЕ  ВОПРОСЫ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Как бы ты поступил на месте….?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8896" y="3002594"/>
            <a:ext cx="3603503" cy="683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УТОЧНЯЮЩИЕ ВОПРОСЫ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Если я правильно понял…?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886200" y="2895600"/>
            <a:ext cx="1219200" cy="10668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382000" cy="4270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Приём «Угадай вопрос»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2133600"/>
            <a:ext cx="8001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Как зовут главных героев рассказа?</a:t>
            </a:r>
            <a:endParaRPr lang="ru-RU" sz="3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2895600"/>
            <a:ext cx="8077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Кто из девочек был старше?</a:t>
            </a:r>
            <a:endParaRPr lang="ru-RU" sz="3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3657600"/>
            <a:ext cx="8077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Кто из девочек пошёл на кухню помогать маме?</a:t>
            </a:r>
            <a:endParaRPr lang="ru-RU" sz="3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4876800"/>
            <a:ext cx="80772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Как мама наказала Наташу?</a:t>
            </a:r>
            <a:endParaRPr lang="ru-RU" sz="3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need4soft.ru/uploads/taginator/Nov-2012/fony-dlya-prezentac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382000" cy="4270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Приём «Пропущенный вопрос»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1. О чём попросила мама девочек?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2. 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3. Хотелось ли им мыть посуду?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4.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5. Что пообещала Наташа?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6.</a:t>
            </a:r>
          </a:p>
          <a:p>
            <a:endParaRPr lang="ru-RU" sz="36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7. Почему Оля съела два пирожных?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25146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FF00"/>
                </a:solidFill>
              </a:rPr>
              <a:t>Чем занимались девочки 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71600" y="36576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FF00"/>
                </a:solidFill>
              </a:rPr>
              <a:t>Что решила Оля?</a:t>
            </a:r>
            <a:endParaRPr lang="ru-RU" sz="3600" b="1" dirty="0">
              <a:solidFill>
                <a:srgbClr val="00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47244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FF00"/>
                </a:solidFill>
              </a:rPr>
              <a:t>Что сказала Наташа, когда Оля вернулась за ней в комнату?</a:t>
            </a:r>
            <a:endParaRPr lang="ru-RU" sz="3600" b="1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1524000"/>
            <a:ext cx="8077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Познавательные:</a:t>
            </a:r>
            <a:r>
              <a:rPr lang="ru-RU" sz="2400" i="1" dirty="0"/>
              <a:t> </a:t>
            </a:r>
            <a:endParaRPr lang="ru-RU" sz="2400" dirty="0"/>
          </a:p>
          <a:p>
            <a:r>
              <a:rPr lang="ru-RU" sz="2400" dirty="0"/>
              <a:t>-умение устанавливать логическую причинно – следственную связь событий;</a:t>
            </a:r>
          </a:p>
          <a:p>
            <a:r>
              <a:rPr lang="ru-RU" sz="2400" b="1" dirty="0"/>
              <a:t>Коммуникативные УУД:</a:t>
            </a:r>
            <a:endParaRPr lang="ru-RU" sz="2400" dirty="0"/>
          </a:p>
          <a:p>
            <a:r>
              <a:rPr lang="ru-RU" sz="2400" b="1" dirty="0"/>
              <a:t>-</a:t>
            </a:r>
            <a:r>
              <a:rPr lang="ru-RU" sz="2400" dirty="0"/>
              <a:t> умение слушать и понимать других;</a:t>
            </a:r>
          </a:p>
          <a:p>
            <a:r>
              <a:rPr lang="ru-RU" sz="2400" b="1" dirty="0"/>
              <a:t>-</a:t>
            </a:r>
            <a:r>
              <a:rPr lang="ru-RU" sz="2400" dirty="0"/>
              <a:t> умение строить речевое высказывание в соответствии с поставленными задачами;</a:t>
            </a:r>
          </a:p>
          <a:p>
            <a:r>
              <a:rPr lang="ru-RU" sz="2400" b="1" dirty="0"/>
              <a:t>-</a:t>
            </a:r>
            <a:r>
              <a:rPr lang="ru-RU" sz="2400" dirty="0"/>
              <a:t>  умение оформлять свои мысли в устной форме;</a:t>
            </a:r>
          </a:p>
          <a:p>
            <a:r>
              <a:rPr lang="ru-RU" sz="2400" b="1" dirty="0"/>
              <a:t>-</a:t>
            </a:r>
            <a:r>
              <a:rPr lang="ru-RU" sz="2400" dirty="0"/>
              <a:t> умение работать в паре.</a:t>
            </a:r>
          </a:p>
          <a:p>
            <a:r>
              <a:rPr lang="ru-RU" sz="2400" dirty="0"/>
              <a:t> </a:t>
            </a:r>
            <a:r>
              <a:rPr lang="ru-RU" sz="2400" b="1" dirty="0"/>
              <a:t>Регулятивные:</a:t>
            </a:r>
            <a:endParaRPr lang="ru-RU" sz="2400" dirty="0"/>
          </a:p>
          <a:p>
            <a:r>
              <a:rPr lang="ru-RU" sz="2400" dirty="0"/>
              <a:t>- умение адекватно оценивать себя и других</a:t>
            </a:r>
          </a:p>
        </p:txBody>
      </p:sp>
    </p:spTree>
    <p:extLst>
      <p:ext uri="{BB962C8B-B14F-4D97-AF65-F5344CB8AC3E}">
        <p14:creationId xmlns:p14="http://schemas.microsoft.com/office/powerpoint/2010/main" val="386122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s.nashaucheba.ru/tw_files2/urls_3/1363/d-1362780/img7.jp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0" y="-37472"/>
            <a:ext cx="9144000" cy="6895472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762000" y="457200"/>
            <a:ext cx="7467600" cy="609600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ШЕСТЬ ШЛЯП МЫШЛЕНИЯ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2400" y="152400"/>
            <a:ext cx="8839200" cy="6553200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28800" y="228600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Приём «Шесть шляп»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justonehat.files.wordpress.com/2011/10/thinking-hats.jpg"/>
          <p:cNvPicPr/>
          <p:nvPr/>
        </p:nvPicPr>
        <p:blipFill>
          <a:blip r:embed="rId3" cstate="print">
            <a:lum bright="-10000" contrast="10000"/>
          </a:blip>
          <a:srcRect l="72988" t="54296" b="22165"/>
          <a:stretch>
            <a:fillRect/>
          </a:stretch>
        </p:blipFill>
        <p:spPr bwMode="auto">
          <a:xfrm>
            <a:off x="457201" y="914401"/>
            <a:ext cx="990599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TextBox 4"/>
          <p:cNvSpPr txBox="1"/>
          <p:nvPr/>
        </p:nvSpPr>
        <p:spPr>
          <a:xfrm>
            <a:off x="1524000" y="838200"/>
            <a:ext cx="731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(чувства)   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Что вы чувствуете по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отношению к герою?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justonehat.files.wordpress.com/2011/10/thinking-hats.jpg"/>
          <p:cNvPicPr/>
          <p:nvPr/>
        </p:nvPicPr>
        <p:blipFill>
          <a:blip r:embed="rId3" cstate="print">
            <a:lum bright="-10000" contrast="10000"/>
          </a:blip>
          <a:srcRect l="70115" t="20619" r="1916" b="56701"/>
          <a:stretch>
            <a:fillRect/>
          </a:stretch>
        </p:blipFill>
        <p:spPr bwMode="auto">
          <a:xfrm>
            <a:off x="457200" y="18288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TextBox 6"/>
          <p:cNvSpPr txBox="1"/>
          <p:nvPr/>
        </p:nvSpPr>
        <p:spPr>
          <a:xfrm>
            <a:off x="1600200" y="1905000"/>
            <a:ext cx="708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оптимизм)  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Что хорошего можно взять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из произведения для себя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Рисунок 7" descr="http://justonehat.files.wordpress.com/2011/10/thinking-hats.jpg"/>
          <p:cNvPicPr/>
          <p:nvPr/>
        </p:nvPicPr>
        <p:blipFill>
          <a:blip r:embed="rId3" cstate="print">
            <a:lum bright="-10000" contrast="10000"/>
          </a:blip>
          <a:srcRect t="21306" r="68008" b="56185"/>
          <a:stretch>
            <a:fillRect/>
          </a:stretch>
        </p:blipFill>
        <p:spPr bwMode="auto">
          <a:xfrm>
            <a:off x="457200" y="28194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TextBox 8"/>
          <p:cNvSpPr txBox="1"/>
          <p:nvPr/>
        </p:nvSpPr>
        <p:spPr>
          <a:xfrm>
            <a:off x="1600200" y="2895600"/>
            <a:ext cx="693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(критик)        - Что плохого в поступках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героев?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justonehat.files.wordpress.com/2011/10/thinking-hats.jpg"/>
          <p:cNvPicPr/>
          <p:nvPr/>
        </p:nvPicPr>
        <p:blipFill>
          <a:blip r:embed="rId3" cstate="print">
            <a:lum bright="-10000" contrast="10000"/>
          </a:blip>
          <a:srcRect l="34291" r="36782" b="74227"/>
          <a:stretch>
            <a:fillRect/>
          </a:stretch>
        </p:blipFill>
        <p:spPr bwMode="auto">
          <a:xfrm>
            <a:off x="457200" y="3733800"/>
            <a:ext cx="99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TextBox 10"/>
          <p:cNvSpPr txBox="1"/>
          <p:nvPr/>
        </p:nvSpPr>
        <p:spPr>
          <a:xfrm>
            <a:off x="1600200" y="3810000"/>
            <a:ext cx="701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обобщение)   -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Дайте совет герою или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читателю.  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://justonehat.files.wordpress.com/2011/10/thinking-hats.jpg"/>
          <p:cNvPicPr/>
          <p:nvPr/>
        </p:nvPicPr>
        <p:blipFill>
          <a:blip r:embed="rId3" cstate="print">
            <a:lum bright="-10000" contrast="10000"/>
          </a:blip>
          <a:srcRect t="53780" r="69923" b="26804"/>
          <a:stretch>
            <a:fillRect/>
          </a:stretch>
        </p:blipFill>
        <p:spPr bwMode="auto">
          <a:xfrm>
            <a:off x="457200" y="4800600"/>
            <a:ext cx="990599" cy="83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3" name="TextBox 12"/>
          <p:cNvSpPr txBox="1"/>
          <p:nvPr/>
        </p:nvSpPr>
        <p:spPr>
          <a:xfrm>
            <a:off x="1600200" y="4800600"/>
            <a:ext cx="693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(учёный)       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Чему следует поучиться у</a:t>
            </a:r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героя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4" name="Рисунок 13" descr="http://justonehat.files.wordpress.com/2011/10/thinking-hats.jpg"/>
          <p:cNvPicPr/>
          <p:nvPr/>
        </p:nvPicPr>
        <p:blipFill>
          <a:blip r:embed="rId3" cstate="print">
            <a:lum bright="-10000" contrast="10000"/>
          </a:blip>
          <a:srcRect l="34291" t="73883" r="36015" b="5155"/>
          <a:stretch>
            <a:fillRect/>
          </a:stretch>
        </p:blipFill>
        <p:spPr bwMode="auto">
          <a:xfrm>
            <a:off x="457200" y="5638800"/>
            <a:ext cx="99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5" name="TextBox 14"/>
          <p:cNvSpPr txBox="1"/>
          <p:nvPr/>
        </p:nvSpPr>
        <p:spPr>
          <a:xfrm>
            <a:off x="1600200" y="5791200"/>
            <a:ext cx="716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(творчество)  </a:t>
            </a: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 Продолжите рассказ. </a:t>
            </a:r>
            <a:endParaRPr lang="ru-RU" sz="2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838" y="338203"/>
            <a:ext cx="86001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Регулятивные: </a:t>
            </a:r>
          </a:p>
          <a:p>
            <a:r>
              <a:rPr lang="ru-RU" sz="2800" dirty="0"/>
              <a:t>- умение структурировать информацию</a:t>
            </a:r>
          </a:p>
          <a:p>
            <a:r>
              <a:rPr lang="ru-RU" sz="2800" dirty="0"/>
              <a:t>Коммуникативные:</a:t>
            </a:r>
          </a:p>
          <a:p>
            <a:r>
              <a:rPr lang="ru-RU" sz="2800" dirty="0"/>
              <a:t> - умение слушать и понимать других;</a:t>
            </a:r>
          </a:p>
          <a:p>
            <a:r>
              <a:rPr lang="ru-RU" sz="2800" dirty="0"/>
              <a:t>- умение строить речевое высказывание в соответствии с поставленными задачами;</a:t>
            </a:r>
          </a:p>
          <a:p>
            <a:r>
              <a:rPr lang="ru-RU" sz="2800" dirty="0"/>
              <a:t>-  умение оформлять свои мысли в устной форме;</a:t>
            </a:r>
          </a:p>
          <a:p>
            <a:r>
              <a:rPr lang="ru-RU" sz="2800" dirty="0"/>
              <a:t>Личностные УУД:</a:t>
            </a:r>
          </a:p>
          <a:p>
            <a:r>
              <a:rPr lang="ru-RU" sz="2800" dirty="0"/>
              <a:t>-  учатся выказывать своё отношение к героям, выражать свои эмоции;</a:t>
            </a:r>
          </a:p>
          <a:p>
            <a:r>
              <a:rPr lang="ru-RU" sz="2800" dirty="0"/>
              <a:t>-  учатся оценивать поступки в соответствии с определённой ситуацией.</a:t>
            </a:r>
          </a:p>
        </p:txBody>
      </p:sp>
    </p:spTree>
    <p:extLst>
      <p:ext uri="{BB962C8B-B14F-4D97-AF65-F5344CB8AC3E}">
        <p14:creationId xmlns:p14="http://schemas.microsoft.com/office/powerpoint/2010/main" val="126306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35846"/>
            <a:ext cx="8458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РЕФЛЕКСИЯ:</a:t>
            </a:r>
          </a:p>
          <a:p>
            <a:endParaRPr lang="ru-RU" dirty="0"/>
          </a:p>
          <a:p>
            <a:r>
              <a:rPr lang="ru-RU" dirty="0"/>
              <a:t>Что Вы ожидали от участия в мастер-классе и что получилось? Проанализируйте свои </a:t>
            </a:r>
            <a:r>
              <a:rPr lang="ru-RU" dirty="0" smtClean="0"/>
              <a:t>предварительные </a:t>
            </a:r>
            <a:r>
              <a:rPr lang="ru-RU" dirty="0"/>
              <a:t>цели и реально достигнутые результаты.</a:t>
            </a:r>
          </a:p>
          <a:p>
            <a:endParaRPr lang="ru-RU" dirty="0"/>
          </a:p>
          <a:p>
            <a:r>
              <a:rPr lang="ru-RU" dirty="0"/>
              <a:t>Что оказалось для Вас самым неожиданным в мастер-классе? Какие события (действия, мнения и т.п.) вызвали наиболее яркие ощущения?</a:t>
            </a:r>
          </a:p>
          <a:p>
            <a:endParaRPr lang="ru-RU" dirty="0"/>
          </a:p>
          <a:p>
            <a:r>
              <a:rPr lang="ru-RU" dirty="0"/>
              <a:t>Что Вам более всего удалось в работе мастер-класса, какие задания или их элементы были </a:t>
            </a:r>
            <a:r>
              <a:rPr lang="ru-RU" dirty="0" smtClean="0"/>
              <a:t>выполнены </a:t>
            </a:r>
            <a:r>
              <a:rPr lang="ru-RU" dirty="0"/>
              <a:t>наиболее успешно?</a:t>
            </a:r>
          </a:p>
          <a:p>
            <a:endParaRPr lang="ru-RU" dirty="0"/>
          </a:p>
          <a:p>
            <a:r>
              <a:rPr lang="ru-RU" dirty="0"/>
              <a:t>Что Вы можете сказать о целях, содержании и организации данного мастер-класса. </a:t>
            </a:r>
            <a:r>
              <a:rPr lang="ru-RU" dirty="0" smtClean="0"/>
              <a:t>Сформулируйте </a:t>
            </a:r>
            <a:r>
              <a:rPr lang="ru-RU" dirty="0"/>
              <a:t>свои предложения по развитию данной работы.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33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228600"/>
            <a:ext cx="8610600" cy="6400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7100" b="1" dirty="0">
                <a:solidFill>
                  <a:schemeClr val="accent6">
                    <a:lumMod val="50000"/>
                  </a:schemeClr>
                </a:solidFill>
              </a:rPr>
              <a:t>Что такое </a:t>
            </a:r>
            <a:r>
              <a:rPr lang="ru-RU" sz="7100" b="1" dirty="0" smtClean="0">
                <a:solidFill>
                  <a:schemeClr val="accent6">
                    <a:lumMod val="50000"/>
                  </a:schemeClr>
                </a:solidFill>
              </a:rPr>
              <a:t>УУД?</a:t>
            </a:r>
          </a:p>
          <a:p>
            <a:pPr algn="ctr"/>
            <a:r>
              <a:rPr lang="ru-RU" sz="7100" b="1" dirty="0" smtClean="0">
                <a:solidFill>
                  <a:schemeClr val="accent6">
                    <a:lumMod val="50000"/>
                  </a:schemeClr>
                </a:solidFill>
              </a:rPr>
              <a:t>Какие </a:t>
            </a:r>
            <a:r>
              <a:rPr lang="ru-RU" sz="7100" b="1" dirty="0">
                <a:solidFill>
                  <a:schemeClr val="accent6">
                    <a:lumMod val="50000"/>
                  </a:schemeClr>
                </a:solidFill>
              </a:rPr>
              <a:t>виды УУД бывают?</a:t>
            </a:r>
          </a:p>
          <a:p>
            <a:pPr algn="ctr"/>
            <a:r>
              <a:rPr lang="ru-RU" sz="7100" b="1" dirty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7100" b="1" dirty="0" smtClean="0">
                <a:solidFill>
                  <a:schemeClr val="accent6">
                    <a:lumMod val="50000"/>
                  </a:schemeClr>
                </a:solidFill>
              </a:rPr>
              <a:t>Как </a:t>
            </a:r>
            <a:r>
              <a:rPr lang="ru-RU" sz="7100" b="1" dirty="0">
                <a:solidFill>
                  <a:schemeClr val="accent6">
                    <a:lumMod val="50000"/>
                  </a:schemeClr>
                </a:solidFill>
              </a:rPr>
              <a:t>формируют УУД?</a:t>
            </a:r>
          </a:p>
          <a:p>
            <a:pPr algn="ctr"/>
            <a:r>
              <a:rPr lang="ru-RU" sz="7100" b="1" dirty="0" smtClean="0">
                <a:solidFill>
                  <a:schemeClr val="accent6">
                    <a:lumMod val="50000"/>
                  </a:schemeClr>
                </a:solidFill>
              </a:rPr>
              <a:t>Зачем </a:t>
            </a:r>
            <a:r>
              <a:rPr lang="ru-RU" sz="7100" b="1" dirty="0">
                <a:solidFill>
                  <a:schemeClr val="accent6">
                    <a:lumMod val="50000"/>
                  </a:schemeClr>
                </a:solidFill>
              </a:rPr>
              <a:t>нужно формировать УУД?</a:t>
            </a:r>
          </a:p>
          <a:p>
            <a:pPr algn="ctr"/>
            <a:endParaRPr lang="ru-RU" sz="7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Личностные </a:t>
            </a:r>
            <a:r>
              <a:rPr lang="ru-RU" dirty="0"/>
              <a:t>УУД: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507" y="167640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7386" y="2189905"/>
            <a:ext cx="807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sz="2800" dirty="0"/>
              <a:t>учимся выказывать своё отношение к героям, выражать свои эмоции;</a:t>
            </a:r>
          </a:p>
          <a:p>
            <a:r>
              <a:rPr lang="ru-RU" sz="2800" dirty="0"/>
              <a:t>2) формируем мотивации к обучению и целенаправленной познавательной деятельности;</a:t>
            </a:r>
          </a:p>
          <a:p>
            <a:r>
              <a:rPr lang="ru-RU" sz="2800" dirty="0"/>
              <a:t>3) учимся оценивать поступки в соответствии с определённой ситуацией</a:t>
            </a:r>
          </a:p>
        </p:txBody>
      </p:sp>
    </p:spTree>
    <p:extLst>
      <p:ext uri="{BB962C8B-B14F-4D97-AF65-F5344CB8AC3E}">
        <p14:creationId xmlns:p14="http://schemas.microsoft.com/office/powerpoint/2010/main" val="71364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Регулятивные </a:t>
            </a:r>
            <a:r>
              <a:rPr lang="ru-RU" b="1" dirty="0"/>
              <a:t>УУД: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учимся делать предположение;</a:t>
            </a:r>
          </a:p>
          <a:p>
            <a:r>
              <a:rPr lang="ru-RU" dirty="0"/>
              <a:t>2) учимся оценивать свои действия;</a:t>
            </a:r>
          </a:p>
          <a:p>
            <a:r>
              <a:rPr lang="ru-RU" dirty="0"/>
              <a:t>3) учимся прогнозировать предстоящую работу (составлять план);</a:t>
            </a:r>
          </a:p>
          <a:p>
            <a:r>
              <a:rPr lang="ru-RU" dirty="0"/>
              <a:t>4) учимся осуществлять познавательную и личностную рефлексию.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4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Познавательные </a:t>
            </a:r>
            <a:r>
              <a:rPr lang="ru-RU" b="1" dirty="0"/>
              <a:t>УУД: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ru-RU" dirty="0"/>
              <a:t>1) учимся добывать информацию из схем, иллюстраций, текстов;</a:t>
            </a:r>
          </a:p>
          <a:p>
            <a:r>
              <a:rPr lang="ru-RU" dirty="0"/>
              <a:t>2) учимся делать схемы;</a:t>
            </a:r>
          </a:p>
          <a:p>
            <a:r>
              <a:rPr lang="ru-RU" dirty="0"/>
              <a:t>3) учимся делать выводы;</a:t>
            </a:r>
          </a:p>
          <a:p>
            <a:r>
              <a:rPr lang="ru-RU" dirty="0"/>
              <a:t>4) учимся обобщать и классифицировать по признакам;</a:t>
            </a:r>
          </a:p>
          <a:p>
            <a:r>
              <a:rPr lang="ru-RU" dirty="0"/>
              <a:t>5) учимся находить в иллюстрации ответы на вопросы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14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Коммуникативные УУД: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учимся слушать и понимать других;</a:t>
            </a:r>
          </a:p>
          <a:p>
            <a:r>
              <a:rPr lang="ru-RU" dirty="0"/>
              <a:t>2) учимся строить речевое высказывание;</a:t>
            </a:r>
          </a:p>
          <a:p>
            <a:r>
              <a:rPr lang="ru-RU" dirty="0"/>
              <a:t>3) учимся оформлять свои мысли в устной форме;</a:t>
            </a:r>
          </a:p>
          <a:p>
            <a:r>
              <a:rPr lang="ru-RU" dirty="0"/>
              <a:t>4) учимся работать в паре.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17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31640" y="188640"/>
            <a:ext cx="7056784" cy="836712"/>
          </a:xfrm>
          <a:prstGeom prst="roundRect">
            <a:avLst/>
          </a:prstGeom>
          <a:solidFill>
            <a:srgbClr val="FFFF99"/>
          </a:solidFill>
          <a:ln w="381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ДОВОДЯЩИЕ КАРТОЧКИ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79512" y="1052736"/>
            <a:ext cx="8784976" cy="5616624"/>
          </a:xfrm>
          <a:prstGeom prst="flowChartProcess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Витамин 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990600" y="1066800"/>
            <a:ext cx="8153400" cy="304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10668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Карточка №1.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04800" y="1676400"/>
          <a:ext cx="8534400" cy="45034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7200"/>
                <a:gridCol w="4267200"/>
              </a:tblGrid>
              <a:tr h="69850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ВОПРОС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ОТВЕТ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О чём попросила мама дочек?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(Вымыть посуду).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 Кто из девочек пошёл на кухню помогать маме?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(Оля)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 Кто из девочек был старше?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(Наташа)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7. Чем были вымазаны губы Оли, когда она вернулась из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кухни?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(кремом)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9. Кто велел Оле съесть два пирожных? Почему?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(Мама. Она сказала, что пирожные могут испортиться, пока Наташа вернётся из Африки).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31640" y="188640"/>
            <a:ext cx="7056784" cy="836712"/>
          </a:xfrm>
          <a:prstGeom prst="roundRect">
            <a:avLst/>
          </a:prstGeom>
          <a:solidFill>
            <a:srgbClr val="FFFF99"/>
          </a:solidFill>
          <a:ln w="3810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ДОВОДЯЩИЕ КАРТОЧКИ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79512" y="1052736"/>
            <a:ext cx="8784976" cy="5616624"/>
          </a:xfrm>
          <a:prstGeom prst="flowChartProcess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Витамин 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990600" y="1066800"/>
            <a:ext cx="8153400" cy="304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10668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Карточка №2.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04800" y="1676400"/>
          <a:ext cx="8534400" cy="42037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267200"/>
                <a:gridCol w="4267200"/>
              </a:tblGrid>
              <a:tr h="6985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ВОПРОС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ОТВЕТ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Чем были заняты девочки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(Наташа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читала книгу о путешествиях</a:t>
                      </a:r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 Что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сказала Наташа вдогонку Оле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(Сейчас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приду, только главу дочитаю</a:t>
                      </a:r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6. Что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ответила Наташа, когда Оля за ней вернулась в комнату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(Меня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здесь нет, я путешествую</a:t>
                      </a:r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8. За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кого Оля съела второе пирожное?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(за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Наташу</a:t>
                      </a:r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850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9. За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что мама наказала Наташу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(За</a:t>
                      </a:r>
                      <a:r>
                        <a:rPr lang="ru-RU" sz="20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то, что Наташа не помогла им с Олей мыть посуду</a:t>
                      </a:r>
                      <a:r>
                        <a:rPr lang="ru-RU" sz="20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20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  </a:t>
            </a:r>
            <a:r>
              <a:rPr lang="ru-RU" b="1" dirty="0" smtClean="0"/>
              <a:t>Коммуникативные </a:t>
            </a:r>
            <a:r>
              <a:rPr lang="ru-RU" b="1" dirty="0"/>
              <a:t>УУД: </a:t>
            </a:r>
            <a:endParaRPr lang="ru-RU" dirty="0"/>
          </a:p>
          <a:p>
            <a:r>
              <a:rPr lang="ru-RU" b="1" dirty="0"/>
              <a:t>1) </a:t>
            </a:r>
            <a:r>
              <a:rPr lang="ru-RU" dirty="0"/>
              <a:t>учатся слушать и понимать других;</a:t>
            </a:r>
          </a:p>
          <a:p>
            <a:r>
              <a:rPr lang="ru-RU" b="1" dirty="0"/>
              <a:t>2)</a:t>
            </a:r>
            <a:r>
              <a:rPr lang="ru-RU" dirty="0"/>
              <a:t> учатся строить речевое высказывание;</a:t>
            </a:r>
          </a:p>
          <a:p>
            <a:r>
              <a:rPr lang="ru-RU" b="1" dirty="0"/>
              <a:t>3)</a:t>
            </a:r>
            <a:r>
              <a:rPr lang="ru-RU" dirty="0"/>
              <a:t> учатся оформлять свои мысли в устной форме;</a:t>
            </a:r>
          </a:p>
          <a:p>
            <a:r>
              <a:rPr lang="ru-RU" b="1" dirty="0"/>
              <a:t>4)</a:t>
            </a:r>
            <a:r>
              <a:rPr lang="ru-RU" dirty="0"/>
              <a:t> учатся работать в паре</a:t>
            </a:r>
          </a:p>
        </p:txBody>
      </p:sp>
    </p:spTree>
    <p:extLst>
      <p:ext uri="{BB962C8B-B14F-4D97-AF65-F5344CB8AC3E}">
        <p14:creationId xmlns:p14="http://schemas.microsoft.com/office/powerpoint/2010/main" val="56819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718</Words>
  <Application>Microsoft Office PowerPoint</Application>
  <PresentationFormat>Экран (4:3)</PresentationFormat>
  <Paragraphs>129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МАСТЕР – КЛАСС ТЕМА: «Формирование универсальных учебных действий  на уроках чтения в начальной школе» </vt:lpstr>
      <vt:lpstr>Презентация PowerPoint</vt:lpstr>
      <vt:lpstr> Личностные УУД: </vt:lpstr>
      <vt:lpstr> Регулятивные УУД: </vt:lpstr>
      <vt:lpstr> Познавательные УУД: </vt:lpstr>
      <vt:lpstr>Коммуникативные УУД: </vt:lpstr>
      <vt:lpstr> </vt:lpstr>
      <vt:lpstr> </vt:lpstr>
      <vt:lpstr>Презентация PowerPoint</vt:lpstr>
      <vt:lpstr>Презентация PowerPoint</vt:lpstr>
      <vt:lpstr>Приём «Угадай вопрос»</vt:lpstr>
      <vt:lpstr>Приём «Пропущенный вопрос»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PC</cp:lastModifiedBy>
  <cp:revision>48</cp:revision>
  <dcterms:created xsi:type="dcterms:W3CDTF">2013-10-20T14:43:13Z</dcterms:created>
  <dcterms:modified xsi:type="dcterms:W3CDTF">2018-04-04T18:09:34Z</dcterms:modified>
</cp:coreProperties>
</file>