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7" r:id="rId2"/>
    <p:sldId id="258" r:id="rId3"/>
    <p:sldId id="259" r:id="rId4"/>
    <p:sldId id="260" r:id="rId5"/>
    <p:sldId id="261" r:id="rId6"/>
    <p:sldId id="263" r:id="rId7"/>
    <p:sldId id="264" r:id="rId8"/>
    <p:sldId id="265" r:id="rId9"/>
    <p:sldId id="266" r:id="rId10"/>
    <p:sldId id="267" r:id="rId11"/>
    <p:sldId id="268" r:id="rId12"/>
    <p:sldId id="269" r:id="rId13"/>
    <p:sldId id="270" r:id="rId14"/>
    <p:sldId id="274" r:id="rId15"/>
    <p:sldId id="277" r:id="rId16"/>
    <p:sldId id="276" r:id="rId17"/>
  </p:sldIdLst>
  <p:sldSz cx="10160000" cy="8382000"/>
  <p:notesSz cx="6858000" cy="9144000"/>
  <p:embeddedFontLst>
    <p:embeddedFont>
      <p:font typeface="Calibri" panose="020F0502020204030204" pitchFamily="34" charset="0"/>
      <p:regular r:id="rId18"/>
      <p:bold r:id="rId19"/>
      <p:italic r:id="rId20"/>
      <p:boldItalic r:id="rId21"/>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1596" y="-96"/>
      </p:cViewPr>
      <p:guideLst>
        <p:guide orient="horz" pos="2640"/>
        <p:guide pos="32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62000" y="2603855"/>
            <a:ext cx="8636000" cy="1796697"/>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24000" y="4749800"/>
            <a:ext cx="7112000" cy="214206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137227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1270744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66000" y="335670"/>
            <a:ext cx="2286000" cy="715186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8001" y="335670"/>
            <a:ext cx="6688667" cy="715186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380006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3973121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2570" y="5386213"/>
            <a:ext cx="8636000" cy="166475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802570" y="3552650"/>
            <a:ext cx="8636000" cy="183356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2670968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508000" y="1955802"/>
            <a:ext cx="4487333" cy="55317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164667" y="1955802"/>
            <a:ext cx="4487333" cy="55317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2934334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08000" y="1876249"/>
            <a:ext cx="4489098" cy="78193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508000" y="2658181"/>
            <a:ext cx="4489098" cy="48293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61141" y="1876249"/>
            <a:ext cx="4490861" cy="78193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161141" y="2658181"/>
            <a:ext cx="4490861" cy="48293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3537279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4097225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88687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1" y="333728"/>
            <a:ext cx="3342570" cy="1420283"/>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972278" y="333730"/>
            <a:ext cx="5679722" cy="715380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08001" y="1754013"/>
            <a:ext cx="3342570" cy="573352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1975093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1431" y="5867400"/>
            <a:ext cx="6096000" cy="69268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91431" y="748947"/>
            <a:ext cx="6096000" cy="5029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91431" y="6560080"/>
            <a:ext cx="6096000" cy="9837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5A54179-CDAF-4F56-9F2A-724E27A79232}" type="datetimeFigureOut">
              <a:rPr lang="ru-RU" smtClean="0"/>
              <a:pPr/>
              <a:t>16.10.2019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907490-E050-419A-8414-A0A17599F127}" type="slidenum">
              <a:rPr lang="ru-RU" smtClean="0"/>
              <a:pPr/>
              <a:t>‹#›</a:t>
            </a:fld>
            <a:endParaRPr lang="ru-RU"/>
          </a:p>
        </p:txBody>
      </p:sp>
    </p:spTree>
    <p:extLst>
      <p:ext uri="{BB962C8B-B14F-4D97-AF65-F5344CB8AC3E}">
        <p14:creationId xmlns:p14="http://schemas.microsoft.com/office/powerpoint/2010/main" val="3583219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335669"/>
            <a:ext cx="9144000" cy="1397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508000" y="1955802"/>
            <a:ext cx="9144000" cy="553173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508001" y="7768874"/>
            <a:ext cx="2370667" cy="446264"/>
          </a:xfrm>
          <a:prstGeom prst="rect">
            <a:avLst/>
          </a:prstGeom>
        </p:spPr>
        <p:txBody>
          <a:bodyPr vert="horz" lIns="91440" tIns="45720" rIns="91440" bIns="45720" rtlCol="0" anchor="ctr"/>
          <a:lstStyle>
            <a:lvl1pPr algn="l">
              <a:defRPr sz="1200">
                <a:solidFill>
                  <a:schemeClr val="tx1">
                    <a:tint val="75000"/>
                  </a:schemeClr>
                </a:solidFill>
              </a:defRPr>
            </a:lvl1pPr>
          </a:lstStyle>
          <a:p>
            <a:fld id="{C5A54179-CDAF-4F56-9F2A-724E27A79232}" type="datetimeFigureOut">
              <a:rPr lang="ru-RU" smtClean="0"/>
              <a:pPr/>
              <a:t>16.10.2019</a:t>
            </a:fld>
            <a:endParaRPr lang="ru-RU"/>
          </a:p>
        </p:txBody>
      </p:sp>
      <p:sp>
        <p:nvSpPr>
          <p:cNvPr id="5" name="Нижний колонтитул 4"/>
          <p:cNvSpPr>
            <a:spLocks noGrp="1"/>
          </p:cNvSpPr>
          <p:nvPr>
            <p:ph type="ftr" sz="quarter" idx="3"/>
          </p:nvPr>
        </p:nvSpPr>
        <p:spPr>
          <a:xfrm>
            <a:off x="3471335" y="7768874"/>
            <a:ext cx="3217333" cy="44626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281334" y="7768874"/>
            <a:ext cx="2370667" cy="446264"/>
          </a:xfrm>
          <a:prstGeom prst="rect">
            <a:avLst/>
          </a:prstGeom>
        </p:spPr>
        <p:txBody>
          <a:bodyPr vert="horz" lIns="91440" tIns="45720" rIns="91440" bIns="45720" rtlCol="0" anchor="ctr"/>
          <a:lstStyle>
            <a:lvl1pPr algn="r">
              <a:defRPr sz="1200">
                <a:solidFill>
                  <a:schemeClr val="tx1">
                    <a:tint val="75000"/>
                  </a:schemeClr>
                </a:solidFill>
              </a:defRPr>
            </a:lvl1pPr>
          </a:lstStyle>
          <a:p>
            <a:fld id="{DE907490-E050-419A-8414-A0A17599F127}" type="slidenum">
              <a:rPr lang="ru-RU" smtClean="0"/>
              <a:pPr/>
              <a:t>‹#›</a:t>
            </a:fld>
            <a:endParaRPr lang="ru-RU"/>
          </a:p>
        </p:txBody>
      </p:sp>
    </p:spTree>
    <p:extLst>
      <p:ext uri="{BB962C8B-B14F-4D97-AF65-F5344CB8AC3E}">
        <p14:creationId xmlns:p14="http://schemas.microsoft.com/office/powerpoint/2010/main" val="2595301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955800" y="547662"/>
            <a:ext cx="7066788" cy="584775"/>
          </a:xfrm>
          <a:prstGeom prst="rect">
            <a:avLst/>
          </a:prstGeom>
          <a:noFill/>
        </p:spPr>
        <p:txBody>
          <a:bodyPr vert="horz" wrap="square" rtlCol="0">
            <a:spAutoFit/>
          </a:bodyPr>
          <a:lstStyle/>
          <a:p>
            <a:pPr algn="ctr"/>
            <a:r>
              <a:rPr lang="en-US" sz="3200" b="1" dirty="0" smtClean="0">
                <a:solidFill>
                  <a:srgbClr val="000000"/>
                </a:solidFill>
                <a:latin typeface="Times New Roman" pitchFamily="18" charset="0"/>
                <a:cs typeface="Times New Roman" pitchFamily="18" charset="0"/>
              </a:rPr>
              <a:t>The history of the St. Valentine's day </a:t>
            </a:r>
            <a:endParaRPr lang="ru-RU" sz="3200" b="1" dirty="0">
              <a:solidFill>
                <a:srgbClr val="000000"/>
              </a:solidFill>
              <a:latin typeface="Times New Roman" pitchFamily="18" charset="0"/>
              <a:cs typeface="Times New Roman" pitchFamily="18" charset="0"/>
            </a:endParaRPr>
          </a:p>
        </p:txBody>
      </p:sp>
      <p:pic>
        <p:nvPicPr>
          <p:cNvPr id="3" name="Рисунок 2"/>
          <p:cNvPicPr>
            <a:picLocks/>
          </p:cNvPicPr>
          <p:nvPr/>
        </p:nvPicPr>
        <p:blipFill>
          <a:blip r:embed="rId3">
            <a:extLst>
              <a:ext uri="{28A0092B-C50C-407E-A947-70E740481C1C}">
                <a14:useLocalDpi xmlns:a14="http://schemas.microsoft.com/office/drawing/2010/main" val="0"/>
              </a:ext>
            </a:extLst>
          </a:blip>
          <a:stretch>
            <a:fillRect/>
          </a:stretch>
        </p:blipFill>
        <p:spPr>
          <a:xfrm>
            <a:off x="2579670" y="1333480"/>
            <a:ext cx="5092700" cy="5448300"/>
          </a:xfrm>
          <a:prstGeom prst="rect">
            <a:avLst/>
          </a:prstGeom>
          <a:solidFill>
            <a:scrgbClr r="0" g="0" b="0">
              <a:alpha val="0"/>
            </a:scrgbClr>
          </a:solidFill>
        </p:spPr>
      </p:pic>
      <p:sp>
        <p:nvSpPr>
          <p:cNvPr id="4" name="TextBox 3"/>
          <p:cNvSpPr txBox="1"/>
          <p:nvPr/>
        </p:nvSpPr>
        <p:spPr>
          <a:xfrm>
            <a:off x="1579538" y="1476356"/>
            <a:ext cx="4286280" cy="5078313"/>
          </a:xfrm>
          <a:prstGeom prst="rect">
            <a:avLst/>
          </a:prstGeom>
          <a:noFill/>
        </p:spPr>
        <p:txBody>
          <a:bodyPr vert="horz" wrap="square" rtlCol="0">
            <a:spAutoFit/>
          </a:bodyPr>
          <a:lstStyle/>
          <a:p>
            <a:pPr algn="just"/>
            <a:r>
              <a:rPr lang="en-US" dirty="0" smtClean="0">
                <a:latin typeface="Times New Roman" pitchFamily="18" charset="0"/>
                <a:cs typeface="Times New Roman" pitchFamily="18" charset="0"/>
              </a:rPr>
              <a:t>“St. Valentine’s Day” is a festival of friendship, love, romance, affection for all those people who celebrate it. No one really knows the origin of Valentine’s Day. Different</a:t>
            </a:r>
            <a:r>
              <a:rPr lang="ru-RU" dirty="0">
                <a:latin typeface="Times New Roman" pitchFamily="18" charset="0"/>
                <a:cs typeface="Times New Roman" pitchFamily="18" charset="0"/>
              </a:rPr>
              <a:t> </a:t>
            </a:r>
            <a:r>
              <a:rPr lang="en-US" dirty="0" smtClean="0">
                <a:latin typeface="Times New Roman" pitchFamily="18" charset="0"/>
                <a:cs typeface="Times New Roman" pitchFamily="18" charset="0"/>
              </a:rPr>
              <a:t>legends  tell different stories.</a:t>
            </a:r>
          </a:p>
          <a:p>
            <a:pPr algn="just"/>
            <a:r>
              <a:rPr lang="en-US" dirty="0" smtClean="0">
                <a:latin typeface="Times New Roman" pitchFamily="18" charset="0"/>
                <a:cs typeface="Times New Roman" pitchFamily="18" charset="0"/>
              </a:rPr>
              <a:t>Among the legends are ones that assert that:</a:t>
            </a:r>
          </a:p>
          <a:p>
            <a:pPr algn="just"/>
            <a:r>
              <a:rPr lang="en-US" dirty="0" smtClean="0">
                <a:latin typeface="Times New Roman" pitchFamily="18" charset="0"/>
                <a:cs typeface="Times New Roman" pitchFamily="18" charset="0"/>
              </a:rPr>
              <a:t>On the evening before St. Valentine was to be martyred for being a Christian, he passed a love note to his jailer's daughter which read, "From Your Valentine."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During a ban on marriages of Roman soldiers by the Emperor Claudius II, St. Valentine secretly helped arrange marriages.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In most versions of these legends, February 14 is the date associated with his martyrdom. The feast of St. Valentine was first declared to be on February 14 by Pope </a:t>
            </a:r>
            <a:r>
              <a:rPr lang="en-US" dirty="0" err="1" smtClean="0">
                <a:latin typeface="Times New Roman" pitchFamily="18" charset="0"/>
                <a:cs typeface="Times New Roman" pitchFamily="18" charset="0"/>
              </a:rPr>
              <a:t>Gelasius</a:t>
            </a:r>
            <a:r>
              <a:rPr lang="en-US" dirty="0" smtClean="0">
                <a:latin typeface="Times New Roman" pitchFamily="18" charset="0"/>
                <a:cs typeface="Times New Roman" pitchFamily="18" charset="0"/>
              </a:rPr>
              <a:t> I in 496. </a:t>
            </a:r>
          </a:p>
        </p:txBody>
      </p:sp>
      <p:pic>
        <p:nvPicPr>
          <p:cNvPr id="2052" name="Picture 4" descr="C:\Users\USER\Desktop\валентин.jpg"/>
          <p:cNvPicPr>
            <a:picLocks noChangeAspect="1" noChangeArrowheads="1"/>
          </p:cNvPicPr>
          <p:nvPr/>
        </p:nvPicPr>
        <p:blipFill>
          <a:blip r:embed="rId4"/>
          <a:srcRect/>
          <a:stretch>
            <a:fillRect/>
          </a:stretch>
        </p:blipFill>
        <p:spPr bwMode="auto">
          <a:xfrm>
            <a:off x="6128518" y="1404918"/>
            <a:ext cx="3690175" cy="5715040"/>
          </a:xfrm>
          <a:prstGeom prst="rect">
            <a:avLst/>
          </a:prstGeom>
          <a:noFill/>
        </p:spPr>
      </p:pic>
    </p:spTree>
    <p:extLst>
      <p:ext uri="{BB962C8B-B14F-4D97-AF65-F5344CB8AC3E}">
        <p14:creationId xmlns:p14="http://schemas.microsoft.com/office/powerpoint/2010/main" val="14932029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 name="Рисунок 1"/>
          <p:cNvPicPr>
            <a:picLocks/>
          </p:cNvPicPr>
          <p:nvPr/>
        </p:nvPicPr>
        <p:blipFill>
          <a:blip r:embed="rId3">
            <a:extLst>
              <a:ext uri="{28A0092B-C50C-407E-A947-70E740481C1C}">
                <a14:useLocalDpi xmlns:a14="http://schemas.microsoft.com/office/drawing/2010/main" val="0"/>
              </a:ext>
            </a:extLst>
          </a:blip>
          <a:stretch>
            <a:fillRect/>
          </a:stretch>
        </p:blipFill>
        <p:spPr>
          <a:xfrm>
            <a:off x="267462" y="479425"/>
            <a:ext cx="7378700" cy="5613400"/>
          </a:xfrm>
          <a:prstGeom prst="rect">
            <a:avLst/>
          </a:prstGeom>
          <a:solidFill>
            <a:scrgbClr r="0" g="0" b="0">
              <a:alpha val="0"/>
            </a:scrgbClr>
          </a:solidFill>
        </p:spPr>
      </p:pic>
      <p:sp>
        <p:nvSpPr>
          <p:cNvPr id="3" name="TextBox 2"/>
          <p:cNvSpPr txBox="1"/>
          <p:nvPr/>
        </p:nvSpPr>
        <p:spPr>
          <a:xfrm>
            <a:off x="2108200" y="4333876"/>
            <a:ext cx="7076256" cy="2246769"/>
          </a:xfrm>
          <a:prstGeom prst="rect">
            <a:avLst/>
          </a:prstGeom>
          <a:noFill/>
        </p:spPr>
        <p:txBody>
          <a:bodyPr vert="horz" wrap="square" rtlCol="0">
            <a:spAutoFit/>
          </a:bodyPr>
          <a:lstStyle/>
          <a:p>
            <a:r>
              <a:rPr lang="en-US" sz="2800" dirty="0" smtClean="0">
                <a:solidFill>
                  <a:srgbClr val="000000"/>
                </a:solidFill>
                <a:latin typeface="Times New Roman" pitchFamily="18" charset="0"/>
                <a:cs typeface="Times New Roman" pitchFamily="18" charset="0"/>
              </a:rPr>
              <a:t>July, 8 (June 25, old style), 1228, they died. Put them in different coffins, because these people were monks. But miraculously wife was in the same tomb. In 1547 Peter and </a:t>
            </a:r>
            <a:r>
              <a:rPr lang="en-US" sz="2800" dirty="0" err="1" smtClean="0">
                <a:solidFill>
                  <a:srgbClr val="000000"/>
                </a:solidFill>
                <a:latin typeface="Times New Roman" pitchFamily="18" charset="0"/>
                <a:cs typeface="Times New Roman" pitchFamily="18" charset="0"/>
              </a:rPr>
              <a:t>Fevronia</a:t>
            </a:r>
            <a:r>
              <a:rPr lang="en-US" sz="2800" dirty="0" smtClean="0">
                <a:solidFill>
                  <a:srgbClr val="000000"/>
                </a:solidFill>
                <a:latin typeface="Times New Roman" pitchFamily="18" charset="0"/>
                <a:cs typeface="Times New Roman" pitchFamily="18" charset="0"/>
              </a:rPr>
              <a:t> were canonized by the Orthodox Church. </a:t>
            </a:r>
            <a:endParaRPr lang="ru-RU" sz="2800" dirty="0">
              <a:solidFill>
                <a:srgbClr val="000000"/>
              </a:solidFill>
              <a:latin typeface="Times New Roman" pitchFamily="18" charset="0"/>
              <a:cs typeface="Times New Roman" pitchFamily="18" charset="0"/>
            </a:endParaRPr>
          </a:p>
        </p:txBody>
      </p:sp>
      <p:pic>
        <p:nvPicPr>
          <p:cNvPr id="4" name="Рисунок 3"/>
          <p:cNvPicPr>
            <a:picLocks/>
          </p:cNvPicPr>
          <p:nvPr/>
        </p:nvPicPr>
        <p:blipFill>
          <a:blip r:embed="rId4">
            <a:extLst>
              <a:ext uri="{28A0092B-C50C-407E-A947-70E740481C1C}">
                <a14:useLocalDpi xmlns:a14="http://schemas.microsoft.com/office/drawing/2010/main" val="0"/>
              </a:ext>
            </a:extLst>
          </a:blip>
          <a:stretch>
            <a:fillRect/>
          </a:stretch>
        </p:blipFill>
        <p:spPr>
          <a:xfrm>
            <a:off x="4575944" y="1382688"/>
            <a:ext cx="3231642" cy="2720467"/>
          </a:xfrm>
          <a:prstGeom prst="rect">
            <a:avLst/>
          </a:prstGeom>
          <a:solidFill>
            <a:scrgbClr r="0" g="0" b="0">
              <a:alpha val="0"/>
            </a:scrgbClr>
          </a:solidFill>
        </p:spPr>
      </p:pic>
    </p:spTree>
    <p:extLst>
      <p:ext uri="{BB962C8B-B14F-4D97-AF65-F5344CB8AC3E}">
        <p14:creationId xmlns:p14="http://schemas.microsoft.com/office/powerpoint/2010/main" val="38629101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111500" y="1739900"/>
            <a:ext cx="5613248" cy="1077218"/>
          </a:xfrm>
          <a:prstGeom prst="rect">
            <a:avLst/>
          </a:prstGeom>
          <a:noFill/>
        </p:spPr>
        <p:txBody>
          <a:bodyPr vert="horz" rtlCol="0">
            <a:spAutoFit/>
          </a:bodyPr>
          <a:lstStyle/>
          <a:p>
            <a:pPr algn="ctr"/>
            <a:r>
              <a:rPr lang="en-US" sz="3200" b="1" dirty="0" smtClean="0">
                <a:solidFill>
                  <a:srgbClr val="000000"/>
                </a:solidFill>
                <a:latin typeface="Times New Roman" pitchFamily="18" charset="0"/>
                <a:cs typeface="Times New Roman" pitchFamily="18" charset="0"/>
              </a:rPr>
              <a:t>The memory of Peter and </a:t>
            </a:r>
            <a:r>
              <a:rPr lang="en-US" sz="3200" b="1" dirty="0" err="1" smtClean="0">
                <a:solidFill>
                  <a:srgbClr val="000000"/>
                </a:solidFill>
                <a:latin typeface="Times New Roman" pitchFamily="18" charset="0"/>
                <a:cs typeface="Times New Roman" pitchFamily="18" charset="0"/>
              </a:rPr>
              <a:t>Fevronia</a:t>
            </a:r>
            <a:r>
              <a:rPr lang="en-US" sz="3200" b="1" dirty="0" smtClean="0">
                <a:solidFill>
                  <a:srgbClr val="000000"/>
                </a:solidFill>
                <a:latin typeface="Times New Roman" pitchFamily="18" charset="0"/>
                <a:cs typeface="Times New Roman" pitchFamily="18" charset="0"/>
              </a:rPr>
              <a:t> </a:t>
            </a:r>
            <a:endParaRPr lang="ru-RU" sz="3200" b="1" dirty="0">
              <a:solidFill>
                <a:srgbClr val="000000"/>
              </a:solidFill>
              <a:latin typeface="Times New Roman" pitchFamily="18" charset="0"/>
              <a:cs typeface="Times New Roman" pitchFamily="18" charset="0"/>
            </a:endParaRPr>
          </a:p>
        </p:txBody>
      </p:sp>
      <p:pic>
        <p:nvPicPr>
          <p:cNvPr id="3" name="Рисунок 2"/>
          <p:cNvPicPr>
            <a:picLocks/>
          </p:cNvPicPr>
          <p:nvPr/>
        </p:nvPicPr>
        <p:blipFill>
          <a:blip r:embed="rId3">
            <a:extLst>
              <a:ext uri="{28A0092B-C50C-407E-A947-70E740481C1C}">
                <a14:useLocalDpi xmlns:a14="http://schemas.microsoft.com/office/drawing/2010/main" val="0"/>
              </a:ext>
            </a:extLst>
          </a:blip>
          <a:stretch>
            <a:fillRect/>
          </a:stretch>
        </p:blipFill>
        <p:spPr>
          <a:xfrm>
            <a:off x="4052062" y="2066163"/>
            <a:ext cx="4735068" cy="522351"/>
          </a:xfrm>
          <a:prstGeom prst="rect">
            <a:avLst/>
          </a:prstGeom>
          <a:solidFill>
            <a:scrgbClr r="0" g="0" b="0">
              <a:alpha val="0"/>
            </a:scrgbClr>
          </a:solidFill>
        </p:spPr>
      </p:pic>
      <p:sp>
        <p:nvSpPr>
          <p:cNvPr id="4" name="TextBox 3"/>
          <p:cNvSpPr txBox="1"/>
          <p:nvPr/>
        </p:nvSpPr>
        <p:spPr>
          <a:xfrm>
            <a:off x="903537" y="3614936"/>
            <a:ext cx="4392488" cy="2677656"/>
          </a:xfrm>
          <a:prstGeom prst="rect">
            <a:avLst/>
          </a:prstGeom>
          <a:noFill/>
        </p:spPr>
        <p:txBody>
          <a:bodyPr vert="horz" wrap="square" rtlCol="0">
            <a:spAutoFit/>
          </a:bodyPr>
          <a:lstStyle/>
          <a:p>
            <a:r>
              <a:rPr lang="en-US" sz="2400" dirty="0" smtClean="0">
                <a:solidFill>
                  <a:srgbClr val="000000"/>
                </a:solidFill>
                <a:latin typeface="Times New Roman" pitchFamily="18" charset="0"/>
                <a:cs typeface="Times New Roman" pitchFamily="18" charset="0"/>
              </a:rPr>
              <a:t>The relics of the saints are buried in Holy Trinity convent in Murom. In him and in Murom the </a:t>
            </a:r>
            <a:r>
              <a:rPr lang="en-US" sz="2400" dirty="0" err="1" smtClean="0">
                <a:solidFill>
                  <a:srgbClr val="000000"/>
                </a:solidFill>
                <a:latin typeface="Times New Roman" pitchFamily="18" charset="0"/>
                <a:cs typeface="Times New Roman" pitchFamily="18" charset="0"/>
              </a:rPr>
              <a:t>Spaso-Preobrazhensky</a:t>
            </a:r>
            <a:r>
              <a:rPr lang="en-US" sz="2400" dirty="0" smtClean="0">
                <a:solidFill>
                  <a:srgbClr val="000000"/>
                </a:solidFill>
                <a:latin typeface="Times New Roman" pitchFamily="18" charset="0"/>
                <a:cs typeface="Times New Roman" pitchFamily="18" charset="0"/>
              </a:rPr>
              <a:t> monastery, pilgrims come to pray Peter and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ask them for advice and assistance. </a:t>
            </a:r>
            <a:endParaRPr lang="ru-RU" sz="2400" dirty="0">
              <a:solidFill>
                <a:srgbClr val="000000"/>
              </a:solidFill>
              <a:latin typeface="Times New Roman" pitchFamily="18" charset="0"/>
              <a:cs typeface="Times New Roman" pitchFamily="18" charset="0"/>
            </a:endParaRPr>
          </a:p>
        </p:txBody>
      </p:sp>
      <p:pic>
        <p:nvPicPr>
          <p:cNvPr id="5" name="Рисунок 4"/>
          <p:cNvPicPr>
            <a:picLocks/>
          </p:cNvPicPr>
          <p:nvPr/>
        </p:nvPicPr>
        <p:blipFill>
          <a:blip r:embed="rId4">
            <a:extLst>
              <a:ext uri="{28A0092B-C50C-407E-A947-70E740481C1C}">
                <a14:useLocalDpi xmlns:a14="http://schemas.microsoft.com/office/drawing/2010/main" val="0"/>
              </a:ext>
            </a:extLst>
          </a:blip>
          <a:stretch>
            <a:fillRect/>
          </a:stretch>
        </p:blipFill>
        <p:spPr>
          <a:xfrm>
            <a:off x="5728072" y="3451404"/>
            <a:ext cx="3940730" cy="3004719"/>
          </a:xfrm>
          <a:prstGeom prst="rect">
            <a:avLst/>
          </a:prstGeom>
          <a:solidFill>
            <a:scrgbClr r="0" g="0" b="0">
              <a:alpha val="0"/>
            </a:scrgbClr>
          </a:solidFill>
        </p:spPr>
      </p:pic>
    </p:spTree>
    <p:extLst>
      <p:ext uri="{BB962C8B-B14F-4D97-AF65-F5344CB8AC3E}">
        <p14:creationId xmlns:p14="http://schemas.microsoft.com/office/powerpoint/2010/main" val="29244893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 name="Рисунок 1"/>
          <p:cNvPicPr>
            <a:picLocks/>
          </p:cNvPicPr>
          <p:nvPr/>
        </p:nvPicPr>
        <p:blipFill>
          <a:blip r:embed="rId3">
            <a:extLst>
              <a:ext uri="{28A0092B-C50C-407E-A947-70E740481C1C}">
                <a14:useLocalDpi xmlns:a14="http://schemas.microsoft.com/office/drawing/2010/main" val="0"/>
              </a:ext>
            </a:extLst>
          </a:blip>
          <a:stretch>
            <a:fillRect/>
          </a:stretch>
        </p:blipFill>
        <p:spPr>
          <a:xfrm>
            <a:off x="267462" y="263525"/>
            <a:ext cx="7378700" cy="3810000"/>
          </a:xfrm>
          <a:prstGeom prst="rect">
            <a:avLst/>
          </a:prstGeom>
          <a:solidFill>
            <a:scrgbClr r="0" g="0" b="0">
              <a:alpha val="0"/>
            </a:scrgbClr>
          </a:solidFill>
        </p:spPr>
      </p:pic>
      <p:sp>
        <p:nvSpPr>
          <p:cNvPr id="3" name="TextBox 2"/>
          <p:cNvSpPr txBox="1"/>
          <p:nvPr/>
        </p:nvSpPr>
        <p:spPr>
          <a:xfrm>
            <a:off x="1008034" y="4119562"/>
            <a:ext cx="8429684" cy="3539430"/>
          </a:xfrm>
          <a:prstGeom prst="rect">
            <a:avLst/>
          </a:prstGeom>
          <a:noFill/>
        </p:spPr>
        <p:txBody>
          <a:bodyPr vert="horz" wrap="square" rtlCol="0">
            <a:spAutoFit/>
          </a:bodyPr>
          <a:lstStyle/>
          <a:p>
            <a:r>
              <a:rPr lang="en-US" sz="2800" dirty="0" smtClean="0">
                <a:solidFill>
                  <a:srgbClr val="000000"/>
                </a:solidFill>
                <a:latin typeface="Times New Roman" pitchFamily="18" charset="0"/>
                <a:cs typeface="Times New Roman" pitchFamily="18" charset="0"/>
              </a:rPr>
              <a:t>In Yekaterinburg in the square near the Church on spilled Blood, which was shot by the family of Nicholas II, the monument to Peter and </a:t>
            </a:r>
            <a:r>
              <a:rPr lang="en-US" sz="2800" dirty="0" err="1" smtClean="0">
                <a:solidFill>
                  <a:srgbClr val="000000"/>
                </a:solidFill>
                <a:latin typeface="Times New Roman" pitchFamily="18" charset="0"/>
                <a:cs typeface="Times New Roman" pitchFamily="18" charset="0"/>
              </a:rPr>
              <a:t>Fevronia</a:t>
            </a:r>
            <a:r>
              <a:rPr lang="en-US" sz="2800" dirty="0" smtClean="0">
                <a:solidFill>
                  <a:srgbClr val="000000"/>
                </a:solidFill>
                <a:latin typeface="Times New Roman" pitchFamily="18" charset="0"/>
                <a:cs typeface="Times New Roman" pitchFamily="18" charset="0"/>
              </a:rPr>
              <a:t>, the patron saints of all lovers. In the Suburban town of </a:t>
            </a:r>
            <a:r>
              <a:rPr lang="en-US" sz="2800" dirty="0" err="1" smtClean="0">
                <a:solidFill>
                  <a:srgbClr val="000000"/>
                </a:solidFill>
                <a:latin typeface="Times New Roman" pitchFamily="18" charset="0"/>
                <a:cs typeface="Times New Roman" pitchFamily="18" charset="0"/>
              </a:rPr>
              <a:t>Klin</a:t>
            </a:r>
            <a:r>
              <a:rPr lang="en-US" sz="2800" dirty="0" smtClean="0">
                <a:solidFill>
                  <a:srgbClr val="000000"/>
                </a:solidFill>
                <a:latin typeface="Times New Roman" pitchFamily="18" charset="0"/>
                <a:cs typeface="Times New Roman" pitchFamily="18" charset="0"/>
              </a:rPr>
              <a:t> monument Orthodox saints Peter and </a:t>
            </a:r>
            <a:r>
              <a:rPr lang="en-US" sz="2800" dirty="0" err="1" smtClean="0">
                <a:solidFill>
                  <a:srgbClr val="000000"/>
                </a:solidFill>
                <a:latin typeface="Times New Roman" pitchFamily="18" charset="0"/>
                <a:cs typeface="Times New Roman" pitchFamily="18" charset="0"/>
              </a:rPr>
              <a:t>Fevronia</a:t>
            </a:r>
            <a:r>
              <a:rPr lang="en-US" sz="2800" dirty="0" smtClean="0">
                <a:solidFill>
                  <a:srgbClr val="000000"/>
                </a:solidFill>
                <a:latin typeface="Times New Roman" pitchFamily="18" charset="0"/>
                <a:cs typeface="Times New Roman" pitchFamily="18" charset="0"/>
              </a:rPr>
              <a:t> will open on 7 July in the Park after. In some other cities, too, there are monuments and other places dedicated to Peter and </a:t>
            </a:r>
            <a:r>
              <a:rPr lang="en-US" sz="2800" dirty="0" err="1" smtClean="0">
                <a:solidFill>
                  <a:srgbClr val="000000"/>
                </a:solidFill>
                <a:latin typeface="Times New Roman" pitchFamily="18" charset="0"/>
                <a:cs typeface="Times New Roman" pitchFamily="18" charset="0"/>
              </a:rPr>
              <a:t>Fevronia</a:t>
            </a:r>
            <a:r>
              <a:rPr lang="en-US" sz="2800" dirty="0" smtClean="0">
                <a:solidFill>
                  <a:srgbClr val="000000"/>
                </a:solidFill>
                <a:latin typeface="Times New Roman" pitchFamily="18" charset="0"/>
                <a:cs typeface="Times New Roman" pitchFamily="18" charset="0"/>
              </a:rPr>
              <a:t>. </a:t>
            </a:r>
            <a:endParaRPr lang="ru-RU" sz="2800" dirty="0">
              <a:solidFill>
                <a:srgbClr val="000000"/>
              </a:solidFill>
              <a:latin typeface="Times New Roman" pitchFamily="18" charset="0"/>
              <a:cs typeface="Times New Roman" pitchFamily="18" charset="0"/>
            </a:endParaRPr>
          </a:p>
        </p:txBody>
      </p:sp>
      <p:pic>
        <p:nvPicPr>
          <p:cNvPr id="4" name="Рисунок 3"/>
          <p:cNvPicPr>
            <a:picLocks/>
          </p:cNvPicPr>
          <p:nvPr/>
        </p:nvPicPr>
        <p:blipFill>
          <a:blip r:embed="rId4">
            <a:extLst>
              <a:ext uri="{28A0092B-C50C-407E-A947-70E740481C1C}">
                <a14:useLocalDpi xmlns:a14="http://schemas.microsoft.com/office/drawing/2010/main" val="0"/>
              </a:ext>
            </a:extLst>
          </a:blip>
          <a:stretch>
            <a:fillRect/>
          </a:stretch>
        </p:blipFill>
        <p:spPr>
          <a:xfrm>
            <a:off x="4508496" y="619100"/>
            <a:ext cx="2730500" cy="3175000"/>
          </a:xfrm>
          <a:prstGeom prst="rect">
            <a:avLst/>
          </a:prstGeom>
          <a:solidFill>
            <a:scrgbClr r="0" g="0" b="0">
              <a:alpha val="0"/>
            </a:scrgbClr>
          </a:solidFill>
        </p:spPr>
      </p:pic>
    </p:spTree>
    <p:extLst>
      <p:ext uri="{BB962C8B-B14F-4D97-AF65-F5344CB8AC3E}">
        <p14:creationId xmlns:p14="http://schemas.microsoft.com/office/powerpoint/2010/main" val="1369665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 name="Рисунок 1"/>
          <p:cNvPicPr>
            <a:picLocks/>
          </p:cNvPicPr>
          <p:nvPr/>
        </p:nvPicPr>
        <p:blipFill>
          <a:blip r:embed="rId3">
            <a:extLst>
              <a:ext uri="{28A0092B-C50C-407E-A947-70E740481C1C}">
                <a14:useLocalDpi xmlns:a14="http://schemas.microsoft.com/office/drawing/2010/main" val="0"/>
              </a:ext>
            </a:extLst>
          </a:blip>
          <a:stretch>
            <a:fillRect/>
          </a:stretch>
        </p:blipFill>
        <p:spPr>
          <a:xfrm>
            <a:off x="293654" y="0"/>
            <a:ext cx="3214710" cy="4833942"/>
          </a:xfrm>
          <a:prstGeom prst="rect">
            <a:avLst/>
          </a:prstGeom>
          <a:solidFill>
            <a:scrgbClr r="0" g="0" b="0">
              <a:alpha val="0"/>
            </a:scrgbClr>
          </a:solidFill>
        </p:spPr>
      </p:pic>
      <p:sp>
        <p:nvSpPr>
          <p:cNvPr id="3" name="TextBox 2"/>
          <p:cNvSpPr txBox="1"/>
          <p:nvPr/>
        </p:nvSpPr>
        <p:spPr>
          <a:xfrm>
            <a:off x="1511300" y="4548190"/>
            <a:ext cx="7640666" cy="3416320"/>
          </a:xfrm>
          <a:prstGeom prst="rect">
            <a:avLst/>
          </a:prstGeom>
          <a:noFill/>
        </p:spPr>
        <p:txBody>
          <a:bodyPr vert="horz" wrap="square" rtlCol="0">
            <a:spAutoFit/>
          </a:bodyPr>
          <a:lstStyle/>
          <a:p>
            <a:r>
              <a:rPr lang="en-US" sz="2400" dirty="0" smtClean="0">
                <a:solidFill>
                  <a:srgbClr val="000000"/>
                </a:solidFill>
                <a:latin typeface="Times New Roman" pitchFamily="18" charset="0"/>
                <a:cs typeface="Times New Roman" pitchFamily="18" charset="0"/>
              </a:rPr>
              <a:t>About the lives of saints Peter and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tells of ancient "the Tale of Peter and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(abbreviated name) of the XVI century, written by a contemporary of Ivan the terrible. She was later repeatedly rewritten. In pre-revolutionary Russia, this day was considered a holiday of family, love and fidelity. Then forgot about it until 2008, when he received the official status of the Russian holiday "Day of family, love and fidelity. In 2008 was made a historical film "Peter and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The story of eternal love". </a:t>
            </a:r>
            <a:endParaRPr lang="ru-RU" sz="2400" dirty="0">
              <a:solidFill>
                <a:srgbClr val="000000"/>
              </a:solidFill>
              <a:latin typeface="Times New Roman" pitchFamily="18" charset="0"/>
              <a:cs typeface="Times New Roman" pitchFamily="18" charset="0"/>
            </a:endParaRPr>
          </a:p>
        </p:txBody>
      </p:sp>
      <p:pic>
        <p:nvPicPr>
          <p:cNvPr id="4" name="Рисунок 3"/>
          <p:cNvPicPr>
            <a:picLocks/>
          </p:cNvPicPr>
          <p:nvPr/>
        </p:nvPicPr>
        <p:blipFill>
          <a:blip r:embed="rId4">
            <a:extLst>
              <a:ext uri="{28A0092B-C50C-407E-A947-70E740481C1C}">
                <a14:useLocalDpi xmlns:a14="http://schemas.microsoft.com/office/drawing/2010/main" val="0"/>
              </a:ext>
            </a:extLst>
          </a:blip>
          <a:stretch>
            <a:fillRect/>
          </a:stretch>
        </p:blipFill>
        <p:spPr>
          <a:xfrm>
            <a:off x="4865687" y="1047729"/>
            <a:ext cx="1928826" cy="3071834"/>
          </a:xfrm>
          <a:prstGeom prst="rect">
            <a:avLst/>
          </a:prstGeom>
          <a:solidFill>
            <a:scrgbClr r="0" g="0" b="0">
              <a:alpha val="0"/>
            </a:scrgbClr>
          </a:solidFill>
        </p:spPr>
      </p:pic>
    </p:spTree>
    <p:extLst>
      <p:ext uri="{BB962C8B-B14F-4D97-AF65-F5344CB8AC3E}">
        <p14:creationId xmlns:p14="http://schemas.microsoft.com/office/powerpoint/2010/main" val="1008475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155487" cy="8572472"/>
          </a:xfrm>
          <a:prstGeom prst="rect">
            <a:avLst/>
          </a:prstGeom>
        </p:spPr>
      </p:pic>
      <p:sp>
        <p:nvSpPr>
          <p:cNvPr id="5" name="Прямоугольник 4"/>
          <p:cNvSpPr/>
          <p:nvPr/>
        </p:nvSpPr>
        <p:spPr>
          <a:xfrm>
            <a:off x="2579670" y="404786"/>
            <a:ext cx="5286412" cy="7663636"/>
          </a:xfrm>
          <a:prstGeom prst="rect">
            <a:avLst/>
          </a:prstGeom>
        </p:spPr>
        <p:txBody>
          <a:bodyPr wrap="square">
            <a:spAutoFit/>
          </a:bodyPr>
          <a:lstStyle/>
          <a:p>
            <a:r>
              <a:rPr lang="en-US" sz="3200" dirty="0" smtClean="0">
                <a:solidFill>
                  <a:srgbClr val="000000"/>
                </a:solidFill>
                <a:latin typeface="Calibri - 22"/>
              </a:rPr>
              <a:t>Ask the following questions: </a:t>
            </a:r>
          </a:p>
          <a:p>
            <a:r>
              <a:rPr lang="en-US" sz="2800" dirty="0" smtClean="0">
                <a:solidFill>
                  <a:srgbClr val="000000"/>
                </a:solidFill>
                <a:latin typeface="Calibri - 22"/>
              </a:rPr>
              <a:t>    </a:t>
            </a:r>
          </a:p>
          <a:p>
            <a:r>
              <a:rPr lang="en-US" sz="2400" dirty="0" smtClean="0">
                <a:solidFill>
                  <a:srgbClr val="000000"/>
                </a:solidFill>
                <a:latin typeface="Times New Roman" pitchFamily="18" charset="0"/>
                <a:cs typeface="Times New Roman" pitchFamily="18" charset="0"/>
              </a:rPr>
              <a:t>1.Who was the 14 of February announced as Valentine’s Day?</a:t>
            </a:r>
          </a:p>
          <a:p>
            <a:endParaRPr lang="en-US" sz="2400" dirty="0" smtClean="0">
              <a:solidFill>
                <a:srgbClr val="000000"/>
              </a:solidFill>
              <a:latin typeface="Times New Roman" pitchFamily="18" charset="0"/>
              <a:cs typeface="Times New Roman" pitchFamily="18" charset="0"/>
            </a:endParaRPr>
          </a:p>
          <a:p>
            <a:r>
              <a:rPr lang="en-US" sz="2400" dirty="0" smtClean="0">
                <a:solidFill>
                  <a:srgbClr val="000000"/>
                </a:solidFill>
                <a:latin typeface="Times New Roman" pitchFamily="18" charset="0"/>
                <a:cs typeface="Times New Roman" pitchFamily="18" charset="0"/>
              </a:rPr>
              <a:t>2.Why was Valentine executed?</a:t>
            </a:r>
          </a:p>
          <a:p>
            <a:endParaRPr lang="en-US" sz="2400" dirty="0" smtClean="0">
              <a:solidFill>
                <a:srgbClr val="000000"/>
              </a:solidFill>
              <a:latin typeface="Times New Roman" pitchFamily="18" charset="0"/>
              <a:cs typeface="Times New Roman" pitchFamily="18" charset="0"/>
            </a:endParaRPr>
          </a:p>
          <a:p>
            <a:r>
              <a:rPr lang="en-US" sz="2400" dirty="0" smtClean="0">
                <a:solidFill>
                  <a:srgbClr val="000000"/>
                </a:solidFill>
                <a:latin typeface="Times New Roman" pitchFamily="18" charset="0"/>
                <a:cs typeface="Times New Roman" pitchFamily="18" charset="0"/>
              </a:rPr>
              <a:t>3. What did Valentine make before his execution?</a:t>
            </a:r>
          </a:p>
          <a:p>
            <a:endParaRPr lang="en-US" sz="2400" dirty="0" smtClean="0">
              <a:solidFill>
                <a:srgbClr val="000000"/>
              </a:solidFill>
              <a:latin typeface="Times New Roman" pitchFamily="18" charset="0"/>
              <a:cs typeface="Times New Roman" pitchFamily="18" charset="0"/>
            </a:endParaRPr>
          </a:p>
          <a:p>
            <a:r>
              <a:rPr lang="en-US" sz="2400" dirty="0" smtClean="0">
                <a:solidFill>
                  <a:srgbClr val="000000"/>
                </a:solidFill>
                <a:latin typeface="Times New Roman" pitchFamily="18" charset="0"/>
                <a:cs typeface="Times New Roman" pitchFamily="18" charset="0"/>
              </a:rPr>
              <a:t>4. What is the symbol of Valentine's day?</a:t>
            </a:r>
          </a:p>
          <a:p>
            <a:endParaRPr lang="en-US" sz="2400" dirty="0" smtClean="0">
              <a:solidFill>
                <a:srgbClr val="000000"/>
              </a:solidFill>
              <a:latin typeface="Times New Roman" pitchFamily="18" charset="0"/>
              <a:cs typeface="Times New Roman" pitchFamily="18" charset="0"/>
            </a:endParaRPr>
          </a:p>
          <a:p>
            <a:r>
              <a:rPr lang="en-US" sz="2400" dirty="0" smtClean="0">
                <a:solidFill>
                  <a:srgbClr val="000000"/>
                </a:solidFill>
                <a:latin typeface="Times New Roman" pitchFamily="18" charset="0"/>
                <a:cs typeface="Times New Roman" pitchFamily="18" charset="0"/>
              </a:rPr>
              <a:t>5. What is the symbol of the feast of Peter and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in Russia?</a:t>
            </a:r>
          </a:p>
          <a:p>
            <a:endParaRPr lang="en-US" sz="2400" dirty="0" smtClean="0">
              <a:solidFill>
                <a:srgbClr val="000000"/>
              </a:solidFill>
              <a:latin typeface="Times New Roman" pitchFamily="18" charset="0"/>
              <a:cs typeface="Times New Roman" pitchFamily="18" charset="0"/>
            </a:endParaRPr>
          </a:p>
          <a:p>
            <a:r>
              <a:rPr lang="en-US" sz="2400" dirty="0" smtClean="0">
                <a:solidFill>
                  <a:srgbClr val="000000"/>
                </a:solidFill>
                <a:latin typeface="Times New Roman" pitchFamily="18" charset="0"/>
                <a:cs typeface="Times New Roman" pitchFamily="18" charset="0"/>
              </a:rPr>
              <a:t>6.When do the Russian celebrate the feast of Peter and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a:t>
            </a:r>
          </a:p>
          <a:p>
            <a:endParaRPr lang="en-US" sz="2400" dirty="0" smtClean="0">
              <a:solidFill>
                <a:srgbClr val="000000"/>
              </a:solidFill>
              <a:latin typeface="Times New Roman" pitchFamily="18" charset="0"/>
              <a:cs typeface="Times New Roman" pitchFamily="18" charset="0"/>
            </a:endParaRPr>
          </a:p>
          <a:p>
            <a:r>
              <a:rPr lang="en-US" sz="2400" dirty="0" smtClean="0">
                <a:solidFill>
                  <a:srgbClr val="000000"/>
                </a:solidFill>
                <a:latin typeface="Times New Roman" pitchFamily="18" charset="0"/>
                <a:cs typeface="Times New Roman" pitchFamily="18" charset="0"/>
              </a:rPr>
              <a:t>7. When were Peter and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canonized?</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552666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155487" cy="8572472"/>
          </a:xfrm>
          <a:prstGeom prst="rect">
            <a:avLst/>
          </a:prstGeom>
        </p:spPr>
      </p:pic>
      <p:sp>
        <p:nvSpPr>
          <p:cNvPr id="3" name="TextBox 2"/>
          <p:cNvSpPr txBox="1"/>
          <p:nvPr/>
        </p:nvSpPr>
        <p:spPr>
          <a:xfrm>
            <a:off x="2415704" y="1238672"/>
            <a:ext cx="5544616" cy="5570756"/>
          </a:xfrm>
          <a:prstGeom prst="rect">
            <a:avLst/>
          </a:prstGeom>
          <a:noFill/>
        </p:spPr>
        <p:txBody>
          <a:bodyPr wrap="square" rtlCol="0">
            <a:spAutoFit/>
          </a:bodyPr>
          <a:lstStyle/>
          <a:p>
            <a:r>
              <a:rPr lang="en-US" sz="3600" b="1" dirty="0" smtClean="0">
                <a:latin typeface="Times New Roman" pitchFamily="18" charset="0"/>
                <a:cs typeface="Times New Roman" pitchFamily="18" charset="0"/>
              </a:rPr>
              <a:t>Match  and name </a:t>
            </a:r>
            <a:r>
              <a:rPr lang="en-US" sz="3600" b="1" dirty="0">
                <a:latin typeface="Times New Roman" pitchFamily="18" charset="0"/>
                <a:cs typeface="Times New Roman" pitchFamily="18" charset="0"/>
              </a:rPr>
              <a:t>some famous love </a:t>
            </a:r>
            <a:r>
              <a:rPr lang="en-US" sz="3600" b="1" dirty="0" smtClean="0">
                <a:latin typeface="Times New Roman" pitchFamily="18" charset="0"/>
                <a:cs typeface="Times New Roman" pitchFamily="18" charset="0"/>
              </a:rPr>
              <a:t>couples</a:t>
            </a:r>
            <a:r>
              <a:rPr lang="en-US" sz="4000" dirty="0" smtClean="0">
                <a:latin typeface="Times New Roman" pitchFamily="18" charset="0"/>
                <a:cs typeface="Times New Roman" pitchFamily="18" charset="0"/>
              </a:rPr>
              <a:t>:</a:t>
            </a:r>
          </a:p>
          <a:p>
            <a:r>
              <a:rPr lang="en-US" sz="4000" dirty="0" err="1" smtClean="0"/>
              <a:t>Ruslan</a:t>
            </a:r>
            <a:r>
              <a:rPr lang="en-US" sz="4000" dirty="0" smtClean="0"/>
              <a:t>           Margaret        Hamlet          Cinderella</a:t>
            </a:r>
          </a:p>
          <a:p>
            <a:r>
              <a:rPr lang="en-US" sz="4000" dirty="0" smtClean="0"/>
              <a:t>Master           Lyudmila</a:t>
            </a:r>
          </a:p>
          <a:p>
            <a:r>
              <a:rPr lang="en-US" sz="4000" dirty="0" smtClean="0"/>
              <a:t>Romeo           Princess</a:t>
            </a:r>
          </a:p>
          <a:p>
            <a:r>
              <a:rPr lang="en-US" sz="4000" dirty="0" err="1" smtClean="0"/>
              <a:t>Evgeniy</a:t>
            </a:r>
            <a:r>
              <a:rPr lang="en-US" sz="4000" dirty="0" smtClean="0"/>
              <a:t>          Ophelia</a:t>
            </a:r>
          </a:p>
          <a:p>
            <a:r>
              <a:rPr lang="en-US" sz="4000" dirty="0" smtClean="0"/>
              <a:t>Ivan                 Juliet</a:t>
            </a:r>
          </a:p>
          <a:p>
            <a:r>
              <a:rPr lang="en-US" sz="4000" dirty="0" smtClean="0"/>
              <a:t>Prince             Tatiana</a:t>
            </a:r>
            <a:endParaRPr lang="ru-RU" sz="4000" dirty="0"/>
          </a:p>
        </p:txBody>
      </p:sp>
    </p:spTree>
    <p:extLst>
      <p:ext uri="{BB962C8B-B14F-4D97-AF65-F5344CB8AC3E}">
        <p14:creationId xmlns:p14="http://schemas.microsoft.com/office/powerpoint/2010/main" val="2552666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155487" cy="8572472"/>
          </a:xfrm>
          <a:prstGeom prst="rect">
            <a:avLst/>
          </a:prstGeom>
        </p:spPr>
      </p:pic>
      <p:graphicFrame>
        <p:nvGraphicFramePr>
          <p:cNvPr id="6" name="Таблица 5"/>
          <p:cNvGraphicFramePr>
            <a:graphicFrameLocks noGrp="1"/>
          </p:cNvGraphicFramePr>
          <p:nvPr>
            <p:extLst>
              <p:ext uri="{D42A27DB-BD31-4B8C-83A1-F6EECF244321}">
                <p14:modId xmlns:p14="http://schemas.microsoft.com/office/powerpoint/2010/main" val="2588164783"/>
              </p:ext>
            </p:extLst>
          </p:nvPr>
        </p:nvGraphicFramePr>
        <p:xfrm>
          <a:off x="1579538" y="833413"/>
          <a:ext cx="7358115" cy="6409814"/>
        </p:xfrm>
        <a:graphic>
          <a:graphicData uri="http://schemas.openxmlformats.org/drawingml/2006/table">
            <a:tbl>
              <a:tblPr/>
              <a:tblGrid>
                <a:gridCol w="3620666"/>
                <a:gridCol w="3737449"/>
              </a:tblGrid>
              <a:tr h="1379894">
                <a:tc>
                  <a:txBody>
                    <a:bodyPr/>
                    <a:lstStyle/>
                    <a:p>
                      <a:r>
                        <a:rPr lang="en-US" sz="1800" b="1" i="1" dirty="0" smtClean="0">
                          <a:latin typeface="Times New Roman" pitchFamily="18" charset="0"/>
                          <a:cs typeface="Times New Roman" pitchFamily="18" charset="0"/>
                        </a:rPr>
                        <a:t>Match English and Russian</a:t>
                      </a:r>
                      <a:r>
                        <a:rPr lang="en-US" sz="1800" b="1" i="1" baseline="0" dirty="0" smtClean="0">
                          <a:latin typeface="Times New Roman" pitchFamily="18" charset="0"/>
                          <a:cs typeface="Times New Roman" pitchFamily="18" charset="0"/>
                        </a:rPr>
                        <a:t> proverbs</a:t>
                      </a:r>
                      <a:endParaRPr lang="ru-RU" sz="1800" b="1" i="1"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endParaRPr lang="ru-RU" sz="1800"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r>
              <a:tr h="628740">
                <a:tc>
                  <a:txBody>
                    <a:bodyPr/>
                    <a:lstStyle/>
                    <a:p>
                      <a:pPr>
                        <a:lnSpc>
                          <a:spcPts val="1295"/>
                        </a:lnSpc>
                        <a:spcAft>
                          <a:spcPts val="0"/>
                        </a:spcAft>
                      </a:pPr>
                      <a:r>
                        <a:rPr lang="en-US" sz="1800" dirty="0">
                          <a:solidFill>
                            <a:srgbClr val="333333"/>
                          </a:solidFill>
                          <a:latin typeface="Times New Roman" pitchFamily="18" charset="0"/>
                          <a:ea typeface="Times New Roman"/>
                          <a:cs typeface="Times New Roman" pitchFamily="18" charset="0"/>
                        </a:rPr>
                        <a:t>1) Love of money is the root of all evil.</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r>
                        <a:rPr lang="ru-RU" sz="1800" kern="1200" dirty="0" smtClean="0">
                          <a:solidFill>
                            <a:schemeClr val="tx1"/>
                          </a:solidFill>
                          <a:latin typeface="Times New Roman" pitchFamily="18" charset="0"/>
                          <a:ea typeface="+mn-ea"/>
                          <a:cs typeface="Times New Roman" pitchFamily="18" charset="0"/>
                        </a:rPr>
                        <a:t>Любовь найдёт себе дорогу</a:t>
                      </a:r>
                      <a:endParaRPr lang="ru-RU" sz="1800"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r>
              <a:tr h="628740">
                <a:tc>
                  <a:txBody>
                    <a:bodyPr/>
                    <a:lstStyle/>
                    <a:p>
                      <a:pPr>
                        <a:lnSpc>
                          <a:spcPts val="1295"/>
                        </a:lnSpc>
                        <a:spcAft>
                          <a:spcPts val="0"/>
                        </a:spcAft>
                      </a:pPr>
                      <a:r>
                        <a:rPr lang="en-US" sz="1800" dirty="0">
                          <a:solidFill>
                            <a:srgbClr val="333333"/>
                          </a:solidFill>
                          <a:latin typeface="Times New Roman" pitchFamily="18" charset="0"/>
                          <a:ea typeface="Times New Roman"/>
                          <a:cs typeface="Times New Roman" pitchFamily="18" charset="0"/>
                        </a:rPr>
                        <a:t>2) Love laughs at locks myths.</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r>
                        <a:rPr lang="ru-RU" sz="1800" kern="1200" dirty="0" smtClean="0">
                          <a:solidFill>
                            <a:schemeClr val="tx1"/>
                          </a:solidFill>
                          <a:latin typeface="Times New Roman" pitchFamily="18" charset="0"/>
                          <a:ea typeface="+mn-ea"/>
                          <a:cs typeface="Times New Roman" pitchFamily="18" charset="0"/>
                        </a:rPr>
                        <a:t>Любишь меня, люби мою собаку.</a:t>
                      </a:r>
                      <a:endParaRPr lang="ru-RU" sz="1800"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r>
              <a:tr h="628740">
                <a:tc>
                  <a:txBody>
                    <a:bodyPr/>
                    <a:lstStyle/>
                    <a:p>
                      <a:pPr>
                        <a:lnSpc>
                          <a:spcPts val="1295"/>
                        </a:lnSpc>
                        <a:spcAft>
                          <a:spcPts val="0"/>
                        </a:spcAft>
                      </a:pPr>
                      <a:r>
                        <a:rPr lang="en-US" sz="1800" dirty="0">
                          <a:solidFill>
                            <a:srgbClr val="333333"/>
                          </a:solidFill>
                          <a:latin typeface="Times New Roman" pitchFamily="18" charset="0"/>
                          <a:ea typeface="Times New Roman"/>
                          <a:cs typeface="Times New Roman" pitchFamily="18" charset="0"/>
                        </a:rPr>
                        <a:t>3) Love will find a way.</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r>
                        <a:rPr lang="ru-RU" sz="1800" kern="1200" dirty="0" smtClean="0">
                          <a:solidFill>
                            <a:schemeClr val="tx1"/>
                          </a:solidFill>
                          <a:latin typeface="Times New Roman" pitchFamily="18" charset="0"/>
                          <a:ea typeface="+mn-ea"/>
                          <a:cs typeface="Times New Roman" pitchFamily="18" charset="0"/>
                        </a:rPr>
                        <a:t>Любовь слепа.</a:t>
                      </a:r>
                      <a:endParaRPr lang="ru-RU" sz="1800"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r>
              <a:tr h="628740">
                <a:tc>
                  <a:txBody>
                    <a:bodyPr/>
                    <a:lstStyle/>
                    <a:p>
                      <a:pPr>
                        <a:lnSpc>
                          <a:spcPts val="1295"/>
                        </a:lnSpc>
                        <a:spcAft>
                          <a:spcPts val="0"/>
                        </a:spcAft>
                      </a:pPr>
                      <a:r>
                        <a:rPr lang="en-US" sz="1800" dirty="0">
                          <a:solidFill>
                            <a:srgbClr val="333333"/>
                          </a:solidFill>
                          <a:latin typeface="Times New Roman" pitchFamily="18" charset="0"/>
                          <a:ea typeface="Times New Roman"/>
                          <a:cs typeface="Times New Roman" pitchFamily="18" charset="0"/>
                        </a:rPr>
                        <a:t>4) Love me little, love me long.</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r>
                        <a:rPr lang="ru-RU" sz="1800" dirty="0" smtClean="0">
                          <a:latin typeface="Times New Roman" pitchFamily="18" charset="0"/>
                          <a:cs typeface="Times New Roman" pitchFamily="18" charset="0"/>
                        </a:rPr>
                        <a:t>Любовь</a:t>
                      </a:r>
                      <a:r>
                        <a:rPr lang="ru-RU" sz="1800" baseline="0" dirty="0" smtClean="0">
                          <a:latin typeface="Times New Roman" pitchFamily="18" charset="0"/>
                          <a:cs typeface="Times New Roman" pitchFamily="18" charset="0"/>
                        </a:rPr>
                        <a:t> движет миром.</a:t>
                      </a:r>
                      <a:endParaRPr lang="ru-RU" sz="1800"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r>
              <a:tr h="628740">
                <a:tc>
                  <a:txBody>
                    <a:bodyPr/>
                    <a:lstStyle/>
                    <a:p>
                      <a:pPr>
                        <a:lnSpc>
                          <a:spcPts val="1295"/>
                        </a:lnSpc>
                        <a:spcAft>
                          <a:spcPts val="0"/>
                        </a:spcAft>
                      </a:pPr>
                      <a:r>
                        <a:rPr lang="en-US" sz="1800" dirty="0">
                          <a:solidFill>
                            <a:srgbClr val="333333"/>
                          </a:solidFill>
                          <a:latin typeface="Times New Roman" pitchFamily="18" charset="0"/>
                          <a:ea typeface="Times New Roman"/>
                          <a:cs typeface="Times New Roman" pitchFamily="18" charset="0"/>
                        </a:rPr>
                        <a:t>5) Love me, love my dog.</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r>
                        <a:rPr lang="ru-RU" sz="1800" kern="1200" dirty="0" smtClean="0">
                          <a:solidFill>
                            <a:schemeClr val="tx1"/>
                          </a:solidFill>
                          <a:latin typeface="Times New Roman" pitchFamily="18" charset="0"/>
                          <a:ea typeface="+mn-ea"/>
                          <a:cs typeface="Times New Roman" pitchFamily="18" charset="0"/>
                        </a:rPr>
                        <a:t>Сребролюбие – корень всех зол.</a:t>
                      </a:r>
                      <a:endParaRPr lang="ru-RU" sz="1800"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r>
              <a:tr h="628740">
                <a:tc>
                  <a:txBody>
                    <a:bodyPr/>
                    <a:lstStyle/>
                    <a:p>
                      <a:pPr>
                        <a:lnSpc>
                          <a:spcPts val="1295"/>
                        </a:lnSpc>
                        <a:spcAft>
                          <a:spcPts val="0"/>
                        </a:spcAft>
                      </a:pPr>
                      <a:r>
                        <a:rPr lang="ru-RU" sz="1800" dirty="0">
                          <a:solidFill>
                            <a:srgbClr val="333333"/>
                          </a:solidFill>
                          <a:latin typeface="Times New Roman" pitchFamily="18" charset="0"/>
                          <a:ea typeface="Times New Roman"/>
                          <a:cs typeface="Times New Roman" pitchFamily="18" charset="0"/>
                        </a:rPr>
                        <a:t>6) </a:t>
                      </a:r>
                      <a:r>
                        <a:rPr lang="ru-RU" sz="1800" dirty="0" err="1" smtClean="0">
                          <a:solidFill>
                            <a:srgbClr val="333333"/>
                          </a:solidFill>
                          <a:latin typeface="Times New Roman" pitchFamily="18" charset="0"/>
                          <a:ea typeface="Times New Roman"/>
                          <a:cs typeface="Times New Roman" pitchFamily="18" charset="0"/>
                        </a:rPr>
                        <a:t>Love</a:t>
                      </a:r>
                      <a:r>
                        <a:rPr lang="en-US" sz="1800" dirty="0" smtClean="0">
                          <a:solidFill>
                            <a:srgbClr val="333333"/>
                          </a:solidFill>
                          <a:latin typeface="Times New Roman" pitchFamily="18" charset="0"/>
                          <a:ea typeface="Times New Roman"/>
                          <a:cs typeface="Times New Roman" pitchFamily="18" charset="0"/>
                        </a:rPr>
                        <a:t> </a:t>
                      </a:r>
                      <a:r>
                        <a:rPr lang="ru-RU" sz="1800" dirty="0" err="1" smtClean="0">
                          <a:solidFill>
                            <a:srgbClr val="333333"/>
                          </a:solidFill>
                          <a:latin typeface="Times New Roman" pitchFamily="18" charset="0"/>
                          <a:ea typeface="Times New Roman"/>
                          <a:cs typeface="Times New Roman" pitchFamily="18" charset="0"/>
                        </a:rPr>
                        <a:t>is</a:t>
                      </a:r>
                      <a:r>
                        <a:rPr lang="en-US" sz="1800" dirty="0" smtClean="0">
                          <a:solidFill>
                            <a:srgbClr val="333333"/>
                          </a:solidFill>
                          <a:latin typeface="Times New Roman" pitchFamily="18" charset="0"/>
                          <a:ea typeface="Times New Roman"/>
                          <a:cs typeface="Times New Roman" pitchFamily="18" charset="0"/>
                        </a:rPr>
                        <a:t> </a:t>
                      </a:r>
                      <a:r>
                        <a:rPr lang="ru-RU" sz="1800" dirty="0" err="1" smtClean="0">
                          <a:solidFill>
                            <a:srgbClr val="333333"/>
                          </a:solidFill>
                          <a:latin typeface="Times New Roman" pitchFamily="18" charset="0"/>
                          <a:ea typeface="Times New Roman"/>
                          <a:cs typeface="Times New Roman" pitchFamily="18" charset="0"/>
                        </a:rPr>
                        <a:t>blind</a:t>
                      </a:r>
                      <a:r>
                        <a:rPr lang="ru-RU" sz="1800" dirty="0">
                          <a:solidFill>
                            <a:srgbClr val="333333"/>
                          </a:solidFill>
                          <a:latin typeface="Times New Roman" pitchFamily="18" charset="0"/>
                          <a:ea typeface="Times New Roman"/>
                          <a:cs typeface="Times New Roman" pitchFamily="18" charset="0"/>
                        </a:rPr>
                        <a:t>.</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pPr>
                        <a:lnSpc>
                          <a:spcPts val="1295"/>
                        </a:lnSpc>
                        <a:spcAft>
                          <a:spcPts val="0"/>
                        </a:spcAft>
                      </a:pPr>
                      <a:r>
                        <a:rPr lang="ru-RU" sz="1800" dirty="0">
                          <a:solidFill>
                            <a:srgbClr val="333333"/>
                          </a:solidFill>
                          <a:latin typeface="Times New Roman" pitchFamily="18" charset="0"/>
                          <a:ea typeface="Times New Roman"/>
                          <a:cs typeface="Times New Roman" pitchFamily="18" charset="0"/>
                        </a:rPr>
                        <a:t>В любви и на войне всё дозволено.</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r>
              <a:tr h="628740">
                <a:tc>
                  <a:txBody>
                    <a:bodyPr/>
                    <a:lstStyle/>
                    <a:p>
                      <a:pPr>
                        <a:lnSpc>
                          <a:spcPts val="1295"/>
                        </a:lnSpc>
                        <a:spcAft>
                          <a:spcPts val="0"/>
                        </a:spcAft>
                      </a:pPr>
                      <a:r>
                        <a:rPr lang="en-US" sz="1800" dirty="0">
                          <a:solidFill>
                            <a:srgbClr val="333333"/>
                          </a:solidFill>
                          <a:latin typeface="Times New Roman" pitchFamily="18" charset="0"/>
                          <a:ea typeface="Times New Roman"/>
                          <a:cs typeface="Times New Roman" pitchFamily="18" charset="0"/>
                        </a:rPr>
                        <a:t>7) All is fair in love and war.</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r>
                        <a:rPr lang="ru-RU" sz="1800" kern="1200" dirty="0" smtClean="0">
                          <a:solidFill>
                            <a:schemeClr val="tx1"/>
                          </a:solidFill>
                          <a:latin typeface="Times New Roman" pitchFamily="18" charset="0"/>
                          <a:ea typeface="+mn-ea"/>
                          <a:cs typeface="Times New Roman" pitchFamily="18" charset="0"/>
                        </a:rPr>
                        <a:t>Люби меня не сильно, только долго</a:t>
                      </a:r>
                      <a:endParaRPr lang="ru-RU" sz="1800"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r>
              <a:tr h="628740">
                <a:tc>
                  <a:txBody>
                    <a:bodyPr/>
                    <a:lstStyle/>
                    <a:p>
                      <a:pPr>
                        <a:lnSpc>
                          <a:spcPts val="1295"/>
                        </a:lnSpc>
                        <a:spcAft>
                          <a:spcPts val="0"/>
                        </a:spcAft>
                      </a:pPr>
                      <a:r>
                        <a:rPr lang="en-US" sz="1800" dirty="0">
                          <a:solidFill>
                            <a:srgbClr val="333333"/>
                          </a:solidFill>
                          <a:latin typeface="Times New Roman" pitchFamily="18" charset="0"/>
                          <a:ea typeface="Times New Roman"/>
                          <a:cs typeface="Times New Roman" pitchFamily="18" charset="0"/>
                        </a:rPr>
                        <a:t>8) It is love mat makes the word go round.</a:t>
                      </a:r>
                      <a:endParaRPr lang="ru-RU" sz="1800" dirty="0">
                        <a:latin typeface="Times New Roman" pitchFamily="18" charset="0"/>
                        <a:ea typeface="Calibri"/>
                        <a:cs typeface="Times New Roman" pitchFamily="18" charset="0"/>
                      </a:endParaRPr>
                    </a:p>
                  </a:txBody>
                  <a:tcPr marL="28575" marR="28575" marT="28575" marB="28575" anchor="ctr">
                    <a:lnL>
                      <a:noFill/>
                    </a:lnL>
                    <a:lnR>
                      <a:noFill/>
                    </a:lnR>
                    <a:lnT>
                      <a:noFill/>
                    </a:lnT>
                    <a:lnB>
                      <a:noFill/>
                    </a:lnB>
                    <a:solidFill>
                      <a:srgbClr val="FFFFFF"/>
                    </a:solidFill>
                  </a:tcPr>
                </a:tc>
                <a:tc>
                  <a:txBody>
                    <a:bodyPr/>
                    <a:lstStyle/>
                    <a:p>
                      <a:r>
                        <a:rPr lang="ru-RU" sz="1800" kern="1200" dirty="0" smtClean="0">
                          <a:solidFill>
                            <a:schemeClr val="tx1"/>
                          </a:solidFill>
                          <a:latin typeface="Times New Roman" pitchFamily="18" charset="0"/>
                          <a:ea typeface="+mn-ea"/>
                          <a:cs typeface="Times New Roman" pitchFamily="18" charset="0"/>
                        </a:rPr>
                        <a:t>Любовь не замок, не закроешь.</a:t>
                      </a:r>
                      <a:endParaRPr lang="ru-RU" sz="1800" dirty="0">
                        <a:latin typeface="Times New Roman" pitchFamily="18" charset="0"/>
                        <a:cs typeface="Times New Roman" pitchFamily="18" charset="0"/>
                      </a:endParaRPr>
                    </a:p>
                  </a:txBody>
                  <a:tcPr marL="28575" marR="28575" marT="28575" marB="28575" anchor="ctr">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2552666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143000" y="495300"/>
            <a:ext cx="8149082" cy="600164"/>
          </a:xfrm>
          <a:prstGeom prst="rect">
            <a:avLst/>
          </a:prstGeom>
          <a:noFill/>
        </p:spPr>
        <p:txBody>
          <a:bodyPr vert="horz" rtlCol="0">
            <a:spAutoFit/>
          </a:bodyPr>
          <a:lstStyle/>
          <a:p>
            <a:pPr algn="ctr"/>
            <a:r>
              <a:rPr lang="en-US" sz="3300" dirty="0" smtClean="0">
                <a:solidFill>
                  <a:srgbClr val="000000"/>
                </a:solidFill>
                <a:latin typeface="Calibri - 45"/>
              </a:rPr>
              <a:t>      Valentine’s Day in England </a:t>
            </a:r>
            <a:endParaRPr lang="ru-RU" sz="3300" dirty="0">
              <a:solidFill>
                <a:srgbClr val="000000"/>
              </a:solidFill>
              <a:latin typeface="Calibri - 45"/>
            </a:endParaRPr>
          </a:p>
        </p:txBody>
      </p:sp>
      <p:pic>
        <p:nvPicPr>
          <p:cNvPr id="3" name="Рисунок 2"/>
          <p:cNvPicPr>
            <a:picLocks/>
          </p:cNvPicPr>
          <p:nvPr/>
        </p:nvPicPr>
        <p:blipFill>
          <a:blip r:embed="rId3">
            <a:extLst>
              <a:ext uri="{28A0092B-C50C-407E-A947-70E740481C1C}">
                <a14:useLocalDpi xmlns:a14="http://schemas.microsoft.com/office/drawing/2010/main" val="0"/>
              </a:ext>
            </a:extLst>
          </a:blip>
          <a:stretch>
            <a:fillRect/>
          </a:stretch>
        </p:blipFill>
        <p:spPr>
          <a:xfrm>
            <a:off x="457200" y="1602613"/>
            <a:ext cx="8229600" cy="4521200"/>
          </a:xfrm>
          <a:prstGeom prst="rect">
            <a:avLst/>
          </a:prstGeom>
          <a:solidFill>
            <a:scrgbClr r="0" g="0" b="0">
              <a:alpha val="0"/>
            </a:scrgbClr>
          </a:solidFill>
        </p:spPr>
      </p:pic>
      <p:sp>
        <p:nvSpPr>
          <p:cNvPr id="4" name="TextBox 3"/>
          <p:cNvSpPr txBox="1"/>
          <p:nvPr/>
        </p:nvSpPr>
        <p:spPr>
          <a:xfrm>
            <a:off x="1397001" y="1190604"/>
            <a:ext cx="4826008" cy="6801862"/>
          </a:xfrm>
          <a:prstGeom prst="rect">
            <a:avLst/>
          </a:prstGeom>
          <a:noFill/>
        </p:spPr>
        <p:txBody>
          <a:bodyPr vert="horz" wrap="square" rtlCol="0">
            <a:spAutoFit/>
          </a:bodyPr>
          <a:lstStyle/>
          <a:p>
            <a:pPr algn="just"/>
            <a:r>
              <a:rPr lang="en-US" sz="1600" dirty="0" smtClean="0">
                <a:solidFill>
                  <a:srgbClr val="000000"/>
                </a:solidFill>
                <a:latin typeface="Calibri - 22"/>
              </a:rPr>
              <a:t>  </a:t>
            </a:r>
            <a:r>
              <a:rPr lang="en-US" sz="2000" dirty="0" smtClean="0">
                <a:solidFill>
                  <a:srgbClr val="000000"/>
                </a:solidFill>
                <a:latin typeface="Times New Roman" pitchFamily="18" charset="0"/>
                <a:cs typeface="Times New Roman" pitchFamily="18" charset="0"/>
              </a:rPr>
              <a:t>In England, Valentine's Day has become a tradition to celebrate starting around the 17th century. There were times when February 14, the British gave gifts to each other secretly, but few chosen according to the toss. By the end of the 17th century became popular paper Valentines. Sometimes they were made out of colored paper and signed multi-colored ink. Sometimes pierced with pins on the type of lace and painted using a stencil.</a:t>
            </a:r>
          </a:p>
          <a:p>
            <a:pPr algn="just"/>
            <a:endParaRPr lang="ru-RU" sz="2000" dirty="0" smtClean="0">
              <a:solidFill>
                <a:srgbClr val="000000"/>
              </a:solidFill>
              <a:latin typeface="Times New Roman" pitchFamily="18" charset="0"/>
              <a:cs typeface="Times New Roman" pitchFamily="18" charset="0"/>
            </a:endParaRPr>
          </a:p>
          <a:p>
            <a:pPr algn="just"/>
            <a:r>
              <a:rPr lang="en-US" sz="2000" dirty="0" smtClean="0">
                <a:solidFill>
                  <a:srgbClr val="000000"/>
                </a:solidFill>
                <a:latin typeface="Times New Roman" pitchFamily="18" charset="0"/>
                <a:cs typeface="Times New Roman" pitchFamily="18" charset="0"/>
              </a:rPr>
              <a:t>In medieval England it was common custom to choose a "Valentine". Several young men gathered together, were written on pieces of parchment the names of the girls, put them in a hat and drew lots. The girl, whose name was fall out boy, the whole year was his "Valentine", and he "Valentine." Valentine resigned his girlfriend sonnets, played her lute, everywhere accompanied, in short, behaved like a true knight</a:t>
            </a:r>
            <a:r>
              <a:rPr lang="en-US" sz="2000" dirty="0" smtClean="0">
                <a:solidFill>
                  <a:srgbClr val="000000"/>
                </a:solidFill>
                <a:latin typeface="Calibri - 12"/>
              </a:rPr>
              <a:t>. </a:t>
            </a:r>
            <a:endParaRPr lang="ru-RU" sz="2000" dirty="0" smtClean="0">
              <a:solidFill>
                <a:srgbClr val="000000"/>
              </a:solidFill>
              <a:latin typeface="Calibri - 12"/>
            </a:endParaRPr>
          </a:p>
          <a:p>
            <a:endParaRPr lang="ru-RU" sz="1600" dirty="0" smtClean="0">
              <a:solidFill>
                <a:srgbClr val="000000"/>
              </a:solidFill>
              <a:latin typeface="Calibri - 22"/>
            </a:endParaRPr>
          </a:p>
        </p:txBody>
      </p:sp>
      <p:pic>
        <p:nvPicPr>
          <p:cNvPr id="1029" name="Picture 5" descr="C:\Users\USER\Desktop\карт.jpg"/>
          <p:cNvPicPr>
            <a:picLocks noChangeAspect="1" noChangeArrowheads="1"/>
          </p:cNvPicPr>
          <p:nvPr/>
        </p:nvPicPr>
        <p:blipFill>
          <a:blip r:embed="rId4"/>
          <a:srcRect/>
          <a:stretch>
            <a:fillRect/>
          </a:stretch>
        </p:blipFill>
        <p:spPr bwMode="auto">
          <a:xfrm>
            <a:off x="6223009" y="1404919"/>
            <a:ext cx="3818618" cy="4500655"/>
          </a:xfrm>
          <a:prstGeom prst="rect">
            <a:avLst/>
          </a:prstGeom>
          <a:noFill/>
        </p:spPr>
      </p:pic>
    </p:spTree>
    <p:extLst>
      <p:ext uri="{BB962C8B-B14F-4D97-AF65-F5344CB8AC3E}">
        <p14:creationId xmlns:p14="http://schemas.microsoft.com/office/powerpoint/2010/main" val="3821682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 name="Рисунок 1"/>
          <p:cNvPicPr>
            <a:picLocks/>
          </p:cNvPicPr>
          <p:nvPr/>
        </p:nvPicPr>
        <p:blipFill>
          <a:blip r:embed="rId3">
            <a:extLst>
              <a:ext uri="{28A0092B-C50C-407E-A947-70E740481C1C}">
                <a14:useLocalDpi xmlns:a14="http://schemas.microsoft.com/office/drawing/2010/main" val="0"/>
              </a:ext>
            </a:extLst>
          </a:blip>
          <a:stretch>
            <a:fillRect/>
          </a:stretch>
        </p:blipFill>
        <p:spPr>
          <a:xfrm>
            <a:off x="365092" y="0"/>
            <a:ext cx="4229100" cy="5981700"/>
          </a:xfrm>
          <a:prstGeom prst="rect">
            <a:avLst/>
          </a:prstGeom>
          <a:solidFill>
            <a:scrgbClr r="0" g="0" b="0">
              <a:alpha val="0"/>
            </a:scrgbClr>
          </a:solidFill>
        </p:spPr>
      </p:pic>
      <p:pic>
        <p:nvPicPr>
          <p:cNvPr id="4" name="Рисунок 3"/>
          <p:cNvPicPr>
            <a:picLocks/>
          </p:cNvPicPr>
          <p:nvPr/>
        </p:nvPicPr>
        <p:blipFill>
          <a:blip r:embed="rId4">
            <a:extLst>
              <a:ext uri="{28A0092B-C50C-407E-A947-70E740481C1C}">
                <a14:useLocalDpi xmlns:a14="http://schemas.microsoft.com/office/drawing/2010/main" val="0"/>
              </a:ext>
            </a:extLst>
          </a:blip>
          <a:stretch>
            <a:fillRect/>
          </a:stretch>
        </p:blipFill>
        <p:spPr>
          <a:xfrm>
            <a:off x="6365884" y="2119298"/>
            <a:ext cx="3500462" cy="4214842"/>
          </a:xfrm>
          <a:prstGeom prst="rect">
            <a:avLst/>
          </a:prstGeom>
          <a:solidFill>
            <a:scrgbClr r="0" g="0" b="0">
              <a:alpha val="0"/>
            </a:scrgbClr>
          </a:solidFill>
        </p:spPr>
      </p:pic>
      <p:sp>
        <p:nvSpPr>
          <p:cNvPr id="5" name="Прямоугольник 4"/>
          <p:cNvSpPr/>
          <p:nvPr/>
        </p:nvSpPr>
        <p:spPr>
          <a:xfrm>
            <a:off x="3151174" y="619100"/>
            <a:ext cx="5219123" cy="646331"/>
          </a:xfrm>
          <a:prstGeom prst="rect">
            <a:avLst/>
          </a:prstGeom>
        </p:spPr>
        <p:txBody>
          <a:bodyPr wrap="square">
            <a:spAutoFit/>
          </a:bodyPr>
          <a:lstStyle/>
          <a:p>
            <a:r>
              <a:rPr lang="en-US" sz="3600" dirty="0" smtClean="0">
                <a:solidFill>
                  <a:srgbClr val="000000"/>
                </a:solidFill>
                <a:latin typeface="Calibri - 45"/>
              </a:rPr>
              <a:t> Traditional divination </a:t>
            </a:r>
            <a:endParaRPr lang="ru-RU" sz="3600" dirty="0"/>
          </a:p>
        </p:txBody>
      </p:sp>
      <p:sp>
        <p:nvSpPr>
          <p:cNvPr id="9" name="Прямоугольник 8"/>
          <p:cNvSpPr/>
          <p:nvPr/>
        </p:nvSpPr>
        <p:spPr>
          <a:xfrm>
            <a:off x="1722414" y="1904984"/>
            <a:ext cx="4286280" cy="4893647"/>
          </a:xfrm>
          <a:prstGeom prst="rect">
            <a:avLst/>
          </a:prstGeom>
        </p:spPr>
        <p:txBody>
          <a:bodyPr wrap="square">
            <a:spAutoFit/>
          </a:bodyPr>
          <a:lstStyle/>
          <a:p>
            <a:pPr algn="just"/>
            <a:r>
              <a:rPr lang="en-US" sz="2400" dirty="0" smtClean="0">
                <a:solidFill>
                  <a:srgbClr val="000000"/>
                </a:solidFill>
                <a:latin typeface="Times New Roman" pitchFamily="18" charset="0"/>
                <a:cs typeface="Times New Roman" pitchFamily="18" charset="0"/>
              </a:rPr>
              <a:t>Oddly prudish British believe in fortune-telling on Valentine's Day is especially hard. For example, unmarried girls February 14, get up before sunrise, be near a window and look at the passing men. According to legend, the first man they see, and there is a restriction which is destined to go down the aisle in a wedding dress, a rather unusual way to choose a groom. </a:t>
            </a:r>
            <a:endParaRPr lang="ru-RU" sz="24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3173098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 name="Рисунок 1"/>
          <p:cNvPicPr>
            <a:picLocks/>
          </p:cNvPicPr>
          <p:nvPr/>
        </p:nvPicPr>
        <p:blipFill>
          <a:blip r:embed="rId3">
            <a:extLst>
              <a:ext uri="{28A0092B-C50C-407E-A947-70E740481C1C}">
                <a14:useLocalDpi xmlns:a14="http://schemas.microsoft.com/office/drawing/2010/main" val="0"/>
              </a:ext>
            </a:extLst>
          </a:blip>
          <a:stretch>
            <a:fillRect/>
          </a:stretch>
        </p:blipFill>
        <p:spPr>
          <a:xfrm>
            <a:off x="267462" y="979551"/>
            <a:ext cx="7378700" cy="5118100"/>
          </a:xfrm>
          <a:prstGeom prst="rect">
            <a:avLst/>
          </a:prstGeom>
          <a:solidFill>
            <a:scrgbClr r="0" g="0" b="0">
              <a:alpha val="0"/>
            </a:scrgbClr>
          </a:solidFill>
        </p:spPr>
      </p:pic>
      <p:sp>
        <p:nvSpPr>
          <p:cNvPr id="3" name="TextBox 2"/>
          <p:cNvSpPr txBox="1"/>
          <p:nvPr/>
        </p:nvSpPr>
        <p:spPr>
          <a:xfrm>
            <a:off x="2184400" y="761976"/>
            <a:ext cx="7039004" cy="2062103"/>
          </a:xfrm>
          <a:prstGeom prst="rect">
            <a:avLst/>
          </a:prstGeom>
          <a:noFill/>
        </p:spPr>
        <p:txBody>
          <a:bodyPr vert="horz" wrap="square" rtlCol="0">
            <a:spAutoFit/>
          </a:bodyPr>
          <a:lstStyle/>
          <a:p>
            <a:pPr algn="just"/>
            <a:r>
              <a:rPr lang="en-US" sz="3200" dirty="0" smtClean="0">
                <a:solidFill>
                  <a:srgbClr val="000000"/>
                </a:solidFill>
                <a:latin typeface="Calibri - 21"/>
              </a:rPr>
              <a:t>Interestingly, the British Valentine's Day congratulations not only lovers, but also the favorite pets: dogs, horses, for example</a:t>
            </a:r>
            <a:r>
              <a:rPr lang="en-US" sz="2400" dirty="0" smtClean="0">
                <a:solidFill>
                  <a:srgbClr val="000000"/>
                </a:solidFill>
                <a:latin typeface="Calibri - 21"/>
              </a:rPr>
              <a:t>. </a:t>
            </a:r>
            <a:endParaRPr lang="ru-RU" sz="2400" dirty="0">
              <a:solidFill>
                <a:srgbClr val="000000"/>
              </a:solidFill>
              <a:latin typeface="Calibri - 21"/>
            </a:endParaRPr>
          </a:p>
        </p:txBody>
      </p:sp>
      <p:pic>
        <p:nvPicPr>
          <p:cNvPr id="5" name="Рисунок 4"/>
          <p:cNvPicPr>
            <a:picLocks/>
          </p:cNvPicPr>
          <p:nvPr/>
        </p:nvPicPr>
        <p:blipFill>
          <a:blip r:embed="rId4">
            <a:extLst>
              <a:ext uri="{28A0092B-C50C-407E-A947-70E740481C1C}">
                <a14:useLocalDpi xmlns:a14="http://schemas.microsoft.com/office/drawing/2010/main" val="0"/>
              </a:ext>
            </a:extLst>
          </a:blip>
          <a:stretch>
            <a:fillRect/>
          </a:stretch>
        </p:blipFill>
        <p:spPr>
          <a:xfrm>
            <a:off x="2008166" y="3333744"/>
            <a:ext cx="2751455" cy="3051175"/>
          </a:xfrm>
          <a:prstGeom prst="rect">
            <a:avLst/>
          </a:prstGeom>
          <a:solidFill>
            <a:scrgbClr r="0" g="0" b="0">
              <a:alpha val="0"/>
            </a:scrgbClr>
          </a:solidFill>
        </p:spPr>
      </p:pic>
    </p:spTree>
    <p:extLst>
      <p:ext uri="{BB962C8B-B14F-4D97-AF65-F5344CB8AC3E}">
        <p14:creationId xmlns:p14="http://schemas.microsoft.com/office/powerpoint/2010/main" val="1578184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311400" y="419100"/>
            <a:ext cx="6160465" cy="600164"/>
          </a:xfrm>
          <a:prstGeom prst="rect">
            <a:avLst/>
          </a:prstGeom>
          <a:noFill/>
        </p:spPr>
        <p:txBody>
          <a:bodyPr vert="horz" rtlCol="0">
            <a:spAutoFit/>
          </a:bodyPr>
          <a:lstStyle/>
          <a:p>
            <a:pPr algn="ctr"/>
            <a:r>
              <a:rPr lang="en-US" sz="3300" dirty="0" smtClean="0">
                <a:solidFill>
                  <a:srgbClr val="000000"/>
                </a:solidFill>
                <a:latin typeface="Calibri - 45"/>
              </a:rPr>
              <a:t>     Gifts for Valentine's day </a:t>
            </a:r>
            <a:endParaRPr lang="ru-RU" sz="3300" dirty="0">
              <a:solidFill>
                <a:srgbClr val="000000"/>
              </a:solidFill>
              <a:latin typeface="Calibri - 45"/>
            </a:endParaRPr>
          </a:p>
        </p:txBody>
      </p:sp>
      <p:pic>
        <p:nvPicPr>
          <p:cNvPr id="3" name="Рисунок 2"/>
          <p:cNvPicPr>
            <a:picLocks/>
          </p:cNvPicPr>
          <p:nvPr/>
        </p:nvPicPr>
        <p:blipFill>
          <a:blip r:embed="rId3">
            <a:extLst>
              <a:ext uri="{28A0092B-C50C-407E-A947-70E740481C1C}">
                <a14:useLocalDpi xmlns:a14="http://schemas.microsoft.com/office/drawing/2010/main" val="0"/>
              </a:ext>
            </a:extLst>
          </a:blip>
          <a:stretch>
            <a:fillRect/>
          </a:stretch>
        </p:blipFill>
        <p:spPr>
          <a:xfrm>
            <a:off x="722282" y="2905116"/>
            <a:ext cx="5143536" cy="4143404"/>
          </a:xfrm>
          <a:prstGeom prst="rect">
            <a:avLst/>
          </a:prstGeom>
          <a:solidFill>
            <a:scrgbClr r="0" g="0" b="0">
              <a:alpha val="0"/>
            </a:scrgbClr>
          </a:solidFill>
        </p:spPr>
      </p:pic>
      <p:sp>
        <p:nvSpPr>
          <p:cNvPr id="4" name="TextBox 3"/>
          <p:cNvSpPr txBox="1"/>
          <p:nvPr/>
        </p:nvSpPr>
        <p:spPr>
          <a:xfrm>
            <a:off x="1579538" y="1404918"/>
            <a:ext cx="4071966" cy="5632311"/>
          </a:xfrm>
          <a:prstGeom prst="rect">
            <a:avLst/>
          </a:prstGeom>
          <a:noFill/>
        </p:spPr>
        <p:txBody>
          <a:bodyPr vert="horz" wrap="square" rtlCol="0">
            <a:spAutoFit/>
          </a:bodyPr>
          <a:lstStyle/>
          <a:p>
            <a:pPr algn="just"/>
            <a:r>
              <a:rPr lang="en-US" dirty="0" smtClean="0">
                <a:solidFill>
                  <a:srgbClr val="000000"/>
                </a:solidFill>
                <a:latin typeface="Calibri - 14"/>
              </a:rPr>
              <a:t>The British believe the best gift is one that is hand made, so people give each other hand-baked sweets in the shape of hearts.</a:t>
            </a:r>
          </a:p>
          <a:p>
            <a:pPr algn="just"/>
            <a:endParaRPr lang="ru-RU" dirty="0" smtClean="0">
              <a:solidFill>
                <a:srgbClr val="000000"/>
              </a:solidFill>
              <a:latin typeface="Calibri - 14"/>
            </a:endParaRPr>
          </a:p>
          <a:p>
            <a:pPr algn="just"/>
            <a:r>
              <a:rPr lang="en-US" dirty="0" smtClean="0">
                <a:solidFill>
                  <a:srgbClr val="000000"/>
                </a:solidFill>
                <a:latin typeface="Calibri - 14"/>
              </a:rPr>
              <a:t>A special place in this festival are given flowers. The tradition of giving flowers English has borrowed from the French in the early 18th century. For anybody not a secret that there is a whole alphabet of giving flowers, thanks to which the donor may Express feelings to whom their presents. But still very popular with lovers on Valentine's Day in England is the red rose. Legend has it that the goddess of love Aphrodite stepped on the white rose Bush and someone who is pricked by on thorns painted the roses red. </a:t>
            </a:r>
            <a:endParaRPr lang="ru-RU" dirty="0">
              <a:solidFill>
                <a:srgbClr val="000000"/>
              </a:solidFill>
              <a:latin typeface="Calibri - 14"/>
            </a:endParaRPr>
          </a:p>
        </p:txBody>
      </p:sp>
      <p:pic>
        <p:nvPicPr>
          <p:cNvPr id="3076" name="Picture 4" descr="C:\Users\USER\Desktop\конфеты.jpg"/>
          <p:cNvPicPr>
            <a:picLocks noChangeAspect="1" noChangeArrowheads="1"/>
          </p:cNvPicPr>
          <p:nvPr/>
        </p:nvPicPr>
        <p:blipFill>
          <a:blip r:embed="rId4"/>
          <a:srcRect/>
          <a:stretch>
            <a:fillRect/>
          </a:stretch>
        </p:blipFill>
        <p:spPr bwMode="auto">
          <a:xfrm>
            <a:off x="6165551" y="2318792"/>
            <a:ext cx="3420128" cy="2500329"/>
          </a:xfrm>
          <a:prstGeom prst="rect">
            <a:avLst/>
          </a:prstGeom>
          <a:noFill/>
        </p:spPr>
      </p:pic>
    </p:spTree>
    <p:extLst>
      <p:ext uri="{BB962C8B-B14F-4D97-AF65-F5344CB8AC3E}">
        <p14:creationId xmlns:p14="http://schemas.microsoft.com/office/powerpoint/2010/main" val="1330926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 name="Рисунок 1"/>
          <p:cNvPicPr>
            <a:picLocks/>
          </p:cNvPicPr>
          <p:nvPr/>
        </p:nvPicPr>
        <p:blipFill>
          <a:blip r:embed="rId3">
            <a:extLst>
              <a:ext uri="{28A0092B-C50C-407E-A947-70E740481C1C}">
                <a14:useLocalDpi xmlns:a14="http://schemas.microsoft.com/office/drawing/2010/main" val="0"/>
              </a:ext>
            </a:extLst>
          </a:blip>
          <a:stretch>
            <a:fillRect/>
          </a:stretch>
        </p:blipFill>
        <p:spPr>
          <a:xfrm>
            <a:off x="267462" y="695325"/>
            <a:ext cx="7378700" cy="5397500"/>
          </a:xfrm>
          <a:prstGeom prst="rect">
            <a:avLst/>
          </a:prstGeom>
          <a:solidFill>
            <a:scrgbClr r="0" g="0" b="0">
              <a:alpha val="0"/>
            </a:scrgbClr>
          </a:solidFill>
        </p:spPr>
      </p:pic>
      <p:sp>
        <p:nvSpPr>
          <p:cNvPr id="3" name="TextBox 2"/>
          <p:cNvSpPr txBox="1"/>
          <p:nvPr/>
        </p:nvSpPr>
        <p:spPr>
          <a:xfrm>
            <a:off x="2273300" y="317500"/>
            <a:ext cx="7052310" cy="2677656"/>
          </a:xfrm>
          <a:prstGeom prst="rect">
            <a:avLst/>
          </a:prstGeom>
          <a:noFill/>
        </p:spPr>
        <p:txBody>
          <a:bodyPr vert="horz" rtlCol="0">
            <a:spAutoFit/>
          </a:bodyPr>
          <a:lstStyle/>
          <a:p>
            <a:r>
              <a:rPr lang="en-US" sz="2800" dirty="0" smtClean="0">
                <a:solidFill>
                  <a:srgbClr val="000000"/>
                </a:solidFill>
                <a:latin typeface="Times New Roman" pitchFamily="18" charset="0"/>
                <a:cs typeface="Times New Roman" pitchFamily="18" charset="0"/>
              </a:rPr>
              <a:t>Because the British people traditions, after receiving from each other confessions, on the clothes is attached a sign with the name of the beloved. It also happens that instead of "Valentine" donor had received the Apple is a symbol of love and beauty. </a:t>
            </a:r>
            <a:endParaRPr lang="ru-RU" sz="2800" dirty="0">
              <a:solidFill>
                <a:srgbClr val="000000"/>
              </a:solidFill>
              <a:latin typeface="Times New Roman" pitchFamily="18" charset="0"/>
              <a:cs typeface="Times New Roman" pitchFamily="18" charset="0"/>
            </a:endParaRPr>
          </a:p>
        </p:txBody>
      </p:sp>
      <p:pic>
        <p:nvPicPr>
          <p:cNvPr id="4" name="Рисунок 3"/>
          <p:cNvPicPr>
            <a:picLocks/>
          </p:cNvPicPr>
          <p:nvPr/>
        </p:nvPicPr>
        <p:blipFill>
          <a:blip r:embed="rId4">
            <a:extLst>
              <a:ext uri="{28A0092B-C50C-407E-A947-70E740481C1C}">
                <a14:useLocalDpi xmlns:a14="http://schemas.microsoft.com/office/drawing/2010/main" val="0"/>
              </a:ext>
            </a:extLst>
          </a:blip>
          <a:stretch>
            <a:fillRect/>
          </a:stretch>
        </p:blipFill>
        <p:spPr>
          <a:xfrm>
            <a:off x="3351808" y="3830960"/>
            <a:ext cx="4104456" cy="3024336"/>
          </a:xfrm>
          <a:prstGeom prst="rect">
            <a:avLst/>
          </a:prstGeom>
          <a:solidFill>
            <a:scrgbClr r="0" g="0" b="0">
              <a:alpha val="0"/>
            </a:scrgbClr>
          </a:solidFill>
        </p:spPr>
      </p:pic>
    </p:spTree>
    <p:extLst>
      <p:ext uri="{BB962C8B-B14F-4D97-AF65-F5344CB8AC3E}">
        <p14:creationId xmlns:p14="http://schemas.microsoft.com/office/powerpoint/2010/main" val="812670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692400" y="1727200"/>
            <a:ext cx="6300673" cy="646331"/>
          </a:xfrm>
          <a:prstGeom prst="rect">
            <a:avLst/>
          </a:prstGeom>
          <a:noFill/>
        </p:spPr>
        <p:txBody>
          <a:bodyPr vert="horz" rtlCol="0">
            <a:spAutoFit/>
          </a:bodyPr>
          <a:lstStyle/>
          <a:p>
            <a:pPr algn="ctr"/>
            <a:r>
              <a:rPr lang="en-US" sz="2700" dirty="0" smtClean="0">
                <a:solidFill>
                  <a:srgbClr val="000000"/>
                </a:solidFill>
                <a:latin typeface="Calibri - 36"/>
              </a:rPr>
              <a:t>  </a:t>
            </a:r>
            <a:r>
              <a:rPr lang="en-US" sz="3600" dirty="0" smtClean="0">
                <a:solidFill>
                  <a:srgbClr val="000000"/>
                </a:solidFill>
                <a:latin typeface="Times New Roman" pitchFamily="18" charset="0"/>
                <a:cs typeface="Times New Roman" pitchFamily="18" charset="0"/>
              </a:rPr>
              <a:t>The feast of Peter and </a:t>
            </a:r>
            <a:r>
              <a:rPr lang="en-US" sz="3600" dirty="0" err="1" smtClean="0">
                <a:solidFill>
                  <a:srgbClr val="000000"/>
                </a:solidFill>
                <a:latin typeface="Times New Roman" pitchFamily="18" charset="0"/>
                <a:cs typeface="Times New Roman" pitchFamily="18" charset="0"/>
              </a:rPr>
              <a:t>Fevronia</a:t>
            </a:r>
            <a:r>
              <a:rPr lang="en-US" sz="3600" dirty="0" smtClean="0">
                <a:solidFill>
                  <a:srgbClr val="000000"/>
                </a:solidFill>
                <a:latin typeface="Times New Roman" pitchFamily="18" charset="0"/>
                <a:cs typeface="Times New Roman" pitchFamily="18" charset="0"/>
              </a:rPr>
              <a:t> </a:t>
            </a:r>
            <a:endParaRPr lang="ru-RU" sz="3600" dirty="0">
              <a:solidFill>
                <a:srgbClr val="000000"/>
              </a:solidFill>
              <a:latin typeface="Times New Roman" pitchFamily="18" charset="0"/>
              <a:cs typeface="Times New Roman" pitchFamily="18" charset="0"/>
            </a:endParaRPr>
          </a:p>
        </p:txBody>
      </p:sp>
      <p:pic>
        <p:nvPicPr>
          <p:cNvPr id="3" name="Рисунок 2"/>
          <p:cNvPicPr>
            <a:picLocks/>
          </p:cNvPicPr>
          <p:nvPr/>
        </p:nvPicPr>
        <p:blipFill>
          <a:blip r:embed="rId3">
            <a:extLst>
              <a:ext uri="{28A0092B-C50C-407E-A947-70E740481C1C}">
                <a14:useLocalDpi xmlns:a14="http://schemas.microsoft.com/office/drawing/2010/main" val="0"/>
              </a:ext>
            </a:extLst>
          </a:blip>
          <a:stretch>
            <a:fillRect/>
          </a:stretch>
        </p:blipFill>
        <p:spPr>
          <a:xfrm>
            <a:off x="4079868" y="1547794"/>
            <a:ext cx="4297362" cy="4932362"/>
          </a:xfrm>
          <a:prstGeom prst="rect">
            <a:avLst/>
          </a:prstGeom>
          <a:solidFill>
            <a:scrgbClr r="0" g="0" b="0">
              <a:alpha val="0"/>
            </a:scrgbClr>
          </a:solidFill>
        </p:spPr>
      </p:pic>
      <p:sp>
        <p:nvSpPr>
          <p:cNvPr id="4" name="TextBox 3"/>
          <p:cNvSpPr txBox="1"/>
          <p:nvPr/>
        </p:nvSpPr>
        <p:spPr>
          <a:xfrm>
            <a:off x="1295400" y="2762240"/>
            <a:ext cx="4013962" cy="4154984"/>
          </a:xfrm>
          <a:prstGeom prst="rect">
            <a:avLst/>
          </a:prstGeom>
          <a:noFill/>
        </p:spPr>
        <p:txBody>
          <a:bodyPr vert="horz" wrap="square" rtlCol="0">
            <a:spAutoFit/>
          </a:bodyPr>
          <a:lstStyle/>
          <a:p>
            <a:r>
              <a:rPr lang="en-US" sz="2400" dirty="0" smtClean="0">
                <a:solidFill>
                  <a:srgbClr val="000000"/>
                </a:solidFill>
                <a:latin typeface="Calibri - 18"/>
              </a:rPr>
              <a:t>July ,8 - Orthodox holiday of family and marriage, the day of the Holy Prince Peter and Princess </a:t>
            </a:r>
            <a:r>
              <a:rPr lang="en-US" sz="2400" dirty="0" err="1" smtClean="0">
                <a:solidFill>
                  <a:srgbClr val="000000"/>
                </a:solidFill>
                <a:latin typeface="Calibri - 18"/>
              </a:rPr>
              <a:t>Fevronia</a:t>
            </a:r>
            <a:r>
              <a:rPr lang="en-US" sz="2400" dirty="0" smtClean="0">
                <a:solidFill>
                  <a:srgbClr val="000000"/>
                </a:solidFill>
                <a:latin typeface="Calibri - 18"/>
              </a:rPr>
              <a:t> of Murom, which are considered patrons of the spouses. In Russia in 2008 was established by the all-Russian festival "Day of family, love and fidelity", has received the official status</a:t>
            </a:r>
            <a:r>
              <a:rPr lang="en-US" sz="1300" dirty="0" smtClean="0">
                <a:solidFill>
                  <a:srgbClr val="000000"/>
                </a:solidFill>
                <a:latin typeface="Calibri - 18"/>
              </a:rPr>
              <a:t>. </a:t>
            </a:r>
            <a:endParaRPr lang="ru-RU" sz="1300" dirty="0">
              <a:solidFill>
                <a:srgbClr val="000000"/>
              </a:solidFill>
              <a:latin typeface="Calibri - 18"/>
            </a:endParaRPr>
          </a:p>
        </p:txBody>
      </p:sp>
      <p:pic>
        <p:nvPicPr>
          <p:cNvPr id="5" name="Рисунок 4"/>
          <p:cNvPicPr>
            <a:picLocks/>
          </p:cNvPicPr>
          <p:nvPr/>
        </p:nvPicPr>
        <p:blipFill>
          <a:blip r:embed="rId4">
            <a:extLst>
              <a:ext uri="{28A0092B-C50C-407E-A947-70E740481C1C}">
                <a14:useLocalDpi xmlns:a14="http://schemas.microsoft.com/office/drawing/2010/main" val="0"/>
              </a:ext>
            </a:extLst>
          </a:blip>
          <a:stretch>
            <a:fillRect/>
          </a:stretch>
        </p:blipFill>
        <p:spPr>
          <a:xfrm>
            <a:off x="6294446" y="2905116"/>
            <a:ext cx="2746121" cy="3718687"/>
          </a:xfrm>
          <a:prstGeom prst="rect">
            <a:avLst/>
          </a:prstGeom>
          <a:solidFill>
            <a:scrgbClr r="0" g="0" b="0">
              <a:alpha val="0"/>
            </a:scrgbClr>
          </a:solidFill>
        </p:spPr>
      </p:pic>
    </p:spTree>
    <p:extLst>
      <p:ext uri="{BB962C8B-B14F-4D97-AF65-F5344CB8AC3E}">
        <p14:creationId xmlns:p14="http://schemas.microsoft.com/office/powerpoint/2010/main" val="37644550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905000" y="2146300"/>
            <a:ext cx="7736763" cy="507831"/>
          </a:xfrm>
          <a:prstGeom prst="rect">
            <a:avLst/>
          </a:prstGeom>
          <a:noFill/>
        </p:spPr>
        <p:txBody>
          <a:bodyPr vert="horz" rtlCol="0">
            <a:spAutoFit/>
          </a:bodyPr>
          <a:lstStyle/>
          <a:p>
            <a:pPr algn="ctr"/>
            <a:r>
              <a:rPr lang="en-US" sz="2700" smtClean="0">
                <a:solidFill>
                  <a:srgbClr val="000000"/>
                </a:solidFill>
                <a:latin typeface="Calibri - 36"/>
              </a:rPr>
              <a:t>The life and death of Peter and Fevronia </a:t>
            </a:r>
            <a:endParaRPr lang="ru-RU" sz="2700">
              <a:solidFill>
                <a:srgbClr val="000000"/>
              </a:solidFill>
              <a:latin typeface="Calibri - 36"/>
            </a:endParaRPr>
          </a:p>
        </p:txBody>
      </p:sp>
      <p:pic>
        <p:nvPicPr>
          <p:cNvPr id="3" name="Рисунок 2"/>
          <p:cNvPicPr>
            <a:picLocks/>
          </p:cNvPicPr>
          <p:nvPr/>
        </p:nvPicPr>
        <p:blipFill>
          <a:blip r:embed="rId3">
            <a:extLst>
              <a:ext uri="{28A0092B-C50C-407E-A947-70E740481C1C}">
                <a14:useLocalDpi xmlns:a14="http://schemas.microsoft.com/office/drawing/2010/main" val="0"/>
              </a:ext>
            </a:extLst>
          </a:blip>
          <a:stretch>
            <a:fillRect/>
          </a:stretch>
        </p:blipFill>
        <p:spPr>
          <a:xfrm>
            <a:off x="3135784" y="1476356"/>
            <a:ext cx="7378700" cy="5241944"/>
          </a:xfrm>
          <a:prstGeom prst="rect">
            <a:avLst/>
          </a:prstGeom>
          <a:solidFill>
            <a:scrgbClr r="0" g="0" b="0">
              <a:alpha val="0"/>
            </a:scrgbClr>
          </a:solidFill>
        </p:spPr>
      </p:pic>
      <p:sp>
        <p:nvSpPr>
          <p:cNvPr id="4" name="TextBox 3"/>
          <p:cNvSpPr txBox="1"/>
          <p:nvPr/>
        </p:nvSpPr>
        <p:spPr>
          <a:xfrm>
            <a:off x="1790700" y="3098800"/>
            <a:ext cx="7039102" cy="4524315"/>
          </a:xfrm>
          <a:prstGeom prst="rect">
            <a:avLst/>
          </a:prstGeom>
          <a:noFill/>
        </p:spPr>
        <p:txBody>
          <a:bodyPr vert="horz" rtlCol="0">
            <a:spAutoFit/>
          </a:bodyPr>
          <a:lstStyle/>
          <a:p>
            <a:r>
              <a:rPr lang="en-US" sz="2400" dirty="0" smtClean="0">
                <a:solidFill>
                  <a:srgbClr val="000000"/>
                </a:solidFill>
                <a:latin typeface="Times New Roman" pitchFamily="18" charset="0"/>
                <a:cs typeface="Times New Roman" pitchFamily="18" charset="0"/>
              </a:rPr>
              <a:t>Peter was the second son of Prince Yuri </a:t>
            </a:r>
            <a:r>
              <a:rPr lang="en-US" sz="2400" dirty="0" err="1" smtClean="0">
                <a:solidFill>
                  <a:srgbClr val="000000"/>
                </a:solidFill>
                <a:latin typeface="Times New Roman" pitchFamily="18" charset="0"/>
                <a:cs typeface="Times New Roman" pitchFamily="18" charset="0"/>
              </a:rPr>
              <a:t>Vladimirovich</a:t>
            </a:r>
            <a:r>
              <a:rPr lang="en-US" sz="2400" dirty="0" smtClean="0">
                <a:solidFill>
                  <a:srgbClr val="000000"/>
                </a:solidFill>
                <a:latin typeface="Times New Roman" pitchFamily="18" charset="0"/>
                <a:cs typeface="Times New Roman" pitchFamily="18" charset="0"/>
              </a:rPr>
              <a:t>. He was afflicted with leprosy, which no one could cure. Once suffering Peter had a dream (according to other sources, was a vision) that he can only help the simple, pious girl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who lived in the village Affectionate near Ryazan. She knew how to heal with herbs. Her father was collecting honey from wild bees. Peter found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who was able to help him. But soon Peter was sick again, so as not fulfilled his promise to marry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The Prince returned to the girl and asked her to forgive him. After Peter had recovered, he took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wife. </a:t>
            </a:r>
            <a:endParaRPr lang="ru-RU" sz="24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4194885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2" name="Рисунок 1"/>
          <p:cNvPicPr>
            <a:picLocks/>
          </p:cNvPicPr>
          <p:nvPr/>
        </p:nvPicPr>
        <p:blipFill>
          <a:blip r:embed="rId3">
            <a:extLst>
              <a:ext uri="{28A0092B-C50C-407E-A947-70E740481C1C}">
                <a14:useLocalDpi xmlns:a14="http://schemas.microsoft.com/office/drawing/2010/main" val="0"/>
              </a:ext>
            </a:extLst>
          </a:blip>
          <a:stretch>
            <a:fillRect/>
          </a:stretch>
        </p:blipFill>
        <p:spPr>
          <a:xfrm>
            <a:off x="254762" y="262001"/>
            <a:ext cx="7378700" cy="4318000"/>
          </a:xfrm>
          <a:prstGeom prst="rect">
            <a:avLst/>
          </a:prstGeom>
          <a:solidFill>
            <a:scrgbClr r="0" g="0" b="0">
              <a:alpha val="0"/>
            </a:scrgbClr>
          </a:solidFill>
        </p:spPr>
      </p:pic>
      <p:sp>
        <p:nvSpPr>
          <p:cNvPr id="3" name="TextBox 2"/>
          <p:cNvSpPr txBox="1"/>
          <p:nvPr/>
        </p:nvSpPr>
        <p:spPr>
          <a:xfrm>
            <a:off x="1407593" y="3690935"/>
            <a:ext cx="7848872" cy="4154984"/>
          </a:xfrm>
          <a:prstGeom prst="rect">
            <a:avLst/>
          </a:prstGeom>
          <a:noFill/>
        </p:spPr>
        <p:txBody>
          <a:bodyPr vert="horz" wrap="square" rtlCol="0">
            <a:spAutoFit/>
          </a:bodyPr>
          <a:lstStyle/>
          <a:p>
            <a:r>
              <a:rPr lang="en-US" sz="2400" dirty="0" smtClean="0">
                <a:solidFill>
                  <a:srgbClr val="000000"/>
                </a:solidFill>
                <a:latin typeface="Times New Roman" pitchFamily="18" charset="0"/>
                <a:cs typeface="Times New Roman" pitchFamily="18" charset="0"/>
              </a:rPr>
              <a:t>Some time later, Peter, inherited the reign of Murom land, had to leave the city, because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was a commoner and not came to the court of the boyars. But in Murom started the rebellion. Nobles turned to the Prince with a request to return and rule the people. Peter returned with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after which the riots stopped, and </a:t>
            </a:r>
            <a:r>
              <a:rPr lang="en-US" sz="2400" dirty="0" err="1" smtClean="0">
                <a:solidFill>
                  <a:srgbClr val="000000"/>
                </a:solidFill>
                <a:latin typeface="Times New Roman" pitchFamily="18" charset="0"/>
                <a:cs typeface="Times New Roman" pitchFamily="18" charset="0"/>
              </a:rPr>
              <a:t>Muromsky</a:t>
            </a:r>
            <a:r>
              <a:rPr lang="en-US" sz="2400" dirty="0" smtClean="0">
                <a:solidFill>
                  <a:srgbClr val="000000"/>
                </a:solidFill>
                <a:latin typeface="Times New Roman" pitchFamily="18" charset="0"/>
                <a:cs typeface="Times New Roman" pitchFamily="18" charset="0"/>
              </a:rPr>
              <a:t> earth got wise Prince. In his declining years the couple took monastic vows and took the new name of </a:t>
            </a:r>
            <a:r>
              <a:rPr lang="en-US" sz="2400" dirty="0" err="1" smtClean="0">
                <a:solidFill>
                  <a:srgbClr val="000000"/>
                </a:solidFill>
                <a:latin typeface="Times New Roman" pitchFamily="18" charset="0"/>
                <a:cs typeface="Times New Roman" pitchFamily="18" charset="0"/>
              </a:rPr>
              <a:t>Euphrosyne</a:t>
            </a:r>
            <a:r>
              <a:rPr lang="en-US" sz="2400" dirty="0" smtClean="0">
                <a:solidFill>
                  <a:srgbClr val="000000"/>
                </a:solidFill>
                <a:latin typeface="Times New Roman" pitchFamily="18" charset="0"/>
                <a:cs typeface="Times New Roman" pitchFamily="18" charset="0"/>
              </a:rPr>
              <a:t> and David. However, they were in different monasteries and suffered very much without each other. Peter and </a:t>
            </a:r>
            <a:r>
              <a:rPr lang="en-US" sz="2400" dirty="0" err="1" smtClean="0">
                <a:solidFill>
                  <a:srgbClr val="000000"/>
                </a:solidFill>
                <a:latin typeface="Times New Roman" pitchFamily="18" charset="0"/>
                <a:cs typeface="Times New Roman" pitchFamily="18" charset="0"/>
              </a:rPr>
              <a:t>Fevronia</a:t>
            </a:r>
            <a:r>
              <a:rPr lang="en-US" sz="2400" dirty="0" smtClean="0">
                <a:solidFill>
                  <a:srgbClr val="000000"/>
                </a:solidFill>
                <a:latin typeface="Times New Roman" pitchFamily="18" charset="0"/>
                <a:cs typeface="Times New Roman" pitchFamily="18" charset="0"/>
              </a:rPr>
              <a:t> constantly prayed to God that he gave them the death in one day. </a:t>
            </a:r>
            <a:endParaRPr lang="ru-RU" sz="2400" dirty="0">
              <a:solidFill>
                <a:srgbClr val="000000"/>
              </a:solidFill>
              <a:latin typeface="Times New Roman" pitchFamily="18" charset="0"/>
              <a:cs typeface="Times New Roman" pitchFamily="18" charset="0"/>
            </a:endParaRPr>
          </a:p>
        </p:txBody>
      </p:sp>
      <p:pic>
        <p:nvPicPr>
          <p:cNvPr id="4" name="Рисунок 3"/>
          <p:cNvPicPr>
            <a:picLocks/>
          </p:cNvPicPr>
          <p:nvPr/>
        </p:nvPicPr>
        <p:blipFill>
          <a:blip r:embed="rId4">
            <a:extLst>
              <a:ext uri="{28A0092B-C50C-407E-A947-70E740481C1C}">
                <a14:useLocalDpi xmlns:a14="http://schemas.microsoft.com/office/drawing/2010/main" val="0"/>
              </a:ext>
            </a:extLst>
          </a:blip>
          <a:stretch>
            <a:fillRect/>
          </a:stretch>
        </p:blipFill>
        <p:spPr>
          <a:xfrm>
            <a:off x="4294182" y="1094656"/>
            <a:ext cx="3194304" cy="2088232"/>
          </a:xfrm>
          <a:prstGeom prst="rect">
            <a:avLst/>
          </a:prstGeom>
          <a:solidFill>
            <a:scrgbClr r="0" g="0" b="0">
              <a:alpha val="0"/>
            </a:scrgbClr>
          </a:solidFill>
        </p:spPr>
      </p:pic>
    </p:spTree>
    <p:extLst>
      <p:ext uri="{BB962C8B-B14F-4D97-AF65-F5344CB8AC3E}">
        <p14:creationId xmlns:p14="http://schemas.microsoft.com/office/powerpoint/2010/main" val="283622516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595</TotalTime>
  <Words>1199</Words>
  <Application>Microsoft Office PowerPoint</Application>
  <PresentationFormat>Произвольный</PresentationFormat>
  <Paragraphs>65</Paragraphs>
  <Slides>16</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16</vt:i4>
      </vt:variant>
    </vt:vector>
  </HeadingPairs>
  <TitlesOfParts>
    <vt:vector size="27" baseType="lpstr">
      <vt:lpstr>Arial</vt:lpstr>
      <vt:lpstr>Calibri - 45</vt:lpstr>
      <vt:lpstr>Calibri - 36</vt:lpstr>
      <vt:lpstr>Times New Roman</vt:lpstr>
      <vt:lpstr>Calibri - 14</vt:lpstr>
      <vt:lpstr>Calibri - 12</vt:lpstr>
      <vt:lpstr>Calibri - 18</vt:lpstr>
      <vt:lpstr>Calibri - 21</vt:lpstr>
      <vt:lpstr>Calibri - 22</vt:lpstr>
      <vt:lpstr>Calibri</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Анна</dc:creator>
  <cp:lastModifiedBy>Мария</cp:lastModifiedBy>
  <cp:revision>56</cp:revision>
  <dcterms:created xsi:type="dcterms:W3CDTF">2015-03-18T12:19:30Z</dcterms:created>
  <dcterms:modified xsi:type="dcterms:W3CDTF">2019-10-16T11:13:13Z</dcterms:modified>
</cp:coreProperties>
</file>