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80" r:id="rId3"/>
    <p:sldId id="257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6" r:id="rId18"/>
    <p:sldId id="294" r:id="rId19"/>
    <p:sldId id="297" r:id="rId20"/>
    <p:sldId id="298" r:id="rId21"/>
    <p:sldId id="295" r:id="rId22"/>
    <p:sldId id="299" r:id="rId23"/>
    <p:sldId id="300" r:id="rId2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B92D14"/>
    <a:srgbClr val="4D4D4D"/>
    <a:srgbClr val="35759D"/>
    <a:srgbClr val="35B19D"/>
    <a:srgbClr val="777777"/>
    <a:srgbClr val="969696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47" autoAdjust="0"/>
    <p:restoredTop sz="95573" autoAdjust="0"/>
  </p:normalViewPr>
  <p:slideViewPr>
    <p:cSldViewPr>
      <p:cViewPr varScale="1">
        <p:scale>
          <a:sx n="70" d="100"/>
          <a:sy n="70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347B374-6CFD-4222-80D8-426E6FAF6C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1187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AA1770D-4DB6-4B74-B3DE-98EF5DF1D180}" type="slidenum">
              <a:rPr lang="en-US" altLang="ru-RU" sz="1200"/>
              <a:pPr eaLnBrk="1" hangingPunct="1"/>
              <a:t>1</a:t>
            </a:fld>
            <a:endParaRPr lang="en-US" altLang="ru-RU" sz="120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875D001-9A7E-4CF8-A4FB-1C2C45EC2B94}" type="slidenum">
              <a:rPr lang="en-US" altLang="ru-RU" sz="1200"/>
              <a:pPr eaLnBrk="1" hangingPunct="1"/>
              <a:t>3</a:t>
            </a:fld>
            <a:endParaRPr lang="en-US" altLang="ru-RU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875D001-9A7E-4CF8-A4FB-1C2C45EC2B94}" type="slidenum">
              <a:rPr lang="en-US" altLang="ru-RU" sz="1200"/>
              <a:pPr eaLnBrk="1" hangingPunct="1"/>
              <a:t>4</a:t>
            </a:fld>
            <a:endParaRPr lang="en-US" altLang="ru-RU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875D001-9A7E-4CF8-A4FB-1C2C45EC2B94}" type="slidenum">
              <a:rPr lang="en-US" altLang="ru-RU" sz="1200"/>
              <a:pPr eaLnBrk="1" hangingPunct="1"/>
              <a:t>5</a:t>
            </a:fld>
            <a:endParaRPr lang="en-US" altLang="ru-RU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276735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88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906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176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34578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047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917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942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2701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81728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7644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english.language.ru/exams/index.html" TargetMode="External"/><Relationship Id="rId2" Type="http://schemas.openxmlformats.org/officeDocument/2006/relationships/hyperlink" Target="http://www.bkc.ru/exams/descriptio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ielts.org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063080" y="2636912"/>
            <a:ext cx="6901408" cy="7620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/>
            <a:r>
              <a:rPr lang="ru-RU" altLang="ru-RU" sz="4000" dirty="0" smtClean="0">
                <a:solidFill>
                  <a:srgbClr val="000000"/>
                </a:solidFill>
              </a:rPr>
              <a:t>Система оценивания владения английским языком как иностранным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5220072" y="4149080"/>
            <a:ext cx="28956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/>
            <a:r>
              <a:rPr lang="ru-RU" altLang="ru-RU" dirty="0" smtClean="0">
                <a:solidFill>
                  <a:schemeClr val="tx1">
                    <a:lumMod val="50000"/>
                  </a:schemeClr>
                </a:solidFill>
              </a:rPr>
              <a:t>Преподаватель Е.Е. Лисицына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0"/>
            <a:ext cx="8856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solidFill>
                  <a:schemeClr val="tx1">
                    <a:lumMod val="75000"/>
                  </a:schemeClr>
                </a:solidFill>
              </a:rPr>
              <a:t>Департамент по культуре и туризму Томской области</a:t>
            </a:r>
          </a:p>
          <a:p>
            <a:pPr algn="ctr"/>
            <a:r>
              <a:rPr lang="ru-RU" sz="1800" dirty="0">
                <a:solidFill>
                  <a:schemeClr val="tx1">
                    <a:lumMod val="75000"/>
                  </a:schemeClr>
                </a:solidFill>
              </a:rPr>
              <a:t>Областное государственное автономное профессиональное образовательное учреждение</a:t>
            </a:r>
          </a:p>
          <a:p>
            <a:pPr algn="ctr"/>
            <a:r>
              <a:rPr lang="ru-RU" sz="1800" dirty="0">
                <a:solidFill>
                  <a:schemeClr val="tx1">
                    <a:lumMod val="75000"/>
                  </a:schemeClr>
                </a:solidFill>
              </a:rPr>
              <a:t>«Губернаторский колледж социально-культурных технологий и инноваций»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1412776"/>
            <a:ext cx="6912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>
                <a:solidFill>
                  <a:schemeClr val="tx1">
                    <a:lumMod val="75000"/>
                  </a:schemeClr>
                </a:solidFill>
              </a:rPr>
              <a:t>Презентация  по предмету «Английский язык» по теме:</a:t>
            </a:r>
            <a:endParaRPr lang="ru-RU" sz="18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315200" cy="715962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Международные экзамены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6" cy="4680520"/>
          </a:xfrm>
        </p:spPr>
        <p:txBody>
          <a:bodyPr/>
          <a:lstStyle/>
          <a:p>
            <a:pPr algn="just"/>
            <a:r>
              <a:rPr lang="ru-RU" dirty="0">
                <a:solidFill>
                  <a:srgbClr val="B92D14"/>
                </a:solidFill>
              </a:rPr>
              <a:t>IELTS делится на 2 разных модуля</a:t>
            </a:r>
            <a:r>
              <a:rPr lang="ru-RU" dirty="0" smtClean="0">
                <a:solidFill>
                  <a:srgbClr val="B92D14"/>
                </a:solidFill>
              </a:rPr>
              <a:t>:</a:t>
            </a:r>
            <a:endParaRPr lang="ru-RU" dirty="0">
              <a:solidFill>
                <a:srgbClr val="B92D14"/>
              </a:solidFill>
            </a:endParaRPr>
          </a:p>
          <a:p>
            <a:pPr algn="just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Academic module. Этот модуль для тех, кто собирается учиться за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рубежом.</a:t>
            </a:r>
          </a:p>
          <a:p>
            <a:pPr algn="just"/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General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module. Это модуль для тех, кто собирается в англоговорящей среде устроиться на работу или поступить в средне-специальное учебное заведение, а также для иммиграции в Австралию, Канаду и Новую Зеландию</a:t>
            </a:r>
            <a:endParaRPr lang="ru-RU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204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315200" cy="715962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Международные экзамены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6" cy="4680520"/>
          </a:xfrm>
        </p:spPr>
        <p:txBody>
          <a:bodyPr/>
          <a:lstStyle/>
          <a:p>
            <a:pPr algn="just"/>
            <a:r>
              <a:rPr lang="ru-RU" dirty="0">
                <a:solidFill>
                  <a:srgbClr val="B92D14"/>
                </a:solidFill>
              </a:rPr>
              <a:t>Тест IELTS состоит из четырех частей</a:t>
            </a:r>
            <a:r>
              <a:rPr lang="ru-RU" dirty="0" smtClean="0">
                <a:solidFill>
                  <a:srgbClr val="B92D14"/>
                </a:solidFill>
              </a:rPr>
              <a:t>:</a:t>
            </a:r>
            <a:endParaRPr lang="ru-RU" dirty="0">
              <a:solidFill>
                <a:srgbClr val="B92D14"/>
              </a:solidFill>
            </a:endParaRPr>
          </a:p>
          <a:p>
            <a:pPr algn="just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Listening (Аудирование) </a:t>
            </a:r>
            <a:endParaRPr lang="ru-RU" dirty="0" smtClean="0">
              <a:solidFill>
                <a:schemeClr val="tx1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Reading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(Чтение) </a:t>
            </a:r>
            <a:endParaRPr lang="ru-RU" dirty="0" smtClean="0">
              <a:solidFill>
                <a:schemeClr val="tx1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Writing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(Письмо) </a:t>
            </a:r>
            <a:endParaRPr lang="ru-RU" dirty="0" smtClean="0">
              <a:solidFill>
                <a:schemeClr val="tx1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Speaking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(Устная речь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45887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315200" cy="715962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Международные экзамены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6" cy="4680520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IELTS оценивается по девятибалльной шкале. Таким образом выходит, что этот экзамен нельзя не сдать. Вы в любом случае его сдадите на тот балл, который соответствует Вашим знаниям английского языка. Вы получаете 0 только в случае неявки на экзамен.</a:t>
            </a:r>
            <a:endParaRPr lang="ru-RU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642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315200" cy="715962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Кембриджские экзамены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6" cy="4680520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Кембриджская система экзаменов для студентов, изучающих английский язык, и преподавателей английского языка является мировым лидером в области сертификации по английскому языку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 algn="just"/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Проводятся одноимённым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подразделением экзаменационного совета Кембриджского университета</a:t>
            </a:r>
            <a:endParaRPr lang="ru-RU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2693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315200" cy="715962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Кембриджские экзамены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6" cy="4680520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B92D14"/>
                </a:solidFill>
              </a:rPr>
              <a:t>Все экзамены делятся на 4 группы:</a:t>
            </a:r>
          </a:p>
          <a:p>
            <a:pPr algn="just"/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На знание общего английского языка</a:t>
            </a:r>
          </a:p>
          <a:p>
            <a:pPr algn="just"/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На знание делового английского языка</a:t>
            </a:r>
          </a:p>
          <a:p>
            <a:pPr algn="just"/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Для детей и подростков</a:t>
            </a:r>
          </a:p>
          <a:p>
            <a:pPr algn="just"/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Для преподавателей   </a:t>
            </a:r>
          </a:p>
        </p:txBody>
      </p:sp>
    </p:spTree>
    <p:extLst>
      <p:ext uri="{BB962C8B-B14F-4D97-AF65-F5344CB8AC3E}">
        <p14:creationId xmlns:p14="http://schemas.microsoft.com/office/powerpoint/2010/main" val="2516097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315200" cy="715962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Кембриджские экзамены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6" cy="468052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К экзаменам на знание общего английского языка относятся:</a:t>
            </a:r>
          </a:p>
          <a:p>
            <a:pPr algn="just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Key English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Test (KET)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 algn="just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Preliminary English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Test (PET)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 algn="just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First Certificate in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English (FCE)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 algn="just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Certificate in Advanced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English (CAE)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 algn="just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Certificate of Proficiency in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English (CPE)</a:t>
            </a:r>
            <a:endParaRPr lang="ru-RU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4587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315200" cy="715962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Кембриджские экзамены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6" cy="468052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К экзаменам на знание делового английского языка:</a:t>
            </a:r>
          </a:p>
          <a:p>
            <a:pPr algn="just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Business English Cambridge (BEC)</a:t>
            </a:r>
          </a:p>
          <a:p>
            <a:pPr algn="just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The Business language testing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service (BULATS)</a:t>
            </a:r>
            <a:endParaRPr lang="ru-RU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1954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315200" cy="715962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Кембриджские экзамены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6" cy="4680520"/>
          </a:xfrm>
        </p:spPr>
        <p:txBody>
          <a:bodyPr/>
          <a:lstStyle/>
          <a:p>
            <a:pPr algn="just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BEC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включает три экзамена разных уровней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Preliminary, Vantage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и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Higher.</a:t>
            </a:r>
          </a:p>
          <a:p>
            <a:pPr algn="just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Preliminary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– средний уровень владения языком</a:t>
            </a:r>
          </a:p>
          <a:p>
            <a:pPr algn="just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Vantage –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уровень знаний выше среднего</a:t>
            </a:r>
          </a:p>
          <a:p>
            <a:pPr algn="just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Higher –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продвинутый уровень</a:t>
            </a:r>
            <a:endParaRPr lang="en-US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5814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315200" cy="715962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Кембриджские экзамены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6" cy="468052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Кембриджские экзамены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д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ля детей и подростков:</a:t>
            </a:r>
          </a:p>
          <a:p>
            <a:pPr algn="just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Young Learners English Tests: Starters, Movers,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Flyers</a:t>
            </a:r>
            <a:endParaRPr lang="ru-RU" dirty="0" smtClean="0">
              <a:solidFill>
                <a:schemeClr val="tx1">
                  <a:lumMod val="50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Key English Test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for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School </a:t>
            </a:r>
            <a:endParaRPr lang="ru-RU" dirty="0" smtClean="0">
              <a:solidFill>
                <a:schemeClr val="tx1">
                  <a:lumMod val="50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Preliminary English Test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for School</a:t>
            </a:r>
            <a:endParaRPr lang="ru-RU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2977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315200" cy="715962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Кембриджские экзамены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6" cy="4680520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YLE Tests оценивают уровень знания английского языка у школьников возраста 7-12 лет. </a:t>
            </a:r>
            <a:endParaRPr lang="en-US" dirty="0" smtClean="0">
              <a:solidFill>
                <a:schemeClr val="tx1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Различаются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3 уровня трудности экзамена, 3 «ступени»: Starters (начальный уровень), Movers (средний уровень) и Flyers (уровень повышенной трудности).</a:t>
            </a:r>
            <a:endParaRPr lang="ru-RU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398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Содержание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Уровни владения английским языком</a:t>
            </a:r>
          </a:p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Международные экзамены</a:t>
            </a:r>
          </a:p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Кембриджские экзамены</a:t>
            </a:r>
          </a:p>
          <a:p>
            <a:pPr marL="0" indent="0">
              <a:buNone/>
            </a:pP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0416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315200" cy="715962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Кембриджские экзамены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6" cy="4680520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Экзамены KET for School и PET for School разработаны специально для подростков 11-14 лет. </a:t>
            </a:r>
            <a:endParaRPr lang="en-US" dirty="0" smtClean="0">
              <a:solidFill>
                <a:schemeClr val="tx1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Данные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Кембриджские экзамены, как  и экзамены KET и PET (линейка экзаменов по общему английскому), соответствуют уровням A2 и B1 Шкалы Совета Европы. </a:t>
            </a:r>
            <a:endParaRPr lang="ru-RU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5843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315200" cy="715962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Кембриджские экзамены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6" cy="468052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Экзамены для преподавателей  включают:</a:t>
            </a:r>
          </a:p>
          <a:p>
            <a:pPr algn="just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Teaching Knowledge Test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TKT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)</a:t>
            </a:r>
          </a:p>
          <a:p>
            <a:pPr algn="just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Certificate in English Language Teaching to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Adults (CELTA)</a:t>
            </a:r>
            <a:endParaRPr lang="ru-RU" dirty="0" smtClean="0">
              <a:solidFill>
                <a:schemeClr val="tx1">
                  <a:lumMod val="50000"/>
                </a:schemeClr>
              </a:solidFill>
            </a:endParaRPr>
          </a:p>
          <a:p>
            <a:pPr algn="just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Diploma in Teaching English to Speakers of Other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Languages (DELTA)</a:t>
            </a:r>
            <a:endParaRPr lang="ru-RU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0368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315200" cy="715962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Кембриджские экзамены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6" cy="4680520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Осенью 2008 года были введены два дополнительных модуля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TKT: CLIL (Content and Language Integrated Learning)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и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KAL (Knowledge About Language). </a:t>
            </a:r>
            <a:endParaRPr lang="en-US" dirty="0" smtClean="0">
              <a:solidFill>
                <a:schemeClr val="tx1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Каждый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модуль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TKT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оценивается отдельно, и за каждый модуль выдаётся отдельный сертификат.</a:t>
            </a:r>
            <a:endParaRPr lang="ru-RU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8258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Список источников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www.bkc.ru/exams/description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english.language.ru/exams/index.html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https://www.ielts.org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9628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1043608" y="332656"/>
            <a:ext cx="7315200" cy="715962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/>
            <a:r>
              <a:rPr lang="ru-RU" altLang="ru-RU" sz="4000" dirty="0" smtClean="0">
                <a:solidFill>
                  <a:srgbClr val="000000"/>
                </a:solidFill>
              </a:rPr>
              <a:t>Уровни владения английским языком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414058"/>
              </p:ext>
            </p:extLst>
          </p:nvPr>
        </p:nvGraphicFramePr>
        <p:xfrm>
          <a:off x="827584" y="1340769"/>
          <a:ext cx="7632849" cy="544753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44216"/>
                <a:gridCol w="3672408"/>
                <a:gridCol w="2016225"/>
              </a:tblGrid>
              <a:tr h="1058416"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 по шкале Совета Европы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Возможности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 владения языком</a:t>
                      </a:r>
                      <a:endParaRPr lang="ru-RU" dirty="0"/>
                    </a:p>
                  </a:txBody>
                  <a:tcPr/>
                </a:tc>
              </a:tr>
              <a:tr h="621069">
                <a:tc>
                  <a:txBody>
                    <a:bodyPr/>
                    <a:lstStyle/>
                    <a:p>
                      <a:r>
                        <a:rPr lang="en-US" dirty="0" smtClean="0"/>
                        <a:t>A1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Понимаете несколько знакомых выражений; можете рассказать о себе и задать основные вопросы, участвовать в простой беседе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Beginner</a:t>
                      </a:r>
                      <a:endParaRPr lang="ru-RU" dirty="0"/>
                    </a:p>
                  </a:txBody>
                  <a:tcPr/>
                </a:tc>
              </a:tr>
              <a:tr h="621069">
                <a:tc>
                  <a:txBody>
                    <a:bodyPr/>
                    <a:lstStyle/>
                    <a:p>
                      <a:r>
                        <a:rPr lang="en-US" dirty="0" smtClean="0"/>
                        <a:t>A2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Можете общаться на базовые темы (семья, магазины, работа и проч.), участвовать в   повседневном общении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Elementary</a:t>
                      </a:r>
                      <a:endParaRPr lang="ru-RU" dirty="0"/>
                    </a:p>
                  </a:txBody>
                  <a:tcPr/>
                </a:tc>
              </a:tr>
              <a:tr h="621069">
                <a:tc>
                  <a:txBody>
                    <a:bodyPr/>
                    <a:lstStyle/>
                    <a:p>
                      <a:r>
                        <a:rPr lang="en-US" dirty="0" smtClean="0"/>
                        <a:t>B1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Можете общаться в большинстве ситуаций повседневной жизни и в путешествиях, составлять несложные тексты, описывать события и свои интересы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Intermediate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1043608" y="332656"/>
            <a:ext cx="7315200" cy="715962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/>
            <a:r>
              <a:rPr lang="ru-RU" altLang="ru-RU" sz="4000" dirty="0" smtClean="0">
                <a:solidFill>
                  <a:srgbClr val="000000"/>
                </a:solidFill>
              </a:rPr>
              <a:t>Уровни владения английским языком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148322"/>
              </p:ext>
            </p:extLst>
          </p:nvPr>
        </p:nvGraphicFramePr>
        <p:xfrm>
          <a:off x="827584" y="1340769"/>
          <a:ext cx="7632849" cy="535609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44216"/>
                <a:gridCol w="3672408"/>
                <a:gridCol w="2016225"/>
              </a:tblGrid>
              <a:tr h="1058416"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 по шкале Совета Европы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Возможности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 владения языком</a:t>
                      </a:r>
                      <a:endParaRPr lang="ru-RU" dirty="0"/>
                    </a:p>
                  </a:txBody>
                  <a:tcPr/>
                </a:tc>
              </a:tr>
              <a:tr h="621069">
                <a:tc>
                  <a:txBody>
                    <a:bodyPr/>
                    <a:lstStyle/>
                    <a:p>
                      <a:r>
                        <a:rPr lang="en-US" dirty="0" smtClean="0"/>
                        <a:t>B2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Понимаете смысл сложного текста; можете общаться на абстрактные темы, в том числе и в области своей специальности; можете спокойно общаться с носителями языка, отстаивать в споре свою точку зрения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Upper-Intermediate</a:t>
                      </a:r>
                      <a:endParaRPr lang="ru-RU" dirty="0"/>
                    </a:p>
                  </a:txBody>
                  <a:tcPr/>
                </a:tc>
              </a:tr>
              <a:tr h="621069">
                <a:tc>
                  <a:txBody>
                    <a:bodyPr/>
                    <a:lstStyle/>
                    <a:p>
                      <a:r>
                        <a:rPr lang="en-US" dirty="0" smtClean="0"/>
                        <a:t>C1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Понимаете сложные тексты; можете свободно выражать все свои мысли и эмоции, использовать язык во всех сферах: социальной, профессиональной, академической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Advanced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824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1043608" y="332656"/>
            <a:ext cx="7315200" cy="715962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/>
            <a:r>
              <a:rPr lang="ru-RU" altLang="ru-RU" sz="4000" dirty="0" smtClean="0">
                <a:solidFill>
                  <a:srgbClr val="000000"/>
                </a:solidFill>
              </a:rPr>
              <a:t>Уровни владения английским языком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539432"/>
              </p:ext>
            </p:extLst>
          </p:nvPr>
        </p:nvGraphicFramePr>
        <p:xfrm>
          <a:off x="827584" y="1340769"/>
          <a:ext cx="7632849" cy="307009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44216"/>
                <a:gridCol w="3672408"/>
                <a:gridCol w="2016225"/>
              </a:tblGrid>
              <a:tr h="1058416"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 по шкале Совета Европы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Возможности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 владения языком</a:t>
                      </a:r>
                      <a:endParaRPr lang="ru-RU" dirty="0"/>
                    </a:p>
                  </a:txBody>
                  <a:tcPr/>
                </a:tc>
              </a:tr>
              <a:tr h="621069">
                <a:tc>
                  <a:txBody>
                    <a:bodyPr/>
                    <a:lstStyle/>
                    <a:p>
                      <a:r>
                        <a:rPr lang="en-US" dirty="0" smtClean="0"/>
                        <a:t>C2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Воспринимаете на слух любую речь и любой текст; можете точно выражать мысли со всеми оттенками значений, анализировать информацию, полученную в письменной и устной форме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Proficiency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332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315200" cy="715962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Международные экзамены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276872"/>
            <a:ext cx="7315200" cy="4191000"/>
          </a:xfrm>
        </p:spPr>
        <p:txBody>
          <a:bodyPr/>
          <a:lstStyle/>
          <a:p>
            <a:pPr algn="just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TOEFL - Test of English as a Foreign Language</a:t>
            </a:r>
          </a:p>
          <a:p>
            <a:pPr algn="just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IELTS - International English Language Testing System</a:t>
            </a: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135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315200" cy="715962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Международные экзамены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496944" cy="4824536"/>
          </a:xfrm>
        </p:spPr>
        <p:txBody>
          <a:bodyPr/>
          <a:lstStyle/>
          <a:p>
            <a:pPr algn="just"/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TOEFL </a:t>
            </a:r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- это международный экзамен по английскому языку как иностранному, признанный во многих странах мира.</a:t>
            </a:r>
            <a:endParaRPr lang="en-US" sz="2800" dirty="0" smtClean="0">
              <a:solidFill>
                <a:schemeClr val="tx1">
                  <a:lumMod val="50000"/>
                </a:schemeClr>
              </a:solidFill>
            </a:endParaRPr>
          </a:p>
          <a:p>
            <a:pPr algn="just"/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Цель экзамена - оценить уровень подготовки тех, для кого английский язык не является родным.</a:t>
            </a:r>
            <a:endParaRPr lang="en-US" sz="2800" dirty="0" smtClean="0">
              <a:solidFill>
                <a:schemeClr val="tx1">
                  <a:lumMod val="50000"/>
                </a:schemeClr>
              </a:solidFill>
            </a:endParaRPr>
          </a:p>
          <a:p>
            <a:pPr algn="just"/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C</a:t>
            </a:r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дача TOEFL необходима для участия во многих программах зарубежной стажировки в учреждениях, где преподавание ведется на английском языке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.</a:t>
            </a:r>
            <a:endParaRPr lang="en-US" sz="28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61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315200" cy="715962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Международные экзамены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6" cy="4680520"/>
          </a:xfrm>
        </p:spPr>
        <p:txBody>
          <a:bodyPr/>
          <a:lstStyle/>
          <a:p>
            <a:pPr algn="just"/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TOEFL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делится на два вида: компьютерный тест и бумажный тест</a:t>
            </a:r>
          </a:p>
          <a:p>
            <a:pPr algn="just"/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Включает проверку основных навыков речи: чтение, говорение, письмо и аудирование</a:t>
            </a: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960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315200" cy="715962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Международные экзамены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6" cy="4680520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Экзамен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IELTS был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разработан специально для тех, кто хочет выявить свое владение языком на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международном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уровне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 algn="just"/>
            <a:r>
              <a:rPr lang="ru-RU" dirty="0">
                <a:solidFill>
                  <a:schemeClr val="tx1">
                    <a:lumMod val="50000"/>
                  </a:schemeClr>
                </a:solidFill>
              </a:rPr>
              <a:t>Стоит отметить, что ограничений в количестве сдач экзамена нет – IELTS можно сдавать столько раз, сколько потребуется.</a:t>
            </a:r>
            <a:endParaRPr lang="ru-RU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711187"/>
      </p:ext>
    </p:extLst>
  </p:cSld>
  <p:clrMapOvr>
    <a:masterClrMapping/>
  </p:clrMapOvr>
</p:sld>
</file>

<file path=ppt/theme/theme1.xml><?xml version="1.0" encoding="utf-8"?>
<a:theme xmlns:a="http://schemas.openxmlformats.org/drawingml/2006/main" name="Презентация Лисицына август 2016">
  <a:themeElements>
    <a:clrScheme name="">
      <a:dk1>
        <a:srgbClr val="808080"/>
      </a:dk1>
      <a:lt1>
        <a:srgbClr val="FFFFFF"/>
      </a:lt1>
      <a:dk2>
        <a:srgbClr val="FFFFFF"/>
      </a:dk2>
      <a:lt2>
        <a:srgbClr val="0120BD"/>
      </a:lt2>
      <a:accent1>
        <a:srgbClr val="C300E6"/>
      </a:accent1>
      <a:accent2>
        <a:srgbClr val="F96F1C"/>
      </a:accent2>
      <a:accent3>
        <a:srgbClr val="FFFFFF"/>
      </a:accent3>
      <a:accent4>
        <a:srgbClr val="6C6C6C"/>
      </a:accent4>
      <a:accent5>
        <a:srgbClr val="DEAAF0"/>
      </a:accent5>
      <a:accent6>
        <a:srgbClr val="E26418"/>
      </a:accent6>
      <a:hlink>
        <a:srgbClr val="FFBF07"/>
      </a:hlink>
      <a:folHlink>
        <a:srgbClr val="5F5F5F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Лисицына август 2016</Template>
  <TotalTime>325</TotalTime>
  <Words>874</Words>
  <Application>Microsoft Office PowerPoint</Application>
  <PresentationFormat>Экран (4:3)</PresentationFormat>
  <Paragraphs>117</Paragraphs>
  <Slides>23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Презентация Лисицына август 2016</vt:lpstr>
      <vt:lpstr>Система оценивания владения английским языком как иностранным</vt:lpstr>
      <vt:lpstr>Содержание</vt:lpstr>
      <vt:lpstr>Уровни владения английским языком</vt:lpstr>
      <vt:lpstr>Уровни владения английским языком</vt:lpstr>
      <vt:lpstr>Уровни владения английским языком</vt:lpstr>
      <vt:lpstr>Международные экзамены</vt:lpstr>
      <vt:lpstr>Международные экзамены</vt:lpstr>
      <vt:lpstr>Международные экзамены</vt:lpstr>
      <vt:lpstr>Международные экзамены</vt:lpstr>
      <vt:lpstr>Международные экзамены</vt:lpstr>
      <vt:lpstr>Международные экзамены</vt:lpstr>
      <vt:lpstr>Международные экзамены</vt:lpstr>
      <vt:lpstr>Кембриджские экзамены</vt:lpstr>
      <vt:lpstr>Кембриджские экзамены</vt:lpstr>
      <vt:lpstr>Кембриджские экзамены</vt:lpstr>
      <vt:lpstr>Кембриджские экзамены</vt:lpstr>
      <vt:lpstr>Кембриджские экзамены</vt:lpstr>
      <vt:lpstr>Кембриджские экзамены</vt:lpstr>
      <vt:lpstr>Кембриджские экзамены</vt:lpstr>
      <vt:lpstr>Кембриджские экзамены</vt:lpstr>
      <vt:lpstr>Кембриджские экзамены</vt:lpstr>
      <vt:lpstr>Кембриджские экзамены</vt:lpstr>
      <vt:lpstr>Список источников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оценивания владения английским языком как иностранным</dc:title>
  <dc:creator>user</dc:creator>
  <cp:lastModifiedBy>user</cp:lastModifiedBy>
  <cp:revision>18</cp:revision>
  <dcterms:created xsi:type="dcterms:W3CDTF">2016-08-22T05:29:51Z</dcterms:created>
  <dcterms:modified xsi:type="dcterms:W3CDTF">2016-08-23T06:24:09Z</dcterms:modified>
</cp:coreProperties>
</file>