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1"/>
  </p:sldMasterIdLst>
  <p:sldIdLst>
    <p:sldId id="258" r:id="rId2"/>
    <p:sldId id="260" r:id="rId3"/>
    <p:sldId id="259" r:id="rId4"/>
    <p:sldId id="261" r:id="rId5"/>
    <p:sldId id="265" r:id="rId6"/>
    <p:sldId id="281" r:id="rId7"/>
    <p:sldId id="279" r:id="rId8"/>
    <p:sldId id="278" r:id="rId9"/>
    <p:sldId id="277" r:id="rId10"/>
    <p:sldId id="274" r:id="rId11"/>
    <p:sldId id="282" r:id="rId12"/>
    <p:sldId id="283" r:id="rId13"/>
    <p:sldId id="284" r:id="rId14"/>
    <p:sldId id="28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91" d="100"/>
          <a:sy n="91" d="100"/>
        </p:scale>
        <p:origin x="43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93ACB1-4983-4870-B502-86A13AA267F4}" type="doc">
      <dgm:prSet loTypeId="urn:microsoft.com/office/officeart/2005/8/layout/vList2" loCatId="list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E75124D8-2081-4DF6-826C-09BF6FF2EF64}">
      <dgm:prSet phldrT="[Текст]"/>
      <dgm:spPr/>
      <dgm:t>
        <a:bodyPr/>
        <a:lstStyle/>
        <a:p>
          <a:pPr algn="ctr"/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мотивацию педагогических работников 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 труду и качеству образования </a:t>
          </a:r>
        </a:p>
      </dgm:t>
    </dgm:pt>
    <dgm:pt modelId="{1CFF451B-281F-4D0F-8D43-B9653C81B788}" type="parTrans" cxnId="{D81933B1-5D1B-4FFB-99AA-4F4F1237B3BC}">
      <dgm:prSet/>
      <dgm:spPr/>
      <dgm:t>
        <a:bodyPr/>
        <a:lstStyle/>
        <a:p>
          <a:endParaRPr lang="ru-RU"/>
        </a:p>
      </dgm:t>
    </dgm:pt>
    <dgm:pt modelId="{D6CA8876-FD1F-4D40-9AC1-1D0C96564E87}" type="sibTrans" cxnId="{D81933B1-5D1B-4FFB-99AA-4F4F1237B3BC}">
      <dgm:prSet/>
      <dgm:spPr/>
      <dgm:t>
        <a:bodyPr/>
        <a:lstStyle/>
        <a:p>
          <a:endParaRPr lang="ru-RU"/>
        </a:p>
      </dgm:t>
    </dgm:pt>
    <dgm:pt modelId="{44BDB530-3ED8-4F47-8A67-7C49418B90B7}">
      <dgm:prSet phldrT="[Текст]"/>
      <dgm:spPr/>
      <dgm:t>
        <a:bodyPr/>
        <a:lstStyle/>
        <a:p>
          <a:pPr algn="ctr"/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Установить единые </a:t>
          </a:r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требования к содержанию </a:t>
          </a:r>
          <a: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3200" b="1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 качеству профессиональной педагогической деятельности</a:t>
          </a:r>
        </a:p>
      </dgm:t>
    </dgm:pt>
    <dgm:pt modelId="{A6936BD6-51A1-48E4-B07A-27D06A93C015}" type="parTrans" cxnId="{FE8C50B0-39EF-4504-BD80-0BB43A07F7D0}">
      <dgm:prSet/>
      <dgm:spPr/>
      <dgm:t>
        <a:bodyPr/>
        <a:lstStyle/>
        <a:p>
          <a:endParaRPr lang="ru-RU"/>
        </a:p>
      </dgm:t>
    </dgm:pt>
    <dgm:pt modelId="{98AF22C2-6C52-4E0F-9424-226215E1C5F5}" type="sibTrans" cxnId="{FE8C50B0-39EF-4504-BD80-0BB43A07F7D0}">
      <dgm:prSet/>
      <dgm:spPr/>
      <dgm:t>
        <a:bodyPr/>
        <a:lstStyle/>
        <a:p>
          <a:endParaRPr lang="ru-RU"/>
        </a:p>
      </dgm:t>
    </dgm:pt>
    <dgm:pt modelId="{E5009E39-9FAD-437B-9C7E-F6A3E8BFD4D3}" type="pres">
      <dgm:prSet presAssocID="{E293ACB1-4983-4870-B502-86A13AA267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3475D-380D-40B9-8AE4-2A272B92A0F8}" type="pres">
      <dgm:prSet presAssocID="{E75124D8-2081-4DF6-826C-09BF6FF2EF64}" presName="parentText" presStyleLbl="node1" presStyleIdx="0" presStyleCnt="2" custLinFactNeighborX="17089" custLinFactNeighborY="418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2885F6-DBA9-4C32-B4F1-C444C87EAB5B}" type="pres">
      <dgm:prSet presAssocID="{D6CA8876-FD1F-4D40-9AC1-1D0C96564E87}" presName="spacer" presStyleCnt="0"/>
      <dgm:spPr/>
      <dgm:t>
        <a:bodyPr/>
        <a:lstStyle/>
        <a:p>
          <a:endParaRPr lang="ru-RU"/>
        </a:p>
      </dgm:t>
    </dgm:pt>
    <dgm:pt modelId="{5DD2E34C-3F31-46B4-8A68-06C2BDD3A298}" type="pres">
      <dgm:prSet presAssocID="{44BDB530-3ED8-4F47-8A67-7C49418B90B7}" presName="parentText" presStyleLbl="node1" presStyleIdx="1" presStyleCnt="2" custLinFactNeighborX="5542" custLinFactNeighborY="-140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8C50B0-39EF-4504-BD80-0BB43A07F7D0}" srcId="{E293ACB1-4983-4870-B502-86A13AA267F4}" destId="{44BDB530-3ED8-4F47-8A67-7C49418B90B7}" srcOrd="1" destOrd="0" parTransId="{A6936BD6-51A1-48E4-B07A-27D06A93C015}" sibTransId="{98AF22C2-6C52-4E0F-9424-226215E1C5F5}"/>
    <dgm:cxn modelId="{26314BED-9A04-4C55-8DF3-0A039DA408EE}" type="presOf" srcId="{E75124D8-2081-4DF6-826C-09BF6FF2EF64}" destId="{FF63475D-380D-40B9-8AE4-2A272B92A0F8}" srcOrd="0" destOrd="0" presId="urn:microsoft.com/office/officeart/2005/8/layout/vList2"/>
    <dgm:cxn modelId="{4A08C4AB-ADB7-4AD2-8A11-0885A522225F}" type="presOf" srcId="{44BDB530-3ED8-4F47-8A67-7C49418B90B7}" destId="{5DD2E34C-3F31-46B4-8A68-06C2BDD3A298}" srcOrd="0" destOrd="0" presId="urn:microsoft.com/office/officeart/2005/8/layout/vList2"/>
    <dgm:cxn modelId="{D81933B1-5D1B-4FFB-99AA-4F4F1237B3BC}" srcId="{E293ACB1-4983-4870-B502-86A13AA267F4}" destId="{E75124D8-2081-4DF6-826C-09BF6FF2EF64}" srcOrd="0" destOrd="0" parTransId="{1CFF451B-281F-4D0F-8D43-B9653C81B788}" sibTransId="{D6CA8876-FD1F-4D40-9AC1-1D0C96564E87}"/>
    <dgm:cxn modelId="{CD57F831-58BF-46E2-A143-993F58522807}" type="presOf" srcId="{E293ACB1-4983-4870-B502-86A13AA267F4}" destId="{E5009E39-9FAD-437B-9C7E-F6A3E8BFD4D3}" srcOrd="0" destOrd="0" presId="urn:microsoft.com/office/officeart/2005/8/layout/vList2"/>
    <dgm:cxn modelId="{B40ED468-C809-4035-ABCE-AEA394F1812B}" type="presParOf" srcId="{E5009E39-9FAD-437B-9C7E-F6A3E8BFD4D3}" destId="{FF63475D-380D-40B9-8AE4-2A272B92A0F8}" srcOrd="0" destOrd="0" presId="urn:microsoft.com/office/officeart/2005/8/layout/vList2"/>
    <dgm:cxn modelId="{2CB3B3D6-4283-4DB4-BE37-7B778A7116B7}" type="presParOf" srcId="{E5009E39-9FAD-437B-9C7E-F6A3E8BFD4D3}" destId="{522885F6-DBA9-4C32-B4F1-C444C87EAB5B}" srcOrd="1" destOrd="0" presId="urn:microsoft.com/office/officeart/2005/8/layout/vList2"/>
    <dgm:cxn modelId="{DCD99672-FA1B-4024-A4D7-CB4681B86384}" type="presParOf" srcId="{E5009E39-9FAD-437B-9C7E-F6A3E8BFD4D3}" destId="{5DD2E34C-3F31-46B4-8A68-06C2BDD3A29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5A15A7-5318-456F-B1E4-31EB578C4CED}" type="doc">
      <dgm:prSet loTypeId="urn:microsoft.com/office/officeart/2005/8/layout/chevron2" loCatId="process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FB9417BD-C560-4095-9C24-CE918434B97B}">
      <dgm:prSet phldrT="[Текст]"/>
      <dgm:spPr/>
      <dgm:t>
        <a:bodyPr/>
        <a:lstStyle/>
        <a:p>
          <a:r>
            <a:rPr lang="ru-RU" dirty="0"/>
            <a:t>1.</a:t>
          </a:r>
        </a:p>
      </dgm:t>
    </dgm:pt>
    <dgm:pt modelId="{F46E3730-AF8A-4665-95B4-C83AE4EC6BFB}" type="parTrans" cxnId="{922FFBCD-8BB3-4867-8B34-C06188A5CFCF}">
      <dgm:prSet/>
      <dgm:spPr/>
      <dgm:t>
        <a:bodyPr/>
        <a:lstStyle/>
        <a:p>
          <a:endParaRPr lang="ru-RU"/>
        </a:p>
      </dgm:t>
    </dgm:pt>
    <dgm:pt modelId="{F4BBACD5-58C2-4694-BA9B-AA8F74FC07D1}" type="sibTrans" cxnId="{922FFBCD-8BB3-4867-8B34-C06188A5CFCF}">
      <dgm:prSet/>
      <dgm:spPr/>
      <dgm:t>
        <a:bodyPr/>
        <a:lstStyle/>
        <a:p>
          <a:endParaRPr lang="ru-RU"/>
        </a:p>
      </dgm:t>
    </dgm:pt>
    <dgm:pt modelId="{F7AC67F8-FB15-4D4F-9E78-A74C96DFE96F}">
      <dgm:prSet phldrT="[Текст]"/>
      <dgm:spPr/>
      <dgm:t>
        <a:bodyPr/>
        <a:lstStyle/>
        <a:p>
          <a:r>
            <a:rPr lang="ru-RU" sz="3400" dirty="0"/>
            <a:t>2.</a:t>
          </a:r>
        </a:p>
      </dgm:t>
    </dgm:pt>
    <dgm:pt modelId="{6AE202ED-374E-43CF-8637-A0D6049ABEE4}" type="parTrans" cxnId="{C584E8C3-646A-46F3-9467-04619E672039}">
      <dgm:prSet/>
      <dgm:spPr/>
      <dgm:t>
        <a:bodyPr/>
        <a:lstStyle/>
        <a:p>
          <a:endParaRPr lang="ru-RU"/>
        </a:p>
      </dgm:t>
    </dgm:pt>
    <dgm:pt modelId="{2569766B-F315-43AF-AC92-9851CB2DEA1B}" type="sibTrans" cxnId="{C584E8C3-646A-46F3-9467-04619E672039}">
      <dgm:prSet/>
      <dgm:spPr/>
      <dgm:t>
        <a:bodyPr/>
        <a:lstStyle/>
        <a:p>
          <a:endParaRPr lang="ru-RU"/>
        </a:p>
      </dgm:t>
    </dgm:pt>
    <dgm:pt modelId="{57002C55-2FE4-4324-83F3-C76D8752ECC1}">
      <dgm:prSet phldrT="[Текст]"/>
      <dgm:spPr/>
      <dgm:t>
        <a:bodyPr/>
        <a:lstStyle/>
        <a:p>
          <a:r>
            <a:rPr lang="ru-RU" sz="3400" dirty="0"/>
            <a:t>3.</a:t>
          </a:r>
        </a:p>
      </dgm:t>
    </dgm:pt>
    <dgm:pt modelId="{87FA8801-9C2D-4E76-9521-2AFCF611221B}" type="parTrans" cxnId="{A0A9D5F3-6DF0-4360-984D-7848E38D2C4D}">
      <dgm:prSet/>
      <dgm:spPr/>
      <dgm:t>
        <a:bodyPr/>
        <a:lstStyle/>
        <a:p>
          <a:endParaRPr lang="ru-RU"/>
        </a:p>
      </dgm:t>
    </dgm:pt>
    <dgm:pt modelId="{DDDC2578-5608-4AB2-B7B4-0E5DA47A6683}" type="sibTrans" cxnId="{A0A9D5F3-6DF0-4360-984D-7848E38D2C4D}">
      <dgm:prSet/>
      <dgm:spPr/>
      <dgm:t>
        <a:bodyPr/>
        <a:lstStyle/>
        <a:p>
          <a:endParaRPr lang="ru-RU"/>
        </a:p>
      </dgm:t>
    </dgm:pt>
    <dgm:pt modelId="{6DB5D61B-307D-4375-A148-87F1E22029B4}">
      <dgm:prSet phldrT="[Текст]"/>
      <dgm:spPr/>
      <dgm:t>
        <a:bodyPr/>
        <a:lstStyle/>
        <a:p>
          <a:r>
            <a:rPr lang="ru-RU" sz="3400" dirty="0"/>
            <a:t>4.</a:t>
          </a:r>
        </a:p>
      </dgm:t>
    </dgm:pt>
    <dgm:pt modelId="{D7F0147F-099C-4AA4-9D80-F6CD4F8E00C7}" type="parTrans" cxnId="{8998795C-A61E-4C52-935A-6F98D358804A}">
      <dgm:prSet/>
      <dgm:spPr/>
      <dgm:t>
        <a:bodyPr/>
        <a:lstStyle/>
        <a:p>
          <a:endParaRPr lang="ru-RU"/>
        </a:p>
      </dgm:t>
    </dgm:pt>
    <dgm:pt modelId="{49FD2136-0D0B-497F-9DFA-D9D8937459B3}" type="sibTrans" cxnId="{8998795C-A61E-4C52-935A-6F98D358804A}">
      <dgm:prSet/>
      <dgm:spPr/>
      <dgm:t>
        <a:bodyPr/>
        <a:lstStyle/>
        <a:p>
          <a:endParaRPr lang="ru-RU"/>
        </a:p>
      </dgm:t>
    </dgm:pt>
    <dgm:pt modelId="{F5361E0A-F23E-4AC3-853A-D72A2680A484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Преодолеть технократический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подход в </a:t>
          </a:r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оценке труда педагога</a:t>
          </a:r>
        </a:p>
      </dgm:t>
    </dgm:pt>
    <dgm:pt modelId="{54CCFF2C-C99D-4F95-A3D8-762877643BFA}" type="parTrans" cxnId="{559E7D66-5838-4A74-8152-56A00EFC261E}">
      <dgm:prSet/>
      <dgm:spPr/>
      <dgm:t>
        <a:bodyPr/>
        <a:lstStyle/>
        <a:p>
          <a:endParaRPr lang="ru-RU"/>
        </a:p>
      </dgm:t>
    </dgm:pt>
    <dgm:pt modelId="{BE07E5CD-ADE9-4B29-8845-62434C718590}" type="sibTrans" cxnId="{559E7D66-5838-4A74-8152-56A00EFC261E}">
      <dgm:prSet/>
      <dgm:spPr/>
      <dgm:t>
        <a:bodyPr/>
        <a:lstStyle/>
        <a:p>
          <a:endParaRPr lang="ru-RU"/>
        </a:p>
      </dgm:t>
    </dgm:pt>
    <dgm:pt modelId="{EBAB68C8-9AC0-4582-B975-AAD87C035CEC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координированный рост свободы </a:t>
          </a:r>
          <a:r>
            <a: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ответственности педагога за результаты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своего </a:t>
          </a:r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труда</a:t>
          </a:r>
        </a:p>
      </dgm:t>
    </dgm:pt>
    <dgm:pt modelId="{0B0E8791-0824-42E7-B929-D599FB2A1A0E}" type="parTrans" cxnId="{9A0EAB4A-1C22-48D5-A2B1-7CAE451CAAAF}">
      <dgm:prSet/>
      <dgm:spPr/>
      <dgm:t>
        <a:bodyPr/>
        <a:lstStyle/>
        <a:p>
          <a:endParaRPr lang="ru-RU"/>
        </a:p>
      </dgm:t>
    </dgm:pt>
    <dgm:pt modelId="{4521DAF1-D132-4D6B-9CC5-7EC0EF76DB59}" type="sibTrans" cxnId="{9A0EAB4A-1C22-48D5-A2B1-7CAE451CAAAF}">
      <dgm:prSet/>
      <dgm:spPr/>
      <dgm:t>
        <a:bodyPr/>
        <a:lstStyle/>
        <a:p>
          <a:endParaRPr lang="ru-RU"/>
        </a:p>
      </dgm:t>
    </dgm:pt>
    <dgm:pt modelId="{E83912B3-576A-4BB7-8D87-CF7B37DEDD02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Избавить педагога от выполнения несвойственных функций, отвлекающих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его </a:t>
          </a:r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выполнения прямых обязанностей</a:t>
          </a:r>
        </a:p>
      </dgm:t>
    </dgm:pt>
    <dgm:pt modelId="{CC21B5E9-6095-45D6-B8B0-C8F0A9A20A32}" type="parTrans" cxnId="{F1134536-0E19-4B21-94DE-F12458D929C4}">
      <dgm:prSet/>
      <dgm:spPr/>
      <dgm:t>
        <a:bodyPr/>
        <a:lstStyle/>
        <a:p>
          <a:endParaRPr lang="ru-RU"/>
        </a:p>
      </dgm:t>
    </dgm:pt>
    <dgm:pt modelId="{CF81B8A4-EDBF-4BF2-A127-0726EB7BE53A}" type="sibTrans" cxnId="{F1134536-0E19-4B21-94DE-F12458D929C4}">
      <dgm:prSet/>
      <dgm:spPr/>
      <dgm:t>
        <a:bodyPr/>
        <a:lstStyle/>
        <a:p>
          <a:endParaRPr lang="ru-RU"/>
        </a:p>
      </dgm:t>
    </dgm:pt>
    <dgm:pt modelId="{B6BACC0F-80D1-40B7-A6A0-8623D833AB7B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Мотивировать педагога на постоянное повышение квалификации</a:t>
          </a:r>
        </a:p>
      </dgm:t>
    </dgm:pt>
    <dgm:pt modelId="{FE0B9923-CAE2-48F2-8F80-4BB256958BA4}" type="parTrans" cxnId="{2C448993-0C06-44A8-AC95-810CCFEEEA03}">
      <dgm:prSet/>
      <dgm:spPr/>
      <dgm:t>
        <a:bodyPr/>
        <a:lstStyle/>
        <a:p>
          <a:endParaRPr lang="ru-RU"/>
        </a:p>
      </dgm:t>
    </dgm:pt>
    <dgm:pt modelId="{F2CD47F0-2A6E-429A-A4F1-30AF39014EB0}" type="sibTrans" cxnId="{2C448993-0C06-44A8-AC95-810CCFEEEA03}">
      <dgm:prSet/>
      <dgm:spPr/>
      <dgm:t>
        <a:bodyPr/>
        <a:lstStyle/>
        <a:p>
          <a:endParaRPr lang="ru-RU"/>
        </a:p>
      </dgm:t>
    </dgm:pt>
    <dgm:pt modelId="{3609672F-54B6-4219-B6F7-AABE3186CA3D}" type="pres">
      <dgm:prSet presAssocID="{0D5A15A7-5318-456F-B1E4-31EB578C4C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229A-21C0-469C-8957-7EE0E2ADA2D2}" type="pres">
      <dgm:prSet presAssocID="{FB9417BD-C560-4095-9C24-CE918434B97B}" presName="composite" presStyleCnt="0"/>
      <dgm:spPr/>
      <dgm:t>
        <a:bodyPr/>
        <a:lstStyle/>
        <a:p>
          <a:endParaRPr lang="ru-RU"/>
        </a:p>
      </dgm:t>
    </dgm:pt>
    <dgm:pt modelId="{5A373FB0-7E3F-4BC0-8FE5-CD2E1944EE5D}" type="pres">
      <dgm:prSet presAssocID="{FB9417BD-C560-4095-9C24-CE918434B97B}" presName="parentText" presStyleLbl="alignNode1" presStyleIdx="0" presStyleCnt="4" custLinFactNeighborY="223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6BC31-D20A-47EF-91A7-2CDF92B7A997}" type="pres">
      <dgm:prSet presAssocID="{FB9417BD-C560-4095-9C24-CE918434B97B}" presName="descendantText" presStyleLbl="alignAcc1" presStyleIdx="0" presStyleCnt="4" custLinFactNeighborX="271" custLinFactNeighborY="-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5A8FD-8E6A-43C6-96E5-7259F942A5DE}" type="pres">
      <dgm:prSet presAssocID="{F4BBACD5-58C2-4694-BA9B-AA8F74FC07D1}" presName="sp" presStyleCnt="0"/>
      <dgm:spPr/>
      <dgm:t>
        <a:bodyPr/>
        <a:lstStyle/>
        <a:p>
          <a:endParaRPr lang="ru-RU"/>
        </a:p>
      </dgm:t>
    </dgm:pt>
    <dgm:pt modelId="{8C487C5F-D382-456F-BDCB-0083C5E01EB9}" type="pres">
      <dgm:prSet presAssocID="{F7AC67F8-FB15-4D4F-9E78-A74C96DFE96F}" presName="composite" presStyleCnt="0"/>
      <dgm:spPr/>
      <dgm:t>
        <a:bodyPr/>
        <a:lstStyle/>
        <a:p>
          <a:endParaRPr lang="ru-RU"/>
        </a:p>
      </dgm:t>
    </dgm:pt>
    <dgm:pt modelId="{6173C371-2679-48E4-9842-27F456BE2C97}" type="pres">
      <dgm:prSet presAssocID="{F7AC67F8-FB15-4D4F-9E78-A74C96DFE96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3226E8-774D-4FE3-8D39-EB60F10CD67D}" type="pres">
      <dgm:prSet presAssocID="{F7AC67F8-FB15-4D4F-9E78-A74C96DFE96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C6E18-7B18-4587-B677-9708449AC869}" type="pres">
      <dgm:prSet presAssocID="{2569766B-F315-43AF-AC92-9851CB2DEA1B}" presName="sp" presStyleCnt="0"/>
      <dgm:spPr/>
      <dgm:t>
        <a:bodyPr/>
        <a:lstStyle/>
        <a:p>
          <a:endParaRPr lang="ru-RU"/>
        </a:p>
      </dgm:t>
    </dgm:pt>
    <dgm:pt modelId="{26B2EFD1-2924-4F57-8A2C-2E674EEFFAEA}" type="pres">
      <dgm:prSet presAssocID="{57002C55-2FE4-4324-83F3-C76D8752ECC1}" presName="composite" presStyleCnt="0"/>
      <dgm:spPr/>
      <dgm:t>
        <a:bodyPr/>
        <a:lstStyle/>
        <a:p>
          <a:endParaRPr lang="ru-RU"/>
        </a:p>
      </dgm:t>
    </dgm:pt>
    <dgm:pt modelId="{8C20428B-1A6D-4FBB-AA53-CC39DA7552CD}" type="pres">
      <dgm:prSet presAssocID="{57002C55-2FE4-4324-83F3-C76D8752ECC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294908-968F-49AE-96F6-D88E444043A5}" type="pres">
      <dgm:prSet presAssocID="{57002C55-2FE4-4324-83F3-C76D8752ECC1}" presName="descendantText" presStyleLbl="alignAcc1" presStyleIdx="2" presStyleCnt="4" custScaleY="103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79B99E-2035-41A6-B351-9905D30E045A}" type="pres">
      <dgm:prSet presAssocID="{DDDC2578-5608-4AB2-B7B4-0E5DA47A6683}" presName="sp" presStyleCnt="0"/>
      <dgm:spPr/>
      <dgm:t>
        <a:bodyPr/>
        <a:lstStyle/>
        <a:p>
          <a:endParaRPr lang="ru-RU"/>
        </a:p>
      </dgm:t>
    </dgm:pt>
    <dgm:pt modelId="{031D92CB-2069-4636-BC41-A23CB12D23A8}" type="pres">
      <dgm:prSet presAssocID="{6DB5D61B-307D-4375-A148-87F1E22029B4}" presName="composite" presStyleCnt="0"/>
      <dgm:spPr/>
      <dgm:t>
        <a:bodyPr/>
        <a:lstStyle/>
        <a:p>
          <a:endParaRPr lang="ru-RU"/>
        </a:p>
      </dgm:t>
    </dgm:pt>
    <dgm:pt modelId="{F3897E4B-109E-4D77-8908-3A2EA190F896}" type="pres">
      <dgm:prSet presAssocID="{6DB5D61B-307D-4375-A148-87F1E22029B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81557-93A8-4BFF-B72B-A2427E22CAA7}" type="pres">
      <dgm:prSet presAssocID="{6DB5D61B-307D-4375-A148-87F1E22029B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3F5C54-D95A-4BCC-AB16-BCBFC4FC3624}" type="presOf" srcId="{E83912B3-576A-4BB7-8D87-CF7B37DEDD02}" destId="{8A294908-968F-49AE-96F6-D88E444043A5}" srcOrd="0" destOrd="0" presId="urn:microsoft.com/office/officeart/2005/8/layout/chevron2"/>
    <dgm:cxn modelId="{17DA48EB-3590-4A01-956B-3E5024E85E5D}" type="presOf" srcId="{EBAB68C8-9AC0-4582-B975-AAD87C035CEC}" destId="{723226E8-774D-4FE3-8D39-EB60F10CD67D}" srcOrd="0" destOrd="0" presId="urn:microsoft.com/office/officeart/2005/8/layout/chevron2"/>
    <dgm:cxn modelId="{8998795C-A61E-4C52-935A-6F98D358804A}" srcId="{0D5A15A7-5318-456F-B1E4-31EB578C4CED}" destId="{6DB5D61B-307D-4375-A148-87F1E22029B4}" srcOrd="3" destOrd="0" parTransId="{D7F0147F-099C-4AA4-9D80-F6CD4F8E00C7}" sibTransId="{49FD2136-0D0B-497F-9DFA-D9D8937459B3}"/>
    <dgm:cxn modelId="{2C448993-0C06-44A8-AC95-810CCFEEEA03}" srcId="{6DB5D61B-307D-4375-A148-87F1E22029B4}" destId="{B6BACC0F-80D1-40B7-A6A0-8623D833AB7B}" srcOrd="0" destOrd="0" parTransId="{FE0B9923-CAE2-48F2-8F80-4BB256958BA4}" sibTransId="{F2CD47F0-2A6E-429A-A4F1-30AF39014EB0}"/>
    <dgm:cxn modelId="{922FFBCD-8BB3-4867-8B34-C06188A5CFCF}" srcId="{0D5A15A7-5318-456F-B1E4-31EB578C4CED}" destId="{FB9417BD-C560-4095-9C24-CE918434B97B}" srcOrd="0" destOrd="0" parTransId="{F46E3730-AF8A-4665-95B4-C83AE4EC6BFB}" sibTransId="{F4BBACD5-58C2-4694-BA9B-AA8F74FC07D1}"/>
    <dgm:cxn modelId="{60A0731D-32CC-4B50-8D27-C299722BB152}" type="presOf" srcId="{B6BACC0F-80D1-40B7-A6A0-8623D833AB7B}" destId="{20381557-93A8-4BFF-B72B-A2427E22CAA7}" srcOrd="0" destOrd="0" presId="urn:microsoft.com/office/officeart/2005/8/layout/chevron2"/>
    <dgm:cxn modelId="{07D6FB68-E4FC-4848-AC70-5FDB2A2C7147}" type="presOf" srcId="{FB9417BD-C560-4095-9C24-CE918434B97B}" destId="{5A373FB0-7E3F-4BC0-8FE5-CD2E1944EE5D}" srcOrd="0" destOrd="0" presId="urn:microsoft.com/office/officeart/2005/8/layout/chevron2"/>
    <dgm:cxn modelId="{EF94F3BC-1782-4A9E-A939-63664FA64DA9}" type="presOf" srcId="{57002C55-2FE4-4324-83F3-C76D8752ECC1}" destId="{8C20428B-1A6D-4FBB-AA53-CC39DA7552CD}" srcOrd="0" destOrd="0" presId="urn:microsoft.com/office/officeart/2005/8/layout/chevron2"/>
    <dgm:cxn modelId="{C584E8C3-646A-46F3-9467-04619E672039}" srcId="{0D5A15A7-5318-456F-B1E4-31EB578C4CED}" destId="{F7AC67F8-FB15-4D4F-9E78-A74C96DFE96F}" srcOrd="1" destOrd="0" parTransId="{6AE202ED-374E-43CF-8637-A0D6049ABEE4}" sibTransId="{2569766B-F315-43AF-AC92-9851CB2DEA1B}"/>
    <dgm:cxn modelId="{9A0EAB4A-1C22-48D5-A2B1-7CAE451CAAAF}" srcId="{F7AC67F8-FB15-4D4F-9E78-A74C96DFE96F}" destId="{EBAB68C8-9AC0-4582-B975-AAD87C035CEC}" srcOrd="0" destOrd="0" parTransId="{0B0E8791-0824-42E7-B929-D599FB2A1A0E}" sibTransId="{4521DAF1-D132-4D6B-9CC5-7EC0EF76DB59}"/>
    <dgm:cxn modelId="{559E7D66-5838-4A74-8152-56A00EFC261E}" srcId="{FB9417BD-C560-4095-9C24-CE918434B97B}" destId="{F5361E0A-F23E-4AC3-853A-D72A2680A484}" srcOrd="0" destOrd="0" parTransId="{54CCFF2C-C99D-4F95-A3D8-762877643BFA}" sibTransId="{BE07E5CD-ADE9-4B29-8845-62434C718590}"/>
    <dgm:cxn modelId="{07C05A89-F9C4-43D2-A730-572EF8451E16}" type="presOf" srcId="{6DB5D61B-307D-4375-A148-87F1E22029B4}" destId="{F3897E4B-109E-4D77-8908-3A2EA190F896}" srcOrd="0" destOrd="0" presId="urn:microsoft.com/office/officeart/2005/8/layout/chevron2"/>
    <dgm:cxn modelId="{15A34F03-1374-4267-B91B-6A0C9053BBD0}" type="presOf" srcId="{F5361E0A-F23E-4AC3-853A-D72A2680A484}" destId="{FFF6BC31-D20A-47EF-91A7-2CDF92B7A997}" srcOrd="0" destOrd="0" presId="urn:microsoft.com/office/officeart/2005/8/layout/chevron2"/>
    <dgm:cxn modelId="{08257E99-42E1-450D-94CE-0D6B98D01549}" type="presOf" srcId="{0D5A15A7-5318-456F-B1E4-31EB578C4CED}" destId="{3609672F-54B6-4219-B6F7-AABE3186CA3D}" srcOrd="0" destOrd="0" presId="urn:microsoft.com/office/officeart/2005/8/layout/chevron2"/>
    <dgm:cxn modelId="{A0A9D5F3-6DF0-4360-984D-7848E38D2C4D}" srcId="{0D5A15A7-5318-456F-B1E4-31EB578C4CED}" destId="{57002C55-2FE4-4324-83F3-C76D8752ECC1}" srcOrd="2" destOrd="0" parTransId="{87FA8801-9C2D-4E76-9521-2AFCF611221B}" sibTransId="{DDDC2578-5608-4AB2-B7B4-0E5DA47A6683}"/>
    <dgm:cxn modelId="{12C7A68E-FB32-4293-9356-6C044A772DAE}" type="presOf" srcId="{F7AC67F8-FB15-4D4F-9E78-A74C96DFE96F}" destId="{6173C371-2679-48E4-9842-27F456BE2C97}" srcOrd="0" destOrd="0" presId="urn:microsoft.com/office/officeart/2005/8/layout/chevron2"/>
    <dgm:cxn modelId="{F1134536-0E19-4B21-94DE-F12458D929C4}" srcId="{57002C55-2FE4-4324-83F3-C76D8752ECC1}" destId="{E83912B3-576A-4BB7-8D87-CF7B37DEDD02}" srcOrd="0" destOrd="0" parTransId="{CC21B5E9-6095-45D6-B8B0-C8F0A9A20A32}" sibTransId="{CF81B8A4-EDBF-4BF2-A127-0726EB7BE53A}"/>
    <dgm:cxn modelId="{532C8801-5DB9-47C2-B6B8-E92D9AE70512}" type="presParOf" srcId="{3609672F-54B6-4219-B6F7-AABE3186CA3D}" destId="{9026229A-21C0-469C-8957-7EE0E2ADA2D2}" srcOrd="0" destOrd="0" presId="urn:microsoft.com/office/officeart/2005/8/layout/chevron2"/>
    <dgm:cxn modelId="{91AC95CA-8A3B-4DDF-B827-D77B4B077EED}" type="presParOf" srcId="{9026229A-21C0-469C-8957-7EE0E2ADA2D2}" destId="{5A373FB0-7E3F-4BC0-8FE5-CD2E1944EE5D}" srcOrd="0" destOrd="0" presId="urn:microsoft.com/office/officeart/2005/8/layout/chevron2"/>
    <dgm:cxn modelId="{E693854F-9A25-4FC4-99DF-F877CEE1BCA8}" type="presParOf" srcId="{9026229A-21C0-469C-8957-7EE0E2ADA2D2}" destId="{FFF6BC31-D20A-47EF-91A7-2CDF92B7A997}" srcOrd="1" destOrd="0" presId="urn:microsoft.com/office/officeart/2005/8/layout/chevron2"/>
    <dgm:cxn modelId="{EE085B15-FF6A-492B-96D9-ABB548A0040E}" type="presParOf" srcId="{3609672F-54B6-4219-B6F7-AABE3186CA3D}" destId="{4825A8FD-8E6A-43C6-96E5-7259F942A5DE}" srcOrd="1" destOrd="0" presId="urn:microsoft.com/office/officeart/2005/8/layout/chevron2"/>
    <dgm:cxn modelId="{C19F0C31-EFB2-4D55-9481-71BE820238FC}" type="presParOf" srcId="{3609672F-54B6-4219-B6F7-AABE3186CA3D}" destId="{8C487C5F-D382-456F-BDCB-0083C5E01EB9}" srcOrd="2" destOrd="0" presId="urn:microsoft.com/office/officeart/2005/8/layout/chevron2"/>
    <dgm:cxn modelId="{02455CAD-8CD0-4857-9C15-2B7BC74B2288}" type="presParOf" srcId="{8C487C5F-D382-456F-BDCB-0083C5E01EB9}" destId="{6173C371-2679-48E4-9842-27F456BE2C97}" srcOrd="0" destOrd="0" presId="urn:microsoft.com/office/officeart/2005/8/layout/chevron2"/>
    <dgm:cxn modelId="{609A52AE-5741-4341-9B4E-4C518615D03B}" type="presParOf" srcId="{8C487C5F-D382-456F-BDCB-0083C5E01EB9}" destId="{723226E8-774D-4FE3-8D39-EB60F10CD67D}" srcOrd="1" destOrd="0" presId="urn:microsoft.com/office/officeart/2005/8/layout/chevron2"/>
    <dgm:cxn modelId="{17BC05B1-5E02-4CD4-87EF-D6D68FEAD421}" type="presParOf" srcId="{3609672F-54B6-4219-B6F7-AABE3186CA3D}" destId="{66FC6E18-7B18-4587-B677-9708449AC869}" srcOrd="3" destOrd="0" presId="urn:microsoft.com/office/officeart/2005/8/layout/chevron2"/>
    <dgm:cxn modelId="{3BB81164-023C-4F33-8CD8-41199DF390A8}" type="presParOf" srcId="{3609672F-54B6-4219-B6F7-AABE3186CA3D}" destId="{26B2EFD1-2924-4F57-8A2C-2E674EEFFAEA}" srcOrd="4" destOrd="0" presId="urn:microsoft.com/office/officeart/2005/8/layout/chevron2"/>
    <dgm:cxn modelId="{8F80E1EB-236D-4FD8-97D6-0E497584B680}" type="presParOf" srcId="{26B2EFD1-2924-4F57-8A2C-2E674EEFFAEA}" destId="{8C20428B-1A6D-4FBB-AA53-CC39DA7552CD}" srcOrd="0" destOrd="0" presId="urn:microsoft.com/office/officeart/2005/8/layout/chevron2"/>
    <dgm:cxn modelId="{84506871-A3B8-455F-AE3A-67AAD94F1746}" type="presParOf" srcId="{26B2EFD1-2924-4F57-8A2C-2E674EEFFAEA}" destId="{8A294908-968F-49AE-96F6-D88E444043A5}" srcOrd="1" destOrd="0" presId="urn:microsoft.com/office/officeart/2005/8/layout/chevron2"/>
    <dgm:cxn modelId="{35A1D9E7-32D0-4A84-AB4B-27DB88057E39}" type="presParOf" srcId="{3609672F-54B6-4219-B6F7-AABE3186CA3D}" destId="{1D79B99E-2035-41A6-B351-9905D30E045A}" srcOrd="5" destOrd="0" presId="urn:microsoft.com/office/officeart/2005/8/layout/chevron2"/>
    <dgm:cxn modelId="{DF3C3AD1-F4E9-47F2-9AF6-08887B3F9753}" type="presParOf" srcId="{3609672F-54B6-4219-B6F7-AABE3186CA3D}" destId="{031D92CB-2069-4636-BC41-A23CB12D23A8}" srcOrd="6" destOrd="0" presId="urn:microsoft.com/office/officeart/2005/8/layout/chevron2"/>
    <dgm:cxn modelId="{A89AAA07-9B5C-4C77-878E-83C9BCE3EA3A}" type="presParOf" srcId="{031D92CB-2069-4636-BC41-A23CB12D23A8}" destId="{F3897E4B-109E-4D77-8908-3A2EA190F896}" srcOrd="0" destOrd="0" presId="urn:microsoft.com/office/officeart/2005/8/layout/chevron2"/>
    <dgm:cxn modelId="{0F0E97AA-EE28-488E-83D4-3325751E6A62}" type="presParOf" srcId="{031D92CB-2069-4636-BC41-A23CB12D23A8}" destId="{20381557-93A8-4BFF-B72B-A2427E22CAA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4EA875-C6C5-4CA4-BF39-DF09542D0208}" type="doc">
      <dgm:prSet loTypeId="urn:microsoft.com/office/officeart/2005/8/layout/vList2" loCatId="list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A32DF886-E232-4E43-9B0B-E0DB8BA323C7}">
      <dgm:prSet phldrT="[Текст]" custT="1"/>
      <dgm:spPr/>
      <dgm:t>
        <a:bodyPr/>
        <a:lstStyle/>
        <a:p>
          <a:pPr algn="ctr"/>
          <a:r>
            <a: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Управлении персоналом</a:t>
          </a:r>
          <a:endParaRPr lang="ru-RU" sz="32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7F1AB1-E92A-487F-B73D-0B1B3CC96F9D}" type="parTrans" cxnId="{F0CAD96F-CE0F-4F8A-AD37-1F8A559BF908}">
      <dgm:prSet/>
      <dgm:spPr/>
      <dgm:t>
        <a:bodyPr/>
        <a:lstStyle/>
        <a:p>
          <a:endParaRPr lang="ru-RU"/>
        </a:p>
      </dgm:t>
    </dgm:pt>
    <dgm:pt modelId="{182A80DD-BDA5-4AEC-8808-09D44BF8E542}" type="sibTrans" cxnId="{F0CAD96F-CE0F-4F8A-AD37-1F8A559BF908}">
      <dgm:prSet/>
      <dgm:spPr/>
      <dgm:t>
        <a:bodyPr/>
        <a:lstStyle/>
        <a:p>
          <a:endParaRPr lang="ru-RU"/>
        </a:p>
      </dgm:t>
    </dgm:pt>
    <dgm:pt modelId="{2A3DF24E-37CE-4E4E-B597-CA658B4F10BB}">
      <dgm:prSet phldrT="[Текст]" custT="1"/>
      <dgm:spPr/>
      <dgm:t>
        <a:bodyPr/>
        <a:lstStyle/>
        <a:p>
          <a:pPr algn="ctr"/>
          <a:r>
            <a: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организации обучения </a:t>
          </a:r>
          <a:r>
            <a: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</a:t>
          </a:r>
          <a:r>
            <a: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аттестации педагогов</a:t>
          </a:r>
          <a:endParaRPr lang="ru-RU" sz="2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D236C1-E5DB-4798-A8E5-A1F5677536BA}" type="parTrans" cxnId="{C7FB5AF7-A86A-4D3B-B83F-DA7C0E5DFDFD}">
      <dgm:prSet/>
      <dgm:spPr/>
      <dgm:t>
        <a:bodyPr/>
        <a:lstStyle/>
        <a:p>
          <a:endParaRPr lang="ru-RU"/>
        </a:p>
      </dgm:t>
    </dgm:pt>
    <dgm:pt modelId="{7895BBEB-BD76-4497-AE6E-28C922D129C7}" type="sibTrans" cxnId="{C7FB5AF7-A86A-4D3B-B83F-DA7C0E5DFDFD}">
      <dgm:prSet/>
      <dgm:spPr/>
      <dgm:t>
        <a:bodyPr/>
        <a:lstStyle/>
        <a:p>
          <a:endParaRPr lang="ru-RU"/>
        </a:p>
      </dgm:t>
    </dgm:pt>
    <dgm:pt modelId="{915BB05B-0262-4D58-BC12-0E328C088C6A}">
      <dgm:prSet phldrT="[Текст]" custT="1"/>
      <dgm:spPr/>
      <dgm:t>
        <a:bodyPr/>
        <a:lstStyle/>
        <a:p>
          <a:pPr algn="ctr"/>
          <a:r>
            <a: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Заключении трудовых договоров</a:t>
          </a:r>
          <a:endParaRPr lang="ru-RU" sz="2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F5343D-85D7-4A78-A30F-3701197F1B3A}" type="parTrans" cxnId="{FD56B608-FD1D-439E-A942-82E820FDA62D}">
      <dgm:prSet/>
      <dgm:spPr/>
      <dgm:t>
        <a:bodyPr/>
        <a:lstStyle/>
        <a:p>
          <a:endParaRPr lang="ru-RU"/>
        </a:p>
      </dgm:t>
    </dgm:pt>
    <dgm:pt modelId="{999F7A0C-4849-4D7F-90C0-FB5A44E4DC5C}" type="sibTrans" cxnId="{FD56B608-FD1D-439E-A942-82E820FDA62D}">
      <dgm:prSet/>
      <dgm:spPr/>
      <dgm:t>
        <a:bodyPr/>
        <a:lstStyle/>
        <a:p>
          <a:endParaRPr lang="ru-RU"/>
        </a:p>
      </dgm:t>
    </dgm:pt>
    <dgm:pt modelId="{F8EF1B90-AA3E-4BD4-8482-98EE1F0C9B08}">
      <dgm:prSet phldrT="[Текст]" custT="1"/>
      <dgm:spPr/>
      <dgm:t>
        <a:bodyPr/>
        <a:lstStyle/>
        <a:p>
          <a:pPr algn="ctr"/>
          <a:r>
            <a: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Разработке должностных инструкций и установлении система </a:t>
          </a:r>
          <a:r>
            <a: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оплаты труда</a:t>
          </a:r>
        </a:p>
      </dgm:t>
    </dgm:pt>
    <dgm:pt modelId="{161271E8-24D0-47C4-9D2F-9F24F79723B9}" type="parTrans" cxnId="{F98117A9-24C8-4212-9886-FB098C3C094C}">
      <dgm:prSet/>
      <dgm:spPr/>
      <dgm:t>
        <a:bodyPr/>
        <a:lstStyle/>
        <a:p>
          <a:endParaRPr lang="ru-RU"/>
        </a:p>
      </dgm:t>
    </dgm:pt>
    <dgm:pt modelId="{CAE5829C-ADC7-4BA3-AF92-A039FE3F5F2B}" type="sibTrans" cxnId="{F98117A9-24C8-4212-9886-FB098C3C094C}">
      <dgm:prSet/>
      <dgm:spPr/>
      <dgm:t>
        <a:bodyPr/>
        <a:lstStyle/>
        <a:p>
          <a:endParaRPr lang="ru-RU"/>
        </a:p>
      </dgm:t>
    </dgm:pt>
    <dgm:pt modelId="{84AFC243-00B3-434F-A83A-FDA243351E13}">
      <dgm:prSet phldrT="[Текст]" custT="1"/>
      <dgm:spPr/>
      <dgm:t>
        <a:bodyPr/>
        <a:lstStyle/>
        <a:p>
          <a:pPr algn="ctr"/>
          <a:r>
            <a: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Формировании кадровой политики</a:t>
          </a:r>
          <a:endParaRPr lang="ru-RU" sz="2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7BA447-38A6-4CCD-A973-E600617D5E8C}" type="sibTrans" cxnId="{4458C80B-ECE0-4EE0-BB63-AA3269970461}">
      <dgm:prSet/>
      <dgm:spPr/>
      <dgm:t>
        <a:bodyPr/>
        <a:lstStyle/>
        <a:p>
          <a:endParaRPr lang="ru-RU"/>
        </a:p>
      </dgm:t>
    </dgm:pt>
    <dgm:pt modelId="{42AB08C4-D26A-4D2F-B2F9-F3C9C57F4FB2}" type="parTrans" cxnId="{4458C80B-ECE0-4EE0-BB63-AA3269970461}">
      <dgm:prSet/>
      <dgm:spPr/>
      <dgm:t>
        <a:bodyPr/>
        <a:lstStyle/>
        <a:p>
          <a:endParaRPr lang="ru-RU"/>
        </a:p>
      </dgm:t>
    </dgm:pt>
    <dgm:pt modelId="{35033E62-4BBA-4BA5-9EB9-0879A713E19A}" type="pres">
      <dgm:prSet presAssocID="{584EA875-C6C5-4CA4-BF39-DF09542D02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F3F401-53DA-4E1F-B207-F9883D20E30B}" type="pres">
      <dgm:prSet presAssocID="{84AFC243-00B3-434F-A83A-FDA243351E13}" presName="parentText" presStyleLbl="node1" presStyleIdx="0" presStyleCnt="5" custScaleY="70979" custLinFactNeighborX="-537" custLinFactNeighborY="-565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4A64BE-5FD9-4365-A584-3AEE4923A3C0}" type="pres">
      <dgm:prSet presAssocID="{FD7BA447-38A6-4CCD-A973-E600617D5E8C}" presName="spacer" presStyleCnt="0"/>
      <dgm:spPr/>
      <dgm:t>
        <a:bodyPr/>
        <a:lstStyle/>
        <a:p>
          <a:endParaRPr lang="ru-RU"/>
        </a:p>
      </dgm:t>
    </dgm:pt>
    <dgm:pt modelId="{511CF146-C9F5-4F80-A8CD-8F1FC9875CFC}" type="pres">
      <dgm:prSet presAssocID="{A32DF886-E232-4E43-9B0B-E0DB8BA323C7}" presName="parentText" presStyleLbl="node1" presStyleIdx="1" presStyleCnt="5" custScaleY="635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F08AF9-2E3C-480A-9622-2FFBC12D7262}" type="pres">
      <dgm:prSet presAssocID="{182A80DD-BDA5-4AEC-8808-09D44BF8E542}" presName="spacer" presStyleCnt="0"/>
      <dgm:spPr/>
      <dgm:t>
        <a:bodyPr/>
        <a:lstStyle/>
        <a:p>
          <a:endParaRPr lang="ru-RU"/>
        </a:p>
      </dgm:t>
    </dgm:pt>
    <dgm:pt modelId="{6D1CA23F-C65B-4B7F-8CEC-6C10F85814A6}" type="pres">
      <dgm:prSet presAssocID="{2A3DF24E-37CE-4E4E-B597-CA658B4F10BB}" presName="parentText" presStyleLbl="node1" presStyleIdx="2" presStyleCnt="5" custScaleY="672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1A8AA2-E3D1-4EB7-B6F1-C961EA5A41A1}" type="pres">
      <dgm:prSet presAssocID="{7895BBEB-BD76-4497-AE6E-28C922D129C7}" presName="spacer" presStyleCnt="0"/>
      <dgm:spPr/>
      <dgm:t>
        <a:bodyPr/>
        <a:lstStyle/>
        <a:p>
          <a:endParaRPr lang="ru-RU"/>
        </a:p>
      </dgm:t>
    </dgm:pt>
    <dgm:pt modelId="{9E2D5CC0-D1ED-4DC0-8A6D-7AAB4C421E6E}" type="pres">
      <dgm:prSet presAssocID="{915BB05B-0262-4D58-BC12-0E328C088C6A}" presName="parentText" presStyleLbl="node1" presStyleIdx="3" presStyleCnt="5" custScaleY="59381" custLinFactNeighborX="835" custLinFactNeighborY="-114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4114D-9E2C-45BB-B012-794AA1DCA37F}" type="pres">
      <dgm:prSet presAssocID="{999F7A0C-4849-4D7F-90C0-FB5A44E4DC5C}" presName="spacer" presStyleCnt="0"/>
      <dgm:spPr/>
      <dgm:t>
        <a:bodyPr/>
        <a:lstStyle/>
        <a:p>
          <a:endParaRPr lang="ru-RU"/>
        </a:p>
      </dgm:t>
    </dgm:pt>
    <dgm:pt modelId="{E3550921-E0DA-4119-87EB-4F693D66B774}" type="pres">
      <dgm:prSet presAssocID="{F8EF1B90-AA3E-4BD4-8482-98EE1F0C9B08}" presName="parentText" presStyleLbl="node1" presStyleIdx="4" presStyleCnt="5" custScaleY="77090" custLinFactNeighborX="8299" custLinFactNeighborY="-114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1520A6-D883-491E-9D05-DC93D47D1797}" type="presOf" srcId="{584EA875-C6C5-4CA4-BF39-DF09542D0208}" destId="{35033E62-4BBA-4BA5-9EB9-0879A713E19A}" srcOrd="0" destOrd="0" presId="urn:microsoft.com/office/officeart/2005/8/layout/vList2"/>
    <dgm:cxn modelId="{F98117A9-24C8-4212-9886-FB098C3C094C}" srcId="{584EA875-C6C5-4CA4-BF39-DF09542D0208}" destId="{F8EF1B90-AA3E-4BD4-8482-98EE1F0C9B08}" srcOrd="4" destOrd="0" parTransId="{161271E8-24D0-47C4-9D2F-9F24F79723B9}" sibTransId="{CAE5829C-ADC7-4BA3-AF92-A039FE3F5F2B}"/>
    <dgm:cxn modelId="{BCBADA62-82D4-4DF4-90EA-847D46ECA031}" type="presOf" srcId="{A32DF886-E232-4E43-9B0B-E0DB8BA323C7}" destId="{511CF146-C9F5-4F80-A8CD-8F1FC9875CFC}" srcOrd="0" destOrd="0" presId="urn:microsoft.com/office/officeart/2005/8/layout/vList2"/>
    <dgm:cxn modelId="{C7FB5AF7-A86A-4D3B-B83F-DA7C0E5DFDFD}" srcId="{584EA875-C6C5-4CA4-BF39-DF09542D0208}" destId="{2A3DF24E-37CE-4E4E-B597-CA658B4F10BB}" srcOrd="2" destOrd="0" parTransId="{9FD236C1-E5DB-4798-A8E5-A1F5677536BA}" sibTransId="{7895BBEB-BD76-4497-AE6E-28C922D129C7}"/>
    <dgm:cxn modelId="{D7846EFB-5E9A-4EF0-A9A8-17A5117041BD}" type="presOf" srcId="{84AFC243-00B3-434F-A83A-FDA243351E13}" destId="{CFF3F401-53DA-4E1F-B207-F9883D20E30B}" srcOrd="0" destOrd="0" presId="urn:microsoft.com/office/officeart/2005/8/layout/vList2"/>
    <dgm:cxn modelId="{2431745F-43A4-4B0A-BB21-78CE364F44FA}" type="presOf" srcId="{915BB05B-0262-4D58-BC12-0E328C088C6A}" destId="{9E2D5CC0-D1ED-4DC0-8A6D-7AAB4C421E6E}" srcOrd="0" destOrd="0" presId="urn:microsoft.com/office/officeart/2005/8/layout/vList2"/>
    <dgm:cxn modelId="{FD56B608-FD1D-439E-A942-82E820FDA62D}" srcId="{584EA875-C6C5-4CA4-BF39-DF09542D0208}" destId="{915BB05B-0262-4D58-BC12-0E328C088C6A}" srcOrd="3" destOrd="0" parTransId="{B3F5343D-85D7-4A78-A30F-3701197F1B3A}" sibTransId="{999F7A0C-4849-4D7F-90C0-FB5A44E4DC5C}"/>
    <dgm:cxn modelId="{A04D604C-BF63-4843-B437-FB2ECD7EFB51}" type="presOf" srcId="{2A3DF24E-37CE-4E4E-B597-CA658B4F10BB}" destId="{6D1CA23F-C65B-4B7F-8CEC-6C10F85814A6}" srcOrd="0" destOrd="0" presId="urn:microsoft.com/office/officeart/2005/8/layout/vList2"/>
    <dgm:cxn modelId="{4458C80B-ECE0-4EE0-BB63-AA3269970461}" srcId="{584EA875-C6C5-4CA4-BF39-DF09542D0208}" destId="{84AFC243-00B3-434F-A83A-FDA243351E13}" srcOrd="0" destOrd="0" parTransId="{42AB08C4-D26A-4D2F-B2F9-F3C9C57F4FB2}" sibTransId="{FD7BA447-38A6-4CCD-A973-E600617D5E8C}"/>
    <dgm:cxn modelId="{F0CAD96F-CE0F-4F8A-AD37-1F8A559BF908}" srcId="{584EA875-C6C5-4CA4-BF39-DF09542D0208}" destId="{A32DF886-E232-4E43-9B0B-E0DB8BA323C7}" srcOrd="1" destOrd="0" parTransId="{627F1AB1-E92A-487F-B73D-0B1B3CC96F9D}" sibTransId="{182A80DD-BDA5-4AEC-8808-09D44BF8E542}"/>
    <dgm:cxn modelId="{D2F225E4-62F0-4966-AFBF-0F5DF65ADC51}" type="presOf" srcId="{F8EF1B90-AA3E-4BD4-8482-98EE1F0C9B08}" destId="{E3550921-E0DA-4119-87EB-4F693D66B774}" srcOrd="0" destOrd="0" presId="urn:microsoft.com/office/officeart/2005/8/layout/vList2"/>
    <dgm:cxn modelId="{F1C19AAC-D271-4394-8596-8E6EE1564223}" type="presParOf" srcId="{35033E62-4BBA-4BA5-9EB9-0879A713E19A}" destId="{CFF3F401-53DA-4E1F-B207-F9883D20E30B}" srcOrd="0" destOrd="0" presId="urn:microsoft.com/office/officeart/2005/8/layout/vList2"/>
    <dgm:cxn modelId="{1ACF230B-9245-4D50-A197-5B954F421C1B}" type="presParOf" srcId="{35033E62-4BBA-4BA5-9EB9-0879A713E19A}" destId="{424A64BE-5FD9-4365-A584-3AEE4923A3C0}" srcOrd="1" destOrd="0" presId="urn:microsoft.com/office/officeart/2005/8/layout/vList2"/>
    <dgm:cxn modelId="{D3F4E069-6D86-4848-9BB4-DD76B8EF12EE}" type="presParOf" srcId="{35033E62-4BBA-4BA5-9EB9-0879A713E19A}" destId="{511CF146-C9F5-4F80-A8CD-8F1FC9875CFC}" srcOrd="2" destOrd="0" presId="urn:microsoft.com/office/officeart/2005/8/layout/vList2"/>
    <dgm:cxn modelId="{F718A739-9F41-4DE8-B69D-9EE37CBA32C8}" type="presParOf" srcId="{35033E62-4BBA-4BA5-9EB9-0879A713E19A}" destId="{43F08AF9-2E3C-480A-9622-2FFBC12D7262}" srcOrd="3" destOrd="0" presId="urn:microsoft.com/office/officeart/2005/8/layout/vList2"/>
    <dgm:cxn modelId="{102338AA-773F-4775-9890-11BB20B4DE3C}" type="presParOf" srcId="{35033E62-4BBA-4BA5-9EB9-0879A713E19A}" destId="{6D1CA23F-C65B-4B7F-8CEC-6C10F85814A6}" srcOrd="4" destOrd="0" presId="urn:microsoft.com/office/officeart/2005/8/layout/vList2"/>
    <dgm:cxn modelId="{864D01C1-581B-43ED-B09C-114F79E402FF}" type="presParOf" srcId="{35033E62-4BBA-4BA5-9EB9-0879A713E19A}" destId="{6D1A8AA2-E3D1-4EB7-B6F1-C961EA5A41A1}" srcOrd="5" destOrd="0" presId="urn:microsoft.com/office/officeart/2005/8/layout/vList2"/>
    <dgm:cxn modelId="{2F8FD447-F448-46C5-8E64-78EC30D5780F}" type="presParOf" srcId="{35033E62-4BBA-4BA5-9EB9-0879A713E19A}" destId="{9E2D5CC0-D1ED-4DC0-8A6D-7AAB4C421E6E}" srcOrd="6" destOrd="0" presId="urn:microsoft.com/office/officeart/2005/8/layout/vList2"/>
    <dgm:cxn modelId="{A78A0F5D-7781-4917-BEF2-35BE2250FDDF}" type="presParOf" srcId="{35033E62-4BBA-4BA5-9EB9-0879A713E19A}" destId="{2294114D-9E2C-45BB-B012-794AA1DCA37F}" srcOrd="7" destOrd="0" presId="urn:microsoft.com/office/officeart/2005/8/layout/vList2"/>
    <dgm:cxn modelId="{63B32A91-945A-4BEF-A002-DD87CF3ED731}" type="presParOf" srcId="{35033E62-4BBA-4BA5-9EB9-0879A713E19A}" destId="{E3550921-E0DA-4119-87EB-4F693D66B77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3475D-380D-40B9-8AE4-2A272B92A0F8}">
      <dsp:nvSpPr>
        <dsp:cNvPr id="0" name=""/>
        <dsp:cNvSpPr/>
      </dsp:nvSpPr>
      <dsp:spPr>
        <a:xfrm>
          <a:off x="0" y="81190"/>
          <a:ext cx="7598788" cy="195627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мотивацию педагогических работников </a:t>
          </a:r>
          <a:r>
            <a:rPr lang="en-US" sz="2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29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 труду и качеству образования </a:t>
          </a:r>
        </a:p>
      </dsp:txBody>
      <dsp:txXfrm>
        <a:off x="95498" y="176688"/>
        <a:ext cx="7407792" cy="1765280"/>
      </dsp:txXfrm>
    </dsp:sp>
    <dsp:sp modelId="{5DD2E34C-3F31-46B4-8A68-06C2BDD3A298}">
      <dsp:nvSpPr>
        <dsp:cNvPr id="0" name=""/>
        <dsp:cNvSpPr/>
      </dsp:nvSpPr>
      <dsp:spPr>
        <a:xfrm>
          <a:off x="0" y="2074266"/>
          <a:ext cx="7598788" cy="195627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449985"/>
                <a:satOff val="10464"/>
                <a:lumOff val="273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80000"/>
                <a:hueOff val="449985"/>
                <a:satOff val="10464"/>
                <a:lumOff val="273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80000"/>
                <a:hueOff val="449985"/>
                <a:satOff val="10464"/>
                <a:lumOff val="273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Установить единые </a:t>
          </a:r>
          <a:r>
            <a:rPr lang="en-US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требования к содержанию </a:t>
          </a:r>
          <a:r>
            <a:rPr lang="en-US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 качеству профессиональной педагогической деятельности</a:t>
          </a:r>
        </a:p>
      </dsp:txBody>
      <dsp:txXfrm>
        <a:off x="95498" y="2169764"/>
        <a:ext cx="7407792" cy="1765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73FB0-7E3F-4BC0-8FE5-CD2E1944EE5D}">
      <dsp:nvSpPr>
        <dsp:cNvPr id="0" name=""/>
        <dsp:cNvSpPr/>
      </dsp:nvSpPr>
      <dsp:spPr>
        <a:xfrm rot="5400000">
          <a:off x="-197974" y="231214"/>
          <a:ext cx="1319831" cy="923882"/>
        </a:xfrm>
        <a:prstGeom prst="chevron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1.</a:t>
          </a:r>
        </a:p>
      </dsp:txBody>
      <dsp:txXfrm rot="-5400000">
        <a:off x="1" y="495180"/>
        <a:ext cx="923882" cy="395949"/>
      </dsp:txXfrm>
    </dsp:sp>
    <dsp:sp modelId="{FFF6BC31-D20A-47EF-91A7-2CDF92B7A997}">
      <dsp:nvSpPr>
        <dsp:cNvPr id="0" name=""/>
        <dsp:cNvSpPr/>
      </dsp:nvSpPr>
      <dsp:spPr>
        <a:xfrm rot="5400000">
          <a:off x="4424504" y="-3500622"/>
          <a:ext cx="857890" cy="78591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Преодолеть технократический </a:t>
          </a: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подход в </a:t>
          </a: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оценке труда педагога</a:t>
          </a:r>
        </a:p>
      </dsp:txBody>
      <dsp:txXfrm rot="-5400000">
        <a:off x="923882" y="41879"/>
        <a:ext cx="7817256" cy="774132"/>
      </dsp:txXfrm>
    </dsp:sp>
    <dsp:sp modelId="{6173C371-2679-48E4-9842-27F456BE2C97}">
      <dsp:nvSpPr>
        <dsp:cNvPr id="0" name=""/>
        <dsp:cNvSpPr/>
      </dsp:nvSpPr>
      <dsp:spPr>
        <a:xfrm rot="5400000">
          <a:off x="-197974" y="1376208"/>
          <a:ext cx="1319831" cy="923882"/>
        </a:xfrm>
        <a:prstGeom prst="chevron">
          <a:avLst/>
        </a:prstGeom>
        <a:gradFill rotWithShape="0">
          <a:gsLst>
            <a:gs pos="0">
              <a:schemeClr val="accent1">
                <a:shade val="80000"/>
                <a:hueOff val="149995"/>
                <a:satOff val="3488"/>
                <a:lumOff val="9108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80000"/>
                <a:hueOff val="149995"/>
                <a:satOff val="3488"/>
                <a:lumOff val="9108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80000"/>
                <a:hueOff val="149995"/>
                <a:satOff val="3488"/>
                <a:lumOff val="9108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80000"/>
              <a:hueOff val="149995"/>
              <a:satOff val="3488"/>
              <a:lumOff val="9108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2.</a:t>
          </a:r>
        </a:p>
      </dsp:txBody>
      <dsp:txXfrm rot="-5400000">
        <a:off x="1" y="1640174"/>
        <a:ext cx="923882" cy="395949"/>
      </dsp:txXfrm>
    </dsp:sp>
    <dsp:sp modelId="{723226E8-774D-4FE3-8D39-EB60F10CD67D}">
      <dsp:nvSpPr>
        <dsp:cNvPr id="0" name=""/>
        <dsp:cNvSpPr/>
      </dsp:nvSpPr>
      <dsp:spPr>
        <a:xfrm rot="5400000">
          <a:off x="4424504" y="-2322389"/>
          <a:ext cx="857890" cy="78591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149995"/>
              <a:satOff val="3488"/>
              <a:lumOff val="91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координированный рост свободы </a:t>
          </a:r>
          <a:r>
            <a:rPr lang="en-US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en-US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ответственности педагога за результаты </a:t>
          </a: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своего </a:t>
          </a: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труда</a:t>
          </a:r>
        </a:p>
      </dsp:txBody>
      <dsp:txXfrm rot="-5400000">
        <a:off x="923882" y="1220112"/>
        <a:ext cx="7817256" cy="774132"/>
      </dsp:txXfrm>
    </dsp:sp>
    <dsp:sp modelId="{8C20428B-1A6D-4FBB-AA53-CC39DA7552CD}">
      <dsp:nvSpPr>
        <dsp:cNvPr id="0" name=""/>
        <dsp:cNvSpPr/>
      </dsp:nvSpPr>
      <dsp:spPr>
        <a:xfrm rot="5400000">
          <a:off x="-197974" y="2566199"/>
          <a:ext cx="1319831" cy="923882"/>
        </a:xfrm>
        <a:prstGeom prst="chevron">
          <a:avLst/>
        </a:prstGeom>
        <a:gradFill rotWithShape="0">
          <a:gsLst>
            <a:gs pos="0">
              <a:schemeClr val="accent1">
                <a:shade val="80000"/>
                <a:hueOff val="299990"/>
                <a:satOff val="6976"/>
                <a:lumOff val="18217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80000"/>
                <a:hueOff val="299990"/>
                <a:satOff val="6976"/>
                <a:lumOff val="18217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80000"/>
                <a:hueOff val="299990"/>
                <a:satOff val="6976"/>
                <a:lumOff val="18217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80000"/>
              <a:hueOff val="299990"/>
              <a:satOff val="6976"/>
              <a:lumOff val="18217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3.</a:t>
          </a:r>
        </a:p>
      </dsp:txBody>
      <dsp:txXfrm rot="-5400000">
        <a:off x="1" y="2830165"/>
        <a:ext cx="923882" cy="395949"/>
      </dsp:txXfrm>
    </dsp:sp>
    <dsp:sp modelId="{8A294908-968F-49AE-96F6-D88E444043A5}">
      <dsp:nvSpPr>
        <dsp:cNvPr id="0" name=""/>
        <dsp:cNvSpPr/>
      </dsp:nvSpPr>
      <dsp:spPr>
        <a:xfrm rot="5400000">
          <a:off x="4409058" y="-1132397"/>
          <a:ext cx="888783" cy="78591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299990"/>
              <a:satOff val="6976"/>
              <a:lumOff val="182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Избавить педагога от выполнения несвойственных функций, отвлекающих </a:t>
          </a: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его </a:t>
          </a: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выполнения прямых обязанностей</a:t>
          </a:r>
        </a:p>
      </dsp:txBody>
      <dsp:txXfrm rot="-5400000">
        <a:off x="923883" y="2396165"/>
        <a:ext cx="7815748" cy="802009"/>
      </dsp:txXfrm>
    </dsp:sp>
    <dsp:sp modelId="{F3897E4B-109E-4D77-8908-3A2EA190F896}">
      <dsp:nvSpPr>
        <dsp:cNvPr id="0" name=""/>
        <dsp:cNvSpPr/>
      </dsp:nvSpPr>
      <dsp:spPr>
        <a:xfrm rot="5400000">
          <a:off x="-197974" y="3740744"/>
          <a:ext cx="1319831" cy="923882"/>
        </a:xfrm>
        <a:prstGeom prst="chevron">
          <a:avLst/>
        </a:prstGeom>
        <a:gradFill rotWithShape="0">
          <a:gsLst>
            <a:gs pos="0">
              <a:schemeClr val="accent1">
                <a:shade val="80000"/>
                <a:hueOff val="449985"/>
                <a:satOff val="10464"/>
                <a:lumOff val="273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80000"/>
                <a:hueOff val="449985"/>
                <a:satOff val="10464"/>
                <a:lumOff val="273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80000"/>
                <a:hueOff val="449985"/>
                <a:satOff val="10464"/>
                <a:lumOff val="273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shade val="80000"/>
              <a:hueOff val="449985"/>
              <a:satOff val="10464"/>
              <a:lumOff val="27325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4.</a:t>
          </a:r>
        </a:p>
      </dsp:txBody>
      <dsp:txXfrm rot="-5400000">
        <a:off x="1" y="4004710"/>
        <a:ext cx="923882" cy="395949"/>
      </dsp:txXfrm>
    </dsp:sp>
    <dsp:sp modelId="{20381557-93A8-4BFF-B72B-A2427E22CAA7}">
      <dsp:nvSpPr>
        <dsp:cNvPr id="0" name=""/>
        <dsp:cNvSpPr/>
      </dsp:nvSpPr>
      <dsp:spPr>
        <a:xfrm rot="5400000">
          <a:off x="4424504" y="42146"/>
          <a:ext cx="857890" cy="78591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449985"/>
              <a:satOff val="10464"/>
              <a:lumOff val="273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Мотивировать педагога на постоянное повышение квалификации</a:t>
          </a:r>
        </a:p>
      </dsp:txBody>
      <dsp:txXfrm rot="-5400000">
        <a:off x="923882" y="3584648"/>
        <a:ext cx="7817256" cy="7741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F3F401-53DA-4E1F-B207-F9883D20E30B}">
      <dsp:nvSpPr>
        <dsp:cNvPr id="0" name=""/>
        <dsp:cNvSpPr/>
      </dsp:nvSpPr>
      <dsp:spPr>
        <a:xfrm>
          <a:off x="0" y="12257"/>
          <a:ext cx="9601858" cy="85038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Формировании кадровой политики</a:t>
          </a:r>
          <a:endParaRPr lang="ru-RU" sz="2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512" y="53769"/>
        <a:ext cx="9518834" cy="767361"/>
      </dsp:txXfrm>
    </dsp:sp>
    <dsp:sp modelId="{511CF146-C9F5-4F80-A8CD-8F1FC9875CFC}">
      <dsp:nvSpPr>
        <dsp:cNvPr id="0" name=""/>
        <dsp:cNvSpPr/>
      </dsp:nvSpPr>
      <dsp:spPr>
        <a:xfrm>
          <a:off x="0" y="1151147"/>
          <a:ext cx="9601858" cy="76173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15766"/>
                <a:satOff val="3401"/>
                <a:lumOff val="1733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50000"/>
                <a:hueOff val="215766"/>
                <a:satOff val="3401"/>
                <a:lumOff val="1733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50000"/>
                <a:hueOff val="215766"/>
                <a:satOff val="3401"/>
                <a:lumOff val="1733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Управлении персоналом</a:t>
          </a:r>
          <a:endParaRPr lang="ru-RU" sz="32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185" y="1188332"/>
        <a:ext cx="9527488" cy="687369"/>
      </dsp:txXfrm>
    </dsp:sp>
    <dsp:sp modelId="{6D1CA23F-C65B-4B7F-8CEC-6C10F85814A6}">
      <dsp:nvSpPr>
        <dsp:cNvPr id="0" name=""/>
        <dsp:cNvSpPr/>
      </dsp:nvSpPr>
      <dsp:spPr>
        <a:xfrm>
          <a:off x="0" y="2097206"/>
          <a:ext cx="9601858" cy="805912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431533"/>
                <a:satOff val="6802"/>
                <a:lumOff val="34666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50000"/>
                <a:hueOff val="431533"/>
                <a:satOff val="6802"/>
                <a:lumOff val="34666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50000"/>
                <a:hueOff val="431533"/>
                <a:satOff val="6802"/>
                <a:lumOff val="34666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организации обучения </a:t>
          </a:r>
          <a:r>
            <a:rPr lang="ru-RU" sz="2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</a:t>
          </a:r>
          <a:r>
            <a:rPr lang="ru-RU" sz="2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аттестации педагогов</a:t>
          </a:r>
          <a:endParaRPr lang="ru-RU" sz="2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341" y="2136547"/>
        <a:ext cx="9523176" cy="727230"/>
      </dsp:txXfrm>
    </dsp:sp>
    <dsp:sp modelId="{9E2D5CC0-D1ED-4DC0-8A6D-7AAB4C421E6E}">
      <dsp:nvSpPr>
        <dsp:cNvPr id="0" name=""/>
        <dsp:cNvSpPr/>
      </dsp:nvSpPr>
      <dsp:spPr>
        <a:xfrm>
          <a:off x="0" y="3066419"/>
          <a:ext cx="9601858" cy="711431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431533"/>
                <a:satOff val="6802"/>
                <a:lumOff val="34666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50000"/>
                <a:hueOff val="431533"/>
                <a:satOff val="6802"/>
                <a:lumOff val="34666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50000"/>
                <a:hueOff val="431533"/>
                <a:satOff val="6802"/>
                <a:lumOff val="34666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Заключении трудовых договоров</a:t>
          </a:r>
          <a:endParaRPr lang="ru-RU" sz="2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729" y="3101148"/>
        <a:ext cx="9532400" cy="641973"/>
      </dsp:txXfrm>
    </dsp:sp>
    <dsp:sp modelId="{E3550921-E0DA-4119-87EB-4F693D66B774}">
      <dsp:nvSpPr>
        <dsp:cNvPr id="0" name=""/>
        <dsp:cNvSpPr/>
      </dsp:nvSpPr>
      <dsp:spPr>
        <a:xfrm>
          <a:off x="0" y="3962169"/>
          <a:ext cx="9601858" cy="92359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15766"/>
                <a:satOff val="3401"/>
                <a:lumOff val="1733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1">
                <a:shade val="50000"/>
                <a:hueOff val="215766"/>
                <a:satOff val="3401"/>
                <a:lumOff val="1733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1">
                <a:shade val="50000"/>
                <a:hueOff val="215766"/>
                <a:satOff val="3401"/>
                <a:lumOff val="1733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Разработке должностных инструкций и установлении система </a:t>
          </a:r>
          <a:r>
            <a:rPr lang="ru-RU" sz="2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оплаты труда</a:t>
          </a:r>
        </a:p>
      </dsp:txBody>
      <dsp:txXfrm>
        <a:off x="45086" y="4007255"/>
        <a:ext cx="9511686" cy="8334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25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62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563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5823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72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17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450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907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844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458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55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201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83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916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08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361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42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36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B7F9-93FE-4025-AF89-D1BB81C8E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35" y="1891861"/>
            <a:ext cx="11055878" cy="1713187"/>
          </a:xfr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"Педагог« (воспитатель, учитель)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6713" y="3993590"/>
            <a:ext cx="10629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Минтруда России от 18.10.2013 №544-н «Об утверждении профессионального стандарта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«Педагог» (педагогическая деятельность в сфере дошкольного,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начального общего, основного общего, среднего общего образования) (воспитатель, учитель)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6711" y="5402317"/>
            <a:ext cx="5690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старший воспитатель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Вальфиш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М.В.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01983" y="597199"/>
            <a:ext cx="9866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12 комбинированного вида Кировского района Санкт-Петербурга </a:t>
            </a:r>
          </a:p>
        </p:txBody>
      </p:sp>
    </p:spTree>
    <p:extLst>
      <p:ext uri="{BB962C8B-B14F-4D97-AF65-F5344CB8AC3E}">
        <p14:creationId xmlns:p14="http://schemas.microsoft.com/office/powerpoint/2010/main" val="33902178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B7F9-93FE-4025-AF89-D1BB81C8E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578" y="385598"/>
            <a:ext cx="10681133" cy="588201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3.1.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Обобщенная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функция</a:t>
            </a:r>
            <a:r>
              <a:rPr lang="ru-RU" sz="4000" b="1" dirty="0">
                <a:solidFill>
                  <a:srgbClr val="C00000"/>
                </a:solidFill>
              </a:rPr>
              <a:t> </a:t>
            </a:r>
          </a:p>
        </p:txBody>
      </p:sp>
      <p:graphicFrame>
        <p:nvGraphicFramePr>
          <p:cNvPr id="10" name="Таблица 10">
            <a:extLst>
              <a:ext uri="{FF2B5EF4-FFF2-40B4-BE49-F238E27FC236}">
                <a16:creationId xmlns:a16="http://schemas.microsoft.com/office/drawing/2014/main" id="{D899DCF7-ABB2-478A-9D7C-AEC2D48C573F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98888886"/>
              </p:ext>
            </p:extLst>
          </p:nvPr>
        </p:nvGraphicFramePr>
        <p:xfrm>
          <a:off x="457211" y="1189639"/>
          <a:ext cx="10767837" cy="4937760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2634676">
                  <a:extLst>
                    <a:ext uri="{9D8B030D-6E8A-4147-A177-3AD203B41FA5}">
                      <a16:colId xmlns:a16="http://schemas.microsoft.com/office/drawing/2014/main" val="407719120"/>
                    </a:ext>
                  </a:extLst>
                </a:gridCol>
                <a:gridCol w="8133161">
                  <a:extLst>
                    <a:ext uri="{9D8B030D-6E8A-4147-A177-3AD203B41FA5}">
                      <a16:colId xmlns:a16="http://schemas.microsoft.com/office/drawing/2014/main" val="1797378553"/>
                    </a:ext>
                  </a:extLst>
                </a:gridCol>
              </a:tblGrid>
              <a:tr h="1904999"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lang="ru-RU" sz="1800" b="1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 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algn="l">
                        <a:buNone/>
                      </a:pPr>
                      <a:r>
                        <a:rPr lang="ru-RU" sz="1800" b="1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образованию 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algn="l">
                        <a:buNone/>
                      </a:pPr>
                      <a:r>
                        <a:rPr lang="ru-RU" sz="1800" b="1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обучению 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>
                        <a:buNone/>
                      </a:pP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Высшее образование или среднее профессиональное образование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l">
                        <a:buNone/>
                      </a:pPr>
                      <a:r>
                        <a:rPr lang="ru-RU" sz="1800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рамках укрупненных групп направлений подготовки высшего образования и специальностей среднего профессионального образования "Образование и педагогические науки" </a:t>
                      </a:r>
                    </a:p>
                    <a:p>
                      <a:pPr lvl="0" algn="l">
                        <a:buNone/>
                      </a:pPr>
                      <a:r>
                        <a:rPr lang="ru-RU" sz="1800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либо высшее образование или среднее профессиональное образование и дополнительное профессиональное образование по направлению деятельности в образовательной организации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901862"/>
                  </a:ext>
                </a:extLst>
              </a:tr>
              <a:tr h="76199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b="1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 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l">
                        <a:buNone/>
                      </a:pPr>
                      <a:r>
                        <a:rPr lang="ru-RU" sz="1800" b="1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опыту практической работы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опыту практической работы не предъявляются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84727"/>
                  </a:ext>
                </a:extLst>
              </a:tr>
              <a:tr h="1406109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b="1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Особые условия допуска 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l">
                        <a:buNone/>
                      </a:pPr>
                      <a:r>
                        <a:rPr lang="ru-RU" sz="1800" b="1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работе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ru-RU" sz="1800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педагогической деятельности не допускаются лица, которые: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lvl="0" indent="-285750" algn="l"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ru-RU" sz="1800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лишены права заниматься педагогической деятельностью в соответствии с вступившим в законную силу приговором суда;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lvl="0" indent="-285750" algn="l"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ru-RU" sz="1800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или имели судимость за преступления, состав и виды которых установлены законодательством РФ;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lvl="0" indent="-285750" algn="l"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ru-RU" sz="1800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признаны недееспособными в установленном федеральным законом порядке;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lvl="0" indent="-285750" algn="l"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ru-RU" sz="1800" u="none" strike="noStrike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заболевания, предусмотренные установленным перечнем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849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155113"/>
              </p:ext>
            </p:extLst>
          </p:nvPr>
        </p:nvGraphicFramePr>
        <p:xfrm>
          <a:off x="829582" y="935419"/>
          <a:ext cx="10259568" cy="497764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259568">
                  <a:extLst>
                    <a:ext uri="{9D8B030D-6E8A-4147-A177-3AD203B41FA5}">
                      <a16:colId xmlns:a16="http://schemas.microsoft.com/office/drawing/2014/main" val="2825862356"/>
                    </a:ext>
                  </a:extLst>
                </a:gridCol>
              </a:tblGrid>
              <a:tr h="546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Трудовая 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функция «Общепедагогическая функция. Обучение»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243409"/>
                  </a:ext>
                </a:extLst>
              </a:tr>
              <a:tr h="6911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1.Разработка и реализация программ учебных дисциплин в рамках основной общеобразовательной программы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2425671"/>
                  </a:ext>
                </a:extLst>
              </a:tr>
              <a:tr h="9589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Осуществление профессиональной деятельности в соответствии с требованиями федеральных государственных образовательных стандартов дошкольного, начального общего, основного общего, среднего общего образования</a:t>
                      </a:r>
                      <a:endParaRPr lang="ru-RU" sz="2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067421"/>
                  </a:ext>
                </a:extLst>
              </a:tr>
              <a:tr h="5948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3.Участие в разработке и реализации программы развития образовательной организации в целях создания безопасной и комфортной образовательной среды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815993"/>
                  </a:ext>
                </a:extLst>
              </a:tr>
              <a:tr h="3818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4.Планирование и проведение учебных занятий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434383"/>
                  </a:ext>
                </a:extLst>
              </a:tr>
              <a:tr h="3818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5.Систематический анализ эффективности учебных занятий и подходов к обучению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408687"/>
                  </a:ext>
                </a:extLst>
              </a:tr>
              <a:tr h="6440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6.Организация, осуществление контроля и оценки учебных достижений, текущих и итоговых результатов освоения основной образовательной программы обучающимися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500054"/>
                  </a:ext>
                </a:extLst>
              </a:tr>
              <a:tr h="7636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7.Объективная оценка знаний обучающихся на основе тестирования и других методов контроля в соответствии с реальными учебными возможностями детей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960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3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225601"/>
              </p:ext>
            </p:extLst>
          </p:nvPr>
        </p:nvGraphicFramePr>
        <p:xfrm>
          <a:off x="966215" y="767255"/>
          <a:ext cx="10647715" cy="57063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647715">
                  <a:extLst>
                    <a:ext uri="{9D8B030D-6E8A-4147-A177-3AD203B41FA5}">
                      <a16:colId xmlns:a16="http://schemas.microsoft.com/office/drawing/2014/main" val="1437168931"/>
                    </a:ext>
                  </a:extLst>
                </a:gridCol>
              </a:tblGrid>
              <a:tr h="619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Трудовая функция «Воспитательная деятельность»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404459"/>
                  </a:ext>
                </a:extLst>
              </a:tr>
              <a:tr h="764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современных, в том числе интерактивных, форм и методов воспитательной работы, используя их как на занятии, так и во внеурочной деятельности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3573765"/>
                  </a:ext>
                </a:extLst>
              </a:tr>
              <a:tr h="931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и принятие четких правил поведения обучающимися в соответствии с уставом образовательной организации и правилами внутреннего распорядка образовательной организации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76227"/>
                  </a:ext>
                </a:extLst>
              </a:tr>
              <a:tr h="764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воспитательных возможностей различных видов деятельности ребенка (учебной, игровой, трудовой, спортивной, художественной и т.д.)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25508"/>
                  </a:ext>
                </a:extLst>
              </a:tr>
              <a:tr h="6210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поддержание уклада, атмосферы и традиций жизни образовательной организации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407287"/>
                  </a:ext>
                </a:extLst>
              </a:tr>
              <a:tr h="12420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Развитие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обучающихся познавательной активности, самостоятельности, инициативы, творческих способностей, формирование гражданской позиции, способности к труду и жизни в условиях современного мира, формирование у обучающихся культуры здорового и безопасного образа жизни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837131"/>
                  </a:ext>
                </a:extLst>
              </a:tr>
              <a:tr h="764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конструктивных воспитательных усилий родителей (законных представителей) обучающихся, помощь семье в решении вопросов воспитания ребенка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871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66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442842"/>
              </p:ext>
            </p:extLst>
          </p:nvPr>
        </p:nvGraphicFramePr>
        <p:xfrm>
          <a:off x="924910" y="903890"/>
          <a:ext cx="10300874" cy="49797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300874">
                  <a:extLst>
                    <a:ext uri="{9D8B030D-6E8A-4147-A177-3AD203B41FA5}">
                      <a16:colId xmlns:a16="http://schemas.microsoft.com/office/drawing/2014/main" val="1821664052"/>
                    </a:ext>
                  </a:extLst>
                </a:gridCol>
              </a:tblGrid>
              <a:tr h="5990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Трудовая функция «Развивающая деятельность»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78973"/>
                  </a:ext>
                </a:extLst>
              </a:tr>
              <a:tr h="22438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1.Освоение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применение психолого-педагогических технологий (в том числе инклюзивных), необходимых для адресной работы с различными контингентами учащихся: одаренные дети, социально уязвимые дети, дети, попавшие в трудные жизненные ситуации, дети-мигранты, дети-сироты, дети с особыми образовательными потребностями (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аутисты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дети с синдромом дефицита внимания и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гиперактивностью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др.), дети с ограниченными возможностями здоровья, дети с девиациями поведения, дети с зависимостью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506117"/>
                  </a:ext>
                </a:extLst>
              </a:tr>
              <a:tr h="15272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2.Развитие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обучающихся познавательной активности, самостоятельности, инициативы, творческих способностей, формирование гражданской позиции, способности к труду и жизни в условиях современного мира, формирование у обучающихся культуры здорового и безопасного образа жизни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797597"/>
                  </a:ext>
                </a:extLst>
              </a:tr>
              <a:tr h="5090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с другими специалистами в рамках психолого-медико-педагогического консилиума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934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499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718836"/>
              </p:ext>
            </p:extLst>
          </p:nvPr>
        </p:nvGraphicFramePr>
        <p:xfrm>
          <a:off x="231228" y="273263"/>
          <a:ext cx="11508827" cy="632723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508827">
                  <a:extLst>
                    <a:ext uri="{9D8B030D-6E8A-4147-A177-3AD203B41FA5}">
                      <a16:colId xmlns:a16="http://schemas.microsoft.com/office/drawing/2014/main" val="144967406"/>
                    </a:ext>
                  </a:extLst>
                </a:gridCol>
              </a:tblGrid>
              <a:tr h="4675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Трудовая функция «Педагогическая деятельность по реализации программ дошкольного образования»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504008"/>
                  </a:ext>
                </a:extLst>
              </a:tr>
              <a:tr h="445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1.Участие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разработке основной общеобразовательной программы образовательной организации в соответствии с федеральным государственным образовательным стандартом дошкольного образования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265426"/>
                  </a:ext>
                </a:extLst>
              </a:tr>
              <a:tr h="445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2.Участие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создании безопасной и психологически комфортной образовательной среды образовательной организации через обеспечение безопасности жизни детей, поддержание эмоционального благополучия ребенка в период пребывания в образовательной организации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48744"/>
                  </a:ext>
                </a:extLst>
              </a:tr>
              <a:tr h="445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3.Планирование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реализация образовательной работы в группе детей раннего и/или дошкольного возраста в соответствии с федеральными государственными образовательными стандартами и основными образовательными программами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733329"/>
                  </a:ext>
                </a:extLst>
              </a:tr>
              <a:tr h="445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4.Организация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проведение педагогического мониторинга освоения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детьми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образовательной программы и анализ образовательной работы в группе детей раннего и/или дошкольного возраста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089061"/>
                  </a:ext>
                </a:extLst>
              </a:tr>
              <a:tr h="445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5.Участие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планировании и корректировке образовательных задач (совместно с психологом и другими специалистами) по результатам мониторинга с учетом индивидуальных особенностей развития каждого ребенка раннего и/или дошкольного возраста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791935"/>
                  </a:ext>
                </a:extLst>
              </a:tr>
              <a:tr h="445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6.Реализация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педагогических рекомендаций специалистов (психолога, логопеда, дефектолога и др.) в работе с детьми, испытывающими трудности в освоении программы, а также с детьми с особыми образовательными потребностями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086349"/>
                  </a:ext>
                </a:extLst>
              </a:tr>
              <a:tr h="445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7.Развитие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профессионально значимых компетенций, необходимых для решения образовательных задач развития детей раннего и дошкольного возраста с учетом особенностей возрастных и индивидуальных особенностей их развития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953186"/>
                  </a:ext>
                </a:extLst>
              </a:tr>
              <a:tr h="2897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8.Формирование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психологической готовности к школьному обучению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1687646"/>
                  </a:ext>
                </a:extLst>
              </a:tr>
              <a:tr h="6683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9.Создание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позитивного психологического климата в группе и условий для доброжелательных отношений между детьми, в том числе принадлежащими к разным национально-культурным, религиозным общностям и социальным слоям, а также с различными (в том числе ограниченными) возможностями здоровья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141988"/>
                  </a:ext>
                </a:extLst>
              </a:tr>
              <a:tr h="6683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10.Организация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видов деятельности, осуществляемых в раннем и дошкольном возрасте: предметной, познавательно-исследовательской, игры (ролевой, режиссерской, с правилом), продуктивной; конструирования, создания широких возможностей для развития свободной игры детей, в том числе обеспечение игрового времени и пространства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109290"/>
                  </a:ext>
                </a:extLst>
              </a:tr>
              <a:tr h="4455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12.Организация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конструктивного взаимодействия детей в разных видах деятельности, создание условий для свободного выбора детьми деятельности, участников совместной деятельности, материалов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811646"/>
                  </a:ext>
                </a:extLst>
              </a:tr>
              <a:tr h="2227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13.Активное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недирективной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помощи и поддержка детской инициативы и самостоятельности в разных видах деятельности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455432"/>
                  </a:ext>
                </a:extLst>
              </a:tr>
              <a:tr h="4455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14.Организация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образовательного процесса на основе непосредственного общения с каждым ребенком с учетом его особых образовательных потребностей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08" marR="4280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599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6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B7F9-93FE-4025-AF89-D1BB81C8E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711" y="607958"/>
            <a:ext cx="8596312" cy="10842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стандарт?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C9CFE28-C8D2-4EE1-A5BE-CA91C8D61201}"/>
              </a:ext>
            </a:extLst>
          </p:cNvPr>
          <p:cNvSpPr/>
          <p:nvPr/>
        </p:nvSpPr>
        <p:spPr>
          <a:xfrm>
            <a:off x="930111" y="2118886"/>
            <a:ext cx="6641121" cy="326997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–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характеристика квалификации,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необходима работнику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определенного вида профессиональной деятельности</a:t>
            </a:r>
            <a:r>
              <a:rPr lang="ru-RU" b="1" dirty="0"/>
              <a:t> </a:t>
            </a:r>
            <a:endParaRPr lang="ru-RU" dirty="0"/>
          </a:p>
          <a:p>
            <a:pPr algn="r"/>
            <a:endParaRPr lang="ru-RU" sz="2800" b="1" dirty="0"/>
          </a:p>
          <a:p>
            <a:pPr algn="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(ч. 2 ст. 195.1 ТК РФ)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160" y="2307336"/>
            <a:ext cx="1828800" cy="2633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B7F9-93FE-4025-AF89-D1BB81C8E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003" y="798621"/>
            <a:ext cx="10084730" cy="81997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цели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стандарта?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5">
            <a:extLst>
              <a:ext uri="{FF2B5EF4-FFF2-40B4-BE49-F238E27FC236}">
                <a16:creationId xmlns:a16="http://schemas.microsoft.com/office/drawing/2014/main" id="{122BB5A4-222F-4CE9-86CA-E27597853E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2768334"/>
              </p:ext>
            </p:extLst>
          </p:nvPr>
        </p:nvGraphicFramePr>
        <p:xfrm>
          <a:off x="3499945" y="1954923"/>
          <a:ext cx="7598788" cy="408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22" y="2606482"/>
            <a:ext cx="2390476" cy="2142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B7F9-93FE-4025-AF89-D1BB81C8E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483" y="1048409"/>
            <a:ext cx="10959716" cy="570185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функции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стандарта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6" name="Схема 7">
            <a:extLst>
              <a:ext uri="{FF2B5EF4-FFF2-40B4-BE49-F238E27FC236}">
                <a16:creationId xmlns:a16="http://schemas.microsoft.com/office/drawing/2014/main" id="{1121361B-5DB2-4C41-8BC2-AB9346FAC0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9718361"/>
              </p:ext>
            </p:extLst>
          </p:nvPr>
        </p:nvGraphicFramePr>
        <p:xfrm>
          <a:off x="1500826" y="1723698"/>
          <a:ext cx="8783018" cy="4866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B7F9-93FE-4025-AF89-D1BB81C8E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2566" y="356963"/>
            <a:ext cx="10804634" cy="98005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применяется работодателем при: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5">
            <a:extLst>
              <a:ext uri="{FF2B5EF4-FFF2-40B4-BE49-F238E27FC236}">
                <a16:creationId xmlns:a16="http://schemas.microsoft.com/office/drawing/2014/main" id="{E2F58185-D628-4BC7-B3F7-3F91A4C73E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5330910"/>
              </p:ext>
            </p:extLst>
          </p:nvPr>
        </p:nvGraphicFramePr>
        <p:xfrm>
          <a:off x="971549" y="1502979"/>
          <a:ext cx="9601858" cy="5023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B7F9-93FE-4025-AF89-D1BB81C8E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44" y="890354"/>
            <a:ext cx="10652289" cy="83524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стандарта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49A2F91E-FC95-4E59-A08B-58184884BE1B}"/>
              </a:ext>
            </a:extLst>
          </p:cNvPr>
          <p:cNvSpPr/>
          <p:nvPr/>
        </p:nvSpPr>
        <p:spPr>
          <a:xfrm>
            <a:off x="551764" y="1865095"/>
            <a:ext cx="7026195" cy="107780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Общие сведения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C545D639-32F9-4A22-B37D-0FCA09CAC66B}"/>
              </a:ext>
            </a:extLst>
          </p:cNvPr>
          <p:cNvSpPr/>
          <p:nvPr/>
        </p:nvSpPr>
        <p:spPr>
          <a:xfrm>
            <a:off x="2032519" y="3122011"/>
            <a:ext cx="8169001" cy="120825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трудовых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функций</a:t>
            </a:r>
            <a:endParaRPr lang="ru-RU" sz="2400" b="1" dirty="0"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0B2CC15D-1194-43E6-B293-9A39FA42447E}"/>
              </a:ext>
            </a:extLst>
          </p:cNvPr>
          <p:cNvSpPr/>
          <p:nvPr/>
        </p:nvSpPr>
        <p:spPr>
          <a:xfrm>
            <a:off x="3121572" y="4609262"/>
            <a:ext cx="8495424" cy="111887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Характеристика обобщенных трудовых функций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B7F9-93FE-4025-AF89-D1BB81C8E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041" y="371140"/>
            <a:ext cx="5580993" cy="62234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611416"/>
              </p:ext>
            </p:extLst>
          </p:nvPr>
        </p:nvGraphicFramePr>
        <p:xfrm>
          <a:off x="2157655" y="1261785"/>
          <a:ext cx="780568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491">
                  <a:extLst>
                    <a:ext uri="{9D8B030D-6E8A-4147-A177-3AD203B41FA5}">
                      <a16:colId xmlns:a16="http://schemas.microsoft.com/office/drawing/2014/main" val="3026687101"/>
                    </a:ext>
                  </a:extLst>
                </a:gridCol>
                <a:gridCol w="1603192">
                  <a:extLst>
                    <a:ext uri="{9D8B030D-6E8A-4147-A177-3AD203B41FA5}">
                      <a16:colId xmlns:a16="http://schemas.microsoft.com/office/drawing/2014/main" val="3286819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вида профессиональной деятельности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1158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Дошкольное образование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01.001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12578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21609" y="2267757"/>
            <a:ext cx="7805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 цель вида профессиональной деятельности: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образовательных услуг по основным общеобразовательным программам образовательными организациями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221610"/>
              </p:ext>
            </p:extLst>
          </p:nvPr>
        </p:nvGraphicFramePr>
        <p:xfrm>
          <a:off x="2159136" y="3459390"/>
          <a:ext cx="7858974" cy="778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416">
                  <a:extLst>
                    <a:ext uri="{9D8B030D-6E8A-4147-A177-3AD203B41FA5}">
                      <a16:colId xmlns:a16="http://schemas.microsoft.com/office/drawing/2014/main" val="2650127191"/>
                    </a:ext>
                  </a:extLst>
                </a:gridCol>
                <a:gridCol w="6125558">
                  <a:extLst>
                    <a:ext uri="{9D8B030D-6E8A-4147-A177-3AD203B41FA5}">
                      <a16:colId xmlns:a16="http://schemas.microsoft.com/office/drawing/2014/main" val="3180219554"/>
                    </a:ext>
                  </a:extLst>
                </a:gridCol>
              </a:tblGrid>
              <a:tr h="38908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занятий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782320"/>
                  </a:ext>
                </a:extLst>
              </a:tr>
              <a:tr h="38908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Персонал дошкольного воспитания и образования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667158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501865"/>
              </p:ext>
            </p:extLst>
          </p:nvPr>
        </p:nvGraphicFramePr>
        <p:xfrm>
          <a:off x="2159136" y="4766149"/>
          <a:ext cx="785897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2116">
                  <a:extLst>
                    <a:ext uri="{9D8B030D-6E8A-4147-A177-3AD203B41FA5}">
                      <a16:colId xmlns:a16="http://schemas.microsoft.com/office/drawing/2014/main" val="2522926676"/>
                    </a:ext>
                  </a:extLst>
                </a:gridCol>
                <a:gridCol w="6206858">
                  <a:extLst>
                    <a:ext uri="{9D8B030D-6E8A-4147-A177-3AD203B41FA5}">
                      <a16:colId xmlns:a16="http://schemas.microsoft.com/office/drawing/2014/main" val="40306358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экономической деятельности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3270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80.10.1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в области дошкольного и начального образования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54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2B6AA079-9DFA-4D6E-89D1-AEE410F9C3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496775"/>
              </p:ext>
            </p:extLst>
          </p:nvPr>
        </p:nvGraphicFramePr>
        <p:xfrm>
          <a:off x="1039563" y="1256737"/>
          <a:ext cx="10481877" cy="403515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25345">
                  <a:extLst>
                    <a:ext uri="{9D8B030D-6E8A-4147-A177-3AD203B41FA5}">
                      <a16:colId xmlns:a16="http://schemas.microsoft.com/office/drawing/2014/main" val="1408005902"/>
                    </a:ext>
                  </a:extLst>
                </a:gridCol>
                <a:gridCol w="3664136">
                  <a:extLst>
                    <a:ext uri="{9D8B030D-6E8A-4147-A177-3AD203B41FA5}">
                      <a16:colId xmlns:a16="http://schemas.microsoft.com/office/drawing/2014/main" val="4088017205"/>
                    </a:ext>
                  </a:extLst>
                </a:gridCol>
                <a:gridCol w="1735741">
                  <a:extLst>
                    <a:ext uri="{9D8B030D-6E8A-4147-A177-3AD203B41FA5}">
                      <a16:colId xmlns:a16="http://schemas.microsoft.com/office/drawing/2014/main" val="476316218"/>
                    </a:ext>
                  </a:extLst>
                </a:gridCol>
                <a:gridCol w="2277106">
                  <a:extLst>
                    <a:ext uri="{9D8B030D-6E8A-4147-A177-3AD203B41FA5}">
                      <a16:colId xmlns:a16="http://schemas.microsoft.com/office/drawing/2014/main" val="2899546481"/>
                    </a:ext>
                  </a:extLst>
                </a:gridCol>
                <a:gridCol w="816319">
                  <a:extLst>
                    <a:ext uri="{9D8B030D-6E8A-4147-A177-3AD203B41FA5}">
                      <a16:colId xmlns:a16="http://schemas.microsoft.com/office/drawing/2014/main" val="4160047249"/>
                    </a:ext>
                  </a:extLst>
                </a:gridCol>
                <a:gridCol w="1263230">
                  <a:extLst>
                    <a:ext uri="{9D8B030D-6E8A-4147-A177-3AD203B41FA5}">
                      <a16:colId xmlns:a16="http://schemas.microsoft.com/office/drawing/2014/main" val="4060668119"/>
                    </a:ext>
                  </a:extLst>
                </a:gridCol>
              </a:tblGrid>
              <a:tr h="235498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Код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Обобщенные трудовые функции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квалификации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Трудовые функции 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317873"/>
                  </a:ext>
                </a:extLst>
              </a:tr>
              <a:tr h="5312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 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 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подуровень 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002929"/>
                  </a:ext>
                </a:extLst>
              </a:tr>
              <a:tr h="928906">
                <a:tc row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f-ZA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 </a:t>
                      </a:r>
                      <a:endParaRPr lang="af-ZA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Педагогическая деятельность </a:t>
                      </a:r>
                    </a:p>
                    <a:p>
                      <a:pPr marL="0" lvl="0" algn="l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проектированию и реализации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образовательного процесса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образовательных организациях  дошкольного, начального общего, основного общего, среднего общего образования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Общепедагогическая функция. Обучение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A/01.6 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813880"/>
                  </a:ext>
                </a:extLst>
              </a:tr>
              <a:tr h="10242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Воспитательная деятельность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A/02.6 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393880"/>
                  </a:ext>
                </a:extLst>
              </a:tr>
              <a:tr h="12928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Развивающая деятельность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A/03.6 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384322"/>
                  </a:ext>
                </a:extLst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64049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трудовых функций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0B7F9-93FE-4025-AF89-D1BB81C8E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348" y="341290"/>
            <a:ext cx="9031287" cy="53704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трудовых функций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649F1157-DE8A-4657-B219-94016C1AD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705781"/>
              </p:ext>
            </p:extLst>
          </p:nvPr>
        </p:nvGraphicFramePr>
        <p:xfrm>
          <a:off x="565801" y="1150238"/>
          <a:ext cx="11198382" cy="437757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75319">
                  <a:extLst>
                    <a:ext uri="{9D8B030D-6E8A-4147-A177-3AD203B41FA5}">
                      <a16:colId xmlns:a16="http://schemas.microsoft.com/office/drawing/2014/main" val="1801281395"/>
                    </a:ext>
                  </a:extLst>
                </a:gridCol>
                <a:gridCol w="2216891">
                  <a:extLst>
                    <a:ext uri="{9D8B030D-6E8A-4147-A177-3AD203B41FA5}">
                      <a16:colId xmlns:a16="http://schemas.microsoft.com/office/drawing/2014/main" val="2486950686"/>
                    </a:ext>
                  </a:extLst>
                </a:gridCol>
                <a:gridCol w="1809479">
                  <a:extLst>
                    <a:ext uri="{9D8B030D-6E8A-4147-A177-3AD203B41FA5}">
                      <a16:colId xmlns:a16="http://schemas.microsoft.com/office/drawing/2014/main" val="1299986187"/>
                    </a:ext>
                  </a:extLst>
                </a:gridCol>
                <a:gridCol w="4026349">
                  <a:extLst>
                    <a:ext uri="{9D8B030D-6E8A-4147-A177-3AD203B41FA5}">
                      <a16:colId xmlns:a16="http://schemas.microsoft.com/office/drawing/2014/main" val="4077720800"/>
                    </a:ext>
                  </a:extLst>
                </a:gridCol>
                <a:gridCol w="930818">
                  <a:extLst>
                    <a:ext uri="{9D8B030D-6E8A-4147-A177-3AD203B41FA5}">
                      <a16:colId xmlns:a16="http://schemas.microsoft.com/office/drawing/2014/main" val="720597271"/>
                    </a:ext>
                  </a:extLst>
                </a:gridCol>
                <a:gridCol w="1439526">
                  <a:extLst>
                    <a:ext uri="{9D8B030D-6E8A-4147-A177-3AD203B41FA5}">
                      <a16:colId xmlns:a16="http://schemas.microsoft.com/office/drawing/2014/main" val="348583778"/>
                    </a:ext>
                  </a:extLst>
                </a:gridCol>
              </a:tblGrid>
              <a:tr h="450489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Код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Обобщенные трудовые функции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квалификации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Трудовые функции 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30592"/>
                  </a:ext>
                </a:extLst>
              </a:tr>
              <a:tr h="10467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 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 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подуровень 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49821"/>
                  </a:ext>
                </a:extLst>
              </a:tr>
              <a:tr h="2570727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effectLst/>
                        </a:rPr>
                        <a:t>В </a:t>
                      </a:r>
                      <a:endParaRPr lang="ru-RU" b="1" dirty="0">
                        <a:effectLst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Педагогическая деятельность по проектированию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l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реализации основных общеобразовательных программ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5–6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Педагогическая деятельность </a:t>
                      </a:r>
                    </a:p>
                    <a:p>
                      <a:pPr marL="0" lvl="0" algn="l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реализации программ дошкольного образования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B/01.5 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108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02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0</TotalTime>
  <Words>1070</Words>
  <Application>Microsoft Office PowerPoint</Application>
  <PresentationFormat>Широкоэкранный</PresentationFormat>
  <Paragraphs>138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Tw Cen MT</vt:lpstr>
      <vt:lpstr>Капля</vt:lpstr>
      <vt:lpstr>Профессиональный стандарт  "Педагог« (воспитатель, учитель)</vt:lpstr>
      <vt:lpstr>Что такое профессиональный стандарт?</vt:lpstr>
      <vt:lpstr>Каковы цели профессионального стандарта?</vt:lpstr>
      <vt:lpstr>Каковы функции профессионального стандарта? </vt:lpstr>
      <vt:lpstr>профессиональный стандарт применяется работодателем при:</vt:lpstr>
      <vt:lpstr>Характеристика профессионального стандарта</vt:lpstr>
      <vt:lpstr>I. Общие сведения</vt:lpstr>
      <vt:lpstr>II. Описание трудовых функций</vt:lpstr>
      <vt:lpstr>Описание трудовых функций</vt:lpstr>
      <vt:lpstr>3.1.Обобщенная трудовая функция 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4</cp:revision>
  <dcterms:created xsi:type="dcterms:W3CDTF">2012-07-30T23:42:41Z</dcterms:created>
  <dcterms:modified xsi:type="dcterms:W3CDTF">2019-10-16T10:11:58Z</dcterms:modified>
</cp:coreProperties>
</file>