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08.10.2019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08.10.2019</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ÐÐ¾ÑÐ¾Ð¶ÐµÐµ Ð¸Ð·Ð¾Ð±ÑÐ°Ð¶ÐµÐ½Ð¸Ðµ"/>
          <p:cNvPicPr>
            <a:picLocks noChangeAspect="1" noChangeArrowheads="1"/>
          </p:cNvPicPr>
          <p:nvPr/>
        </p:nvPicPr>
        <p:blipFill>
          <a:blip r:embed="rId2" cstate="print"/>
          <a:srcRect/>
          <a:stretch>
            <a:fillRect/>
          </a:stretch>
        </p:blipFill>
        <p:spPr bwMode="auto">
          <a:xfrm>
            <a:off x="-1044624" y="0"/>
            <a:ext cx="10188624" cy="6858000"/>
          </a:xfrm>
          <a:prstGeom prst="rect">
            <a:avLst/>
          </a:prstGeom>
          <a:noFill/>
        </p:spPr>
      </p:pic>
      <p:sp>
        <p:nvSpPr>
          <p:cNvPr id="2" name="Заголовок 1"/>
          <p:cNvSpPr>
            <a:spLocks noGrp="1"/>
          </p:cNvSpPr>
          <p:nvPr>
            <p:ph type="ctrTitle"/>
          </p:nvPr>
        </p:nvSpPr>
        <p:spPr/>
        <p:txBody>
          <a:bodyPr/>
          <a:lstStyle/>
          <a:p>
            <a:pPr algn="l"/>
            <a:r>
              <a:rPr lang="ru-RU" dirty="0" smtClean="0"/>
              <a:t>Рыбы</a:t>
            </a:r>
            <a:endParaRPr lang="ru-RU" dirty="0"/>
          </a:p>
        </p:txBody>
      </p:sp>
      <p:sp>
        <p:nvSpPr>
          <p:cNvPr id="3" name="Подзаголовок 2"/>
          <p:cNvSpPr>
            <a:spLocks noGrp="1"/>
          </p:cNvSpPr>
          <p:nvPr>
            <p:ph type="subTitle" idx="1"/>
          </p:nvPr>
        </p:nvSpPr>
        <p:spPr>
          <a:xfrm>
            <a:off x="467544" y="4653136"/>
            <a:ext cx="6480048" cy="1752600"/>
          </a:xfrm>
        </p:spPr>
        <p:txBody>
          <a:bodyPr/>
          <a:lstStyle/>
          <a:p>
            <a:pPr algn="l"/>
            <a:r>
              <a:rPr lang="ru-RU" dirty="0" smtClean="0"/>
              <a:t>Подготовила Михайлюк Ирина 11А</a:t>
            </a:r>
            <a:endParaRPr lang="ru-RU"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5229200"/>
            <a:ext cx="8676456" cy="1628800"/>
          </a:xfrm>
        </p:spPr>
        <p:txBody>
          <a:bodyPr>
            <a:normAutofit fontScale="62500" lnSpcReduction="20000"/>
          </a:bodyPr>
          <a:lstStyle/>
          <a:p>
            <a:r>
              <a:rPr lang="ru-RU" dirty="0" smtClean="0"/>
              <a:t> </a:t>
            </a:r>
            <a:r>
              <a:rPr lang="ru-RU" b="1" dirty="0" smtClean="0">
                <a:effectLst>
                  <a:glow rad="228600">
                    <a:schemeClr val="bg1">
                      <a:alpha val="40000"/>
                    </a:schemeClr>
                  </a:glow>
                </a:effectLst>
              </a:rPr>
              <a:t>РЫБЫ</a:t>
            </a:r>
            <a:r>
              <a:rPr lang="ru-RU" dirty="0" smtClean="0">
                <a:effectLst>
                  <a:glow rad="228600">
                    <a:schemeClr val="bg1">
                      <a:alpha val="40000"/>
                    </a:schemeClr>
                  </a:glow>
                </a:effectLst>
              </a:rPr>
              <a:t> - большое, но слабое зодиакальное созвездие, которое лучше всего видно с начала октября до конца января.</a:t>
            </a:r>
            <a:r>
              <a:rPr lang="ru-RU" baseline="30000" dirty="0" smtClean="0">
                <a:effectLst>
                  <a:glow rad="228600">
                    <a:schemeClr val="bg1">
                      <a:alpha val="40000"/>
                    </a:schemeClr>
                  </a:glow>
                </a:effectLst>
              </a:rPr>
              <a:t> </a:t>
            </a:r>
            <a:r>
              <a:rPr lang="ru-RU" dirty="0" smtClean="0">
                <a:effectLst>
                  <a:glow rad="228600">
                    <a:schemeClr val="bg1">
                      <a:alpha val="40000"/>
                    </a:schemeClr>
                  </a:glow>
                </a:effectLst>
              </a:rPr>
              <a:t> Окружено оно созвездиями Овна, Кита, Водолея, Пегаса и Андромеды.</a:t>
            </a:r>
            <a:br>
              <a:rPr lang="ru-RU" dirty="0" smtClean="0">
                <a:effectLst>
                  <a:glow rad="228600">
                    <a:schemeClr val="bg1">
                      <a:alpha val="40000"/>
                    </a:schemeClr>
                  </a:glow>
                </a:effectLst>
              </a:rPr>
            </a:br>
            <a:r>
              <a:rPr lang="ru-RU" dirty="0" smtClean="0">
                <a:effectLst>
                  <a:glow rad="228600">
                    <a:schemeClr val="bg1">
                      <a:alpha val="40000"/>
                    </a:schemeClr>
                  </a:glow>
                </a:effectLst>
              </a:rPr>
              <a:t>      Ясной и безлунной ночью в созвездии Рыб можно различить невооруженным глазом около 75 слабых звезд. Только три из них</a:t>
            </a:r>
            <a:br>
              <a:rPr lang="ru-RU" dirty="0" smtClean="0">
                <a:effectLst>
                  <a:glow rad="228600">
                    <a:schemeClr val="bg1">
                      <a:alpha val="40000"/>
                    </a:schemeClr>
                  </a:glow>
                </a:effectLst>
              </a:rPr>
            </a:br>
            <a:r>
              <a:rPr lang="ru-RU" dirty="0" smtClean="0">
                <a:effectLst>
                  <a:glow rad="228600">
                    <a:schemeClr val="bg1">
                      <a:alpha val="40000"/>
                    </a:schemeClr>
                  </a:glow>
                </a:effectLst>
              </a:rPr>
              <a:t>ярче четвертой звездной величины. </a:t>
            </a:r>
            <a:endParaRPr lang="ru-RU" dirty="0">
              <a:effectLst>
                <a:glow rad="228600">
                  <a:schemeClr val="bg1">
                    <a:alpha val="40000"/>
                  </a:schemeClr>
                </a:glow>
              </a:effectLst>
            </a:endParaRPr>
          </a:p>
        </p:txBody>
      </p:sp>
      <p:pic>
        <p:nvPicPr>
          <p:cNvPr id="1026" name="Picture 2" descr="ÐÐ°ÑÑÐ¸Ð½ÐºÐ¸ Ð¿Ð¾ Ð·Ð°Ð¿ÑÐ¾ÑÑ ÑÐ¾Ð·Ð²ÐµÐ·Ð´Ð¸Ðµ ÑÑÐ±Ñ"/>
          <p:cNvPicPr>
            <a:picLocks noChangeAspect="1" noChangeArrowheads="1"/>
          </p:cNvPicPr>
          <p:nvPr/>
        </p:nvPicPr>
        <p:blipFill>
          <a:blip r:embed="rId2" cstate="print"/>
          <a:srcRect/>
          <a:stretch>
            <a:fillRect/>
          </a:stretch>
        </p:blipFill>
        <p:spPr bwMode="auto">
          <a:xfrm>
            <a:off x="395536" y="116632"/>
            <a:ext cx="8280920" cy="5000625"/>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ÐÐ°ÑÑÐ¸Ð½ÐºÐ¸ Ð¿Ð¾ Ð·Ð°Ð¿ÑÐ¾ÑÑ Ð¡Ð¾Ð·Ð²ÐµÐ·Ð´Ð¸Ðµ Ð ÑÐ± Ð°ÑÑÐ¾Ð´Ð¸ÑÐ° Ð¸ ÑÐ¸ÑÐ¾Ð½"/>
          <p:cNvPicPr>
            <a:picLocks noChangeAspect="1" noChangeArrowheads="1"/>
          </p:cNvPicPr>
          <p:nvPr/>
        </p:nvPicPr>
        <p:blipFill>
          <a:blip r:embed="rId2" cstate="print"/>
          <a:srcRect/>
          <a:stretch>
            <a:fillRect/>
          </a:stretch>
        </p:blipFill>
        <p:spPr bwMode="auto">
          <a:xfrm>
            <a:off x="1043608" y="0"/>
            <a:ext cx="6984776" cy="4941168"/>
          </a:xfrm>
          <a:prstGeom prst="rect">
            <a:avLst/>
          </a:prstGeom>
          <a:noFill/>
        </p:spPr>
      </p:pic>
      <p:sp>
        <p:nvSpPr>
          <p:cNvPr id="3" name="Содержимое 2"/>
          <p:cNvSpPr>
            <a:spLocks noGrp="1"/>
          </p:cNvSpPr>
          <p:nvPr>
            <p:ph idx="1"/>
          </p:nvPr>
        </p:nvSpPr>
        <p:spPr>
          <a:xfrm>
            <a:off x="0" y="5013176"/>
            <a:ext cx="9144000" cy="1844824"/>
          </a:xfrm>
        </p:spPr>
        <p:txBody>
          <a:bodyPr>
            <a:normAutofit fontScale="62500" lnSpcReduction="20000"/>
          </a:bodyPr>
          <a:lstStyle/>
          <a:p>
            <a:r>
              <a:rPr lang="ru-RU" dirty="0" smtClean="0">
                <a:effectLst>
                  <a:glow rad="228600">
                    <a:schemeClr val="bg1">
                      <a:alpha val="40000"/>
                    </a:schemeClr>
                  </a:glow>
                </a:effectLst>
              </a:rPr>
              <a:t>В греческой мифологии есть предание, что однажды богиня любви Афродита прогуливалась со своим сыном Эротом вдоль берега реки. Но тут появилось огнедышащее чудовище Тифон. Они были так напуганы его видом, что бросились в воду и обернулись в пару связанных рыб. Афродита превратилась в южную рыбу, а Эрот — северную. Это спасло их от притязаний чудовища. Образ рыб, который приняли посланники любви Афродита и Эрот, в честь счастливого избавления был помещен на небо.</a:t>
            </a:r>
            <a:endParaRPr lang="ru-RU" dirty="0">
              <a:effectLst>
                <a:glow rad="228600">
                  <a:schemeClr val="bg1">
                    <a:alpha val="40000"/>
                  </a:schemeClr>
                </a:glow>
              </a:effectLst>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9144000" cy="2564904"/>
          </a:xfrm>
        </p:spPr>
        <p:txBody>
          <a:bodyPr>
            <a:normAutofit fontScale="77500" lnSpcReduction="20000"/>
          </a:bodyPr>
          <a:lstStyle/>
          <a:p>
            <a:r>
              <a:rPr lang="ru-RU" dirty="0" smtClean="0">
                <a:effectLst>
                  <a:glow rad="228600">
                    <a:schemeClr val="bg1">
                      <a:alpha val="40000"/>
                    </a:schemeClr>
                  </a:glow>
                </a:effectLst>
              </a:rPr>
              <a:t>Само расположение звёзд на небе напоминает двух рыб, связанных между собой лентой или верёвкой. Происхождение название созвездия Рыбы очень древнее и, по-видимому, связано с финикийской мифологией. В это созвездие Солнце вступало в пору богатой рыбной ловли. Богиня плодородия изображалась в виде женщины с рыбьим хвостом, который, как гласит легенда, появился у неё, когда она вместе со своим сыном, испугавшись, чудовища, бросилась в воду.</a:t>
            </a:r>
            <a:endParaRPr lang="ru-RU" dirty="0">
              <a:effectLst>
                <a:glow rad="228600">
                  <a:schemeClr val="bg1">
                    <a:alpha val="40000"/>
                  </a:schemeClr>
                </a:glow>
              </a:effectLst>
            </a:endParaRPr>
          </a:p>
        </p:txBody>
      </p:sp>
      <p:pic>
        <p:nvPicPr>
          <p:cNvPr id="29698" name="Picture 2" descr="ÐÐ¾ÑÐ¾Ð¶ÐµÐµ Ð¸Ð·Ð¾Ð±ÑÐ°Ð¶ÐµÐ½Ð¸Ðµ"/>
          <p:cNvPicPr>
            <a:picLocks noChangeAspect="1" noChangeArrowheads="1"/>
          </p:cNvPicPr>
          <p:nvPr/>
        </p:nvPicPr>
        <p:blipFill>
          <a:blip r:embed="rId2" cstate="print"/>
          <a:srcRect/>
          <a:stretch>
            <a:fillRect/>
          </a:stretch>
        </p:blipFill>
        <p:spPr bwMode="auto">
          <a:xfrm>
            <a:off x="4716016" y="3212975"/>
            <a:ext cx="4427984" cy="3198483"/>
          </a:xfrm>
          <a:prstGeom prst="rect">
            <a:avLst/>
          </a:prstGeom>
          <a:noFill/>
        </p:spPr>
      </p:pic>
      <p:pic>
        <p:nvPicPr>
          <p:cNvPr id="29700" name="Picture 4" descr="ÐÐ¾ÑÐ¾Ð¶ÐµÐµ Ð¸Ð·Ð¾Ð±ÑÐ°Ð¶ÐµÐ½Ð¸Ðµ"/>
          <p:cNvPicPr>
            <a:picLocks noChangeAspect="1" noChangeArrowheads="1"/>
          </p:cNvPicPr>
          <p:nvPr/>
        </p:nvPicPr>
        <p:blipFill>
          <a:blip r:embed="rId3" cstate="print"/>
          <a:srcRect/>
          <a:stretch>
            <a:fillRect/>
          </a:stretch>
        </p:blipFill>
        <p:spPr bwMode="auto">
          <a:xfrm>
            <a:off x="-1" y="3212976"/>
            <a:ext cx="4591814" cy="3168352"/>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1916831"/>
          </a:xfrm>
        </p:spPr>
        <p:txBody>
          <a:bodyPr>
            <a:normAutofit fontScale="70000" lnSpcReduction="20000"/>
          </a:bodyPr>
          <a:lstStyle/>
          <a:p>
            <a:r>
              <a:rPr lang="ru-RU" dirty="0" smtClean="0"/>
              <a:t>Созвездие Рыб было выделено очень давно. Его изображения встречаются и на стенах пирамид, и на вавилонских глиняных табличках. В Древнем Египте считалось, что созвездия Козерога, Водолея и Рыб образуют небесное море. Пересекая его, Солнце-Гелиос посылает на землю дожди. Действительно, сезон дождей в Средиземноморье совпадал с месяцами, соответствовавшими этим знакам Зодиака.</a:t>
            </a:r>
            <a:endParaRPr lang="ru-RU" dirty="0"/>
          </a:p>
        </p:txBody>
      </p:sp>
      <p:pic>
        <p:nvPicPr>
          <p:cNvPr id="28674" name="Picture 2" descr="ÐÐ°ÑÑÐ¸Ð½ÐºÐ¸ Ð¿Ð¾ Ð·Ð°Ð¿ÑÐ¾ÑÑ ÐÐ¾Ð·ÐµÑÐ¾Ð³Ð°, ÐÐ¾Ð´Ð¾Ð»ÐµÑ Ð¸ Ð ÑÐ± Ð¾Ð±ÑÐ°Ð·ÑÑÑ Ð½ÐµÐ±ÐµÑÐ½Ð¾Ðµ Ð¼Ð¾ÑÐµ"/>
          <p:cNvPicPr>
            <a:picLocks noChangeAspect="1" noChangeArrowheads="1" noCrop="1"/>
          </p:cNvPicPr>
          <p:nvPr/>
        </p:nvPicPr>
        <p:blipFill>
          <a:blip r:embed="rId2" cstate="print"/>
          <a:srcRect/>
          <a:stretch>
            <a:fillRect/>
          </a:stretch>
        </p:blipFill>
        <p:spPr bwMode="auto">
          <a:xfrm>
            <a:off x="1403648" y="1916832"/>
            <a:ext cx="6588224" cy="4941168"/>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36912"/>
            <a:ext cx="7467600" cy="1143000"/>
          </a:xfrm>
        </p:spPr>
        <p:txBody>
          <a:bodyPr>
            <a:noAutofit/>
          </a:bodyPr>
          <a:lstStyle/>
          <a:p>
            <a:r>
              <a:rPr lang="ru-RU" sz="8800" dirty="0" smtClean="0"/>
              <a:t>Спасибо за внимание</a:t>
            </a:r>
            <a:endParaRPr lang="ru-RU" sz="8800" dirty="0"/>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TotalTime>
  <Words>199</Words>
  <Application>Microsoft Office PowerPoint</Application>
  <PresentationFormat>Экран (4:3)</PresentationFormat>
  <Paragraphs>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Техническая</vt:lpstr>
      <vt:lpstr>Рыбы</vt:lpstr>
      <vt:lpstr>Слайд 2</vt:lpstr>
      <vt:lpstr>Слайд 3</vt:lpstr>
      <vt:lpstr>Слайд 4</vt:lpstr>
      <vt:lpstr>Слайд 5</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Рыбы</dc:title>
  <dc:creator>Николай</dc:creator>
  <cp:lastModifiedBy>Николай</cp:lastModifiedBy>
  <cp:revision>4</cp:revision>
  <dcterms:created xsi:type="dcterms:W3CDTF">2019-10-08T15:43:37Z</dcterms:created>
  <dcterms:modified xsi:type="dcterms:W3CDTF">2019-10-08T16:10:50Z</dcterms:modified>
</cp:coreProperties>
</file>