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3" d="100"/>
          <a:sy n="73" d="100"/>
        </p:scale>
        <p:origin x="-372" y="-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46534" y="3085765"/>
            <a:ext cx="11262866" cy="33048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1191" y="1020431"/>
            <a:ext cx="10993549" cy="1475013"/>
          </a:xfrm>
          <a:effectLst/>
        </p:spPr>
        <p:txBody>
          <a:bodyPr anchor="b">
            <a:normAutofit/>
          </a:bodyPr>
          <a:lstStyle>
            <a:lvl1pPr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81194" y="2495445"/>
            <a:ext cx="10993546" cy="590321"/>
          </a:xfrm>
        </p:spPr>
        <p:txBody>
          <a:bodyPr anchor="t">
            <a:normAutofit/>
          </a:bodyPr>
          <a:lstStyle>
            <a:lvl1pPr marL="0" indent="0" algn="l">
              <a:buNone/>
              <a:defRPr sz="1600" cap="all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605951" y="5956137"/>
            <a:ext cx="284480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67FEDE68-6F01-4FEB-824F-0432CA48C797}" type="datetimeFigureOut">
              <a:rPr lang="ru-RU" smtClean="0"/>
              <a:t>16.10.2019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81192" y="5951811"/>
            <a:ext cx="691721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58300" y="5956137"/>
            <a:ext cx="101644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277A0AEB-9D28-4802-8929-A469B0F2CF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73482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0286" y="614407"/>
            <a:ext cx="11309338" cy="118929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013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FEDE68-6F01-4FEB-824F-0432CA48C797}" type="datetimeFigureOut">
              <a:rPr lang="ru-RU" smtClean="0"/>
              <a:t>16.10.2019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7A0AEB-9D28-4802-8929-A469B0F2CF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74047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8839201" y="599725"/>
            <a:ext cx="2906817" cy="58169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1" y="675726"/>
            <a:ext cx="2004164" cy="518307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4923" y="675726"/>
            <a:ext cx="7896279" cy="5183073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93673" y="5956137"/>
            <a:ext cx="1328141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67FEDE68-6F01-4FEB-824F-0432CA48C797}" type="datetimeFigureOut">
              <a:rPr lang="ru-RU" smtClean="0"/>
              <a:t>16.10.2019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74923" y="5951811"/>
            <a:ext cx="7896279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46615" y="5956137"/>
            <a:ext cx="1164195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277A0AEB-9D28-4802-8929-A469B0F2CF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26142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0286" y="614407"/>
            <a:ext cx="11309338" cy="118929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013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1192" y="2180496"/>
            <a:ext cx="11029615" cy="367830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FEDE68-6F01-4FEB-824F-0432CA48C797}" type="datetimeFigureOut">
              <a:rPr lang="ru-RU" smtClean="0"/>
              <a:t>16.10.2019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58300" y="5956137"/>
            <a:ext cx="1052508" cy="365125"/>
          </a:xfrm>
        </p:spPr>
        <p:txBody>
          <a:bodyPr/>
          <a:lstStyle/>
          <a:p>
            <a:fld id="{277A0AEB-9D28-4802-8929-A469B0F2CF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10532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7817" y="5141974"/>
            <a:ext cx="11290860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3043910"/>
            <a:ext cx="11029615" cy="1497507"/>
          </a:xfrm>
        </p:spPr>
        <p:txBody>
          <a:bodyPr anchor="b">
            <a:normAutofit/>
          </a:bodyPr>
          <a:lstStyle>
            <a:lvl1pPr algn="l">
              <a:defRPr sz="3600" b="0" cap="all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4541417"/>
            <a:ext cx="11029615" cy="600556"/>
          </a:xfrm>
        </p:spPr>
        <p:txBody>
          <a:bodyPr anchor="t">
            <a:normAutofit/>
          </a:bodyPr>
          <a:lstStyle>
            <a:lvl1pPr marL="0" indent="0" algn="l">
              <a:buNone/>
              <a:defRPr sz="1800" cap="all">
                <a:solidFill>
                  <a:schemeClr val="accent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67FEDE68-6F01-4FEB-824F-0432CA48C797}" type="datetimeFigureOut">
              <a:rPr lang="ru-RU" smtClean="0"/>
              <a:t>16.10.2019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277A0AEB-9D28-4802-8929-A469B0F2CF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50804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5982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729658"/>
            <a:ext cx="11029616" cy="98833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81193" y="2228003"/>
            <a:ext cx="5422390" cy="363304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8417" y="2228003"/>
            <a:ext cx="5422392" cy="363304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FEDE68-6F01-4FEB-824F-0432CA48C797}" type="datetimeFigureOut">
              <a:rPr lang="ru-RU" smtClean="0"/>
              <a:t>16.10.2019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7A0AEB-9D28-4802-8929-A469B0F2CF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22609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>
            <a:spLocks noChangeAspect="1"/>
          </p:cNvSpPr>
          <p:nvPr/>
        </p:nvSpPr>
        <p:spPr>
          <a:xfrm>
            <a:off x="445982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581193" y="729658"/>
            <a:ext cx="11029616" cy="98833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7219" y="2250892"/>
            <a:ext cx="5087075" cy="536005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1194" y="2926052"/>
            <a:ext cx="5393100" cy="2934999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3735" y="2250892"/>
            <a:ext cx="5087073" cy="553373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709" y="2926052"/>
            <a:ext cx="5393100" cy="2934999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FEDE68-6F01-4FEB-824F-0432CA48C797}" type="datetimeFigureOut">
              <a:rPr lang="ru-RU" smtClean="0"/>
              <a:t>16.10.2019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7A0AEB-9D28-4802-8929-A469B0F2CF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34280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0683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575894" y="729658"/>
            <a:ext cx="11029616" cy="98833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FEDE68-6F01-4FEB-824F-0432CA48C797}" type="datetimeFigureOut">
              <a:rPr lang="ru-RU" smtClean="0"/>
              <a:t>16.10.2019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7A0AEB-9D28-4802-8929-A469B0F2CF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0138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FEDE68-6F01-4FEB-824F-0432CA48C797}" type="datetimeFigureOut">
              <a:rPr lang="ru-RU" smtClean="0"/>
              <a:t>16.10.2019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7A0AEB-9D28-4802-8929-A469B0F2CF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26450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>
            <a:spLocks noChangeAspect="1"/>
          </p:cNvSpPr>
          <p:nvPr/>
        </p:nvSpPr>
        <p:spPr>
          <a:xfrm>
            <a:off x="447817" y="5141973"/>
            <a:ext cx="11298200" cy="127470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5262296"/>
            <a:ext cx="4909445" cy="689514"/>
          </a:xfrm>
        </p:spPr>
        <p:txBody>
          <a:bodyPr anchor="ctr"/>
          <a:lstStyle>
            <a:lvl1pPr algn="l">
              <a:defRPr sz="2000" b="0"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7816" y="601200"/>
            <a:ext cx="11292840" cy="4204800"/>
          </a:xfrm>
        </p:spPr>
        <p:txBody>
          <a:bodyPr anchor="ctr">
            <a:normAutofit/>
          </a:bodyPr>
          <a:lstStyle>
            <a:lvl1pPr>
              <a:defRPr sz="2000">
                <a:solidFill>
                  <a:schemeClr val="tx2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 sz="1400">
                <a:solidFill>
                  <a:schemeClr val="tx2"/>
                </a:solidFill>
              </a:defRPr>
            </a:lvl4pPr>
            <a:lvl5pPr>
              <a:defRPr sz="1400">
                <a:solidFill>
                  <a:schemeClr val="tx2"/>
                </a:solidFill>
              </a:defRPr>
            </a:lvl5pPr>
            <a:lvl6pPr>
              <a:defRPr sz="1400">
                <a:solidFill>
                  <a:schemeClr val="tx2"/>
                </a:solidFill>
              </a:defRPr>
            </a:lvl6pPr>
            <a:lvl7pPr>
              <a:defRPr sz="1400">
                <a:solidFill>
                  <a:schemeClr val="tx2"/>
                </a:solidFill>
              </a:defRPr>
            </a:lvl7pPr>
            <a:lvl8pPr>
              <a:defRPr sz="1400">
                <a:solidFill>
                  <a:schemeClr val="tx2"/>
                </a:solidFill>
              </a:defRPr>
            </a:lvl8pPr>
            <a:lvl9pPr>
              <a:defRPr sz="1400">
                <a:solidFill>
                  <a:schemeClr val="tx2"/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40823" y="5262296"/>
            <a:ext cx="5869987" cy="689515"/>
          </a:xfrm>
        </p:spPr>
        <p:txBody>
          <a:bodyPr anchor="ctr">
            <a:normAutofit/>
          </a:bodyPr>
          <a:lstStyle>
            <a:lvl1pPr marL="0" indent="0" algn="r">
              <a:buNone/>
              <a:defRPr sz="1100">
                <a:solidFill>
                  <a:schemeClr val="bg1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67FEDE68-6F01-4FEB-824F-0432CA48C797}" type="datetimeFigureOut">
              <a:rPr lang="ru-RU" smtClean="0"/>
              <a:t>16.10.2019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277A0AEB-9D28-4802-8929-A469B0F2CF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93323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4693389"/>
            <a:ext cx="11029616" cy="566738"/>
          </a:xfrm>
        </p:spPr>
        <p:txBody>
          <a:bodyPr anchor="b">
            <a:normAutofit/>
          </a:bodyPr>
          <a:lstStyle>
            <a:lvl1pPr algn="l">
              <a:defRPr sz="2400" b="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47817" y="599725"/>
            <a:ext cx="11290859" cy="355725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81192" y="5260127"/>
            <a:ext cx="11029617" cy="598671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FEDE68-6F01-4FEB-824F-0432CA48C797}" type="datetimeFigureOut">
              <a:rPr lang="ru-RU" smtClean="0"/>
              <a:t>16.10.2019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7A0AEB-9D28-4802-8929-A469B0F2CF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59265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81192" y="705124"/>
            <a:ext cx="11029616" cy="118955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2336003"/>
            <a:ext cx="11029616" cy="35227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05951" y="5956137"/>
            <a:ext cx="28447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67FEDE68-6F01-4FEB-824F-0432CA48C797}" type="datetimeFigureOut">
              <a:rPr lang="ru-RU" smtClean="0"/>
              <a:t>16.10.2019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1192" y="5951811"/>
            <a:ext cx="69172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cap="all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58300" y="5956137"/>
            <a:ext cx="10525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277A0AEB-9D28-4802-8929-A469B0F2CF81}" type="slidenum">
              <a:rPr lang="ru-RU" smtClean="0"/>
              <a:t>‹#›</a:t>
            </a:fld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446534" y="457200"/>
            <a:ext cx="3703320" cy="9499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8042147" y="453643"/>
            <a:ext cx="3703320" cy="98554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4241830" y="457200"/>
            <a:ext cx="3703320" cy="9144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7095487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2800" b="0" kern="1200" cap="all">
          <a:solidFill>
            <a:schemeClr val="bg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06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800" kern="1200">
          <a:solidFill>
            <a:schemeClr val="tx2"/>
          </a:solidFill>
          <a:latin typeface="+mn-lt"/>
          <a:ea typeface="+mn-ea"/>
          <a:cs typeface="+mn-cs"/>
        </a:defRPr>
      </a:lvl1pPr>
      <a:lvl2pPr marL="630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600" kern="1200">
          <a:solidFill>
            <a:schemeClr val="tx2"/>
          </a:solidFill>
          <a:latin typeface="+mn-lt"/>
          <a:ea typeface="+mn-ea"/>
          <a:cs typeface="+mn-cs"/>
        </a:defRPr>
      </a:lvl2pPr>
      <a:lvl3pPr marL="900000" indent="-270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400" kern="1200">
          <a:solidFill>
            <a:schemeClr val="tx2"/>
          </a:solidFill>
          <a:latin typeface="+mn-lt"/>
          <a:ea typeface="+mn-ea"/>
          <a:cs typeface="+mn-cs"/>
        </a:defRPr>
      </a:lvl3pPr>
      <a:lvl4pPr marL="124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4pPr>
      <a:lvl5pPr marL="160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5pPr>
      <a:lvl6pPr marL="19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2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5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dirty="0"/>
              <a:t>Старинные русские меры длины, площади, объема, </a:t>
            </a:r>
            <a:r>
              <a:rPr lang="ru-RU" dirty="0" smtClean="0"/>
              <a:t>массы.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Подготовила ученица 10-с класса Сулейменова </a:t>
            </a:r>
            <a:r>
              <a:rPr lang="ru-RU" dirty="0" err="1" smtClean="0"/>
              <a:t>сауле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667998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dirty="0" smtClean="0"/>
              <a:t>Русская система мер</a:t>
            </a:r>
            <a:endParaRPr lang="ru-RU" sz="4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ru-RU" sz="2400" dirty="0"/>
              <a:t>Русская система мер — система мер, традиционно применявшихся на Руси и в Российской империи. На смену русской системе пришла метрическая система мер, которая была допущена к применению в России (в необязательном порядке) по закону от 4 июня 1899 </a:t>
            </a:r>
            <a:r>
              <a:rPr lang="ru-RU" sz="2400" dirty="0" err="1"/>
              <a:t>года.Ниже</a:t>
            </a:r>
            <a:r>
              <a:rPr lang="ru-RU" sz="2400" dirty="0"/>
              <a:t> приведены меры и их значения согласно «Положению о мерах и весах» (1899), если не указано иное. Более ранние значения этих единиц могли отличаться от приведённых; так, например, уложением 1649 года была установлена верста в 1 тыс. сажен, тогда как в XIX веке верста составляла 500 сажен; применялись и вёрсты длиной 656 и 875 сажен.</a:t>
            </a:r>
            <a:br>
              <a:rPr lang="ru-RU" sz="2400" dirty="0"/>
            </a:b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780303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dirty="0" smtClean="0"/>
              <a:t>Русская система мер</a:t>
            </a:r>
            <a:endParaRPr lang="ru-RU" sz="48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1237" y="1813939"/>
            <a:ext cx="4807526" cy="4807526"/>
          </a:xfrm>
        </p:spPr>
      </p:pic>
    </p:spTree>
    <p:extLst>
      <p:ext uri="{BB962C8B-B14F-4D97-AF65-F5344CB8AC3E}">
        <p14:creationId xmlns:p14="http://schemas.microsoft.com/office/powerpoint/2010/main" val="2531215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dirty="0" smtClean="0"/>
              <a:t>Единицы длины</a:t>
            </a:r>
            <a:endParaRPr lang="ru-RU" sz="5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/>
              <a:t>Русские меры длины</a:t>
            </a:r>
          </a:p>
          <a:p>
            <a:r>
              <a:rPr lang="ru-RU" dirty="0"/>
              <a:t>1 миля = 7 вёрст = 7,468 км.</a:t>
            </a:r>
            <a:br>
              <a:rPr lang="ru-RU" dirty="0"/>
            </a:br>
            <a:r>
              <a:rPr lang="ru-RU" dirty="0"/>
              <a:t>1 верста = 500 саженей = 1066,8 м.</a:t>
            </a:r>
            <a:br>
              <a:rPr lang="ru-RU" dirty="0"/>
            </a:br>
            <a:r>
              <a:rPr lang="ru-RU" dirty="0"/>
              <a:t>1 сажень = 3 аршина = 7 футов = 100 соток = 2,133 600 м.</a:t>
            </a:r>
            <a:br>
              <a:rPr lang="ru-RU" dirty="0"/>
            </a:br>
            <a:r>
              <a:rPr lang="ru-RU" dirty="0"/>
              <a:t>1 аршин = 4 четверти = 28 дюймов = 16 вершков = 0,711 200 м.</a:t>
            </a:r>
            <a:br>
              <a:rPr lang="ru-RU" dirty="0"/>
            </a:br>
            <a:r>
              <a:rPr lang="ru-RU" dirty="0"/>
              <a:t>1 четверть (пядь) = 1/12 сажени = 1/4 аршина = 4 вершка = 7 дюймов = 177,8 мм.</a:t>
            </a:r>
            <a:br>
              <a:rPr lang="ru-RU" dirty="0"/>
            </a:br>
            <a:r>
              <a:rPr lang="ru-RU" dirty="0"/>
              <a:t>1 фут = 12 дюймам = 304,8 мм.</a:t>
            </a:r>
            <a:br>
              <a:rPr lang="ru-RU" dirty="0"/>
            </a:br>
            <a:r>
              <a:rPr lang="ru-RU" dirty="0"/>
              <a:t>1 вершок = 1,75 дюйма = 44,38 мм.</a:t>
            </a:r>
            <a:br>
              <a:rPr lang="ru-RU" dirty="0"/>
            </a:br>
            <a:r>
              <a:rPr lang="ru-RU" dirty="0"/>
              <a:t>1 дюйм = 10 линиям = 25,4 мм.</a:t>
            </a:r>
            <a:br>
              <a:rPr lang="ru-RU" dirty="0"/>
            </a:br>
            <a:r>
              <a:rPr lang="ru-RU" dirty="0"/>
              <a:t>1 сотка = 1/100 сажени = 21,336 мм.</a:t>
            </a:r>
            <a:br>
              <a:rPr lang="ru-RU" dirty="0"/>
            </a:br>
            <a:r>
              <a:rPr lang="ru-RU" dirty="0"/>
              <a:t>1 линия = 10 точкам = 2,54 мм.</a:t>
            </a:r>
            <a:br>
              <a:rPr lang="ru-RU" dirty="0"/>
            </a:br>
            <a:r>
              <a:rPr lang="ru-RU" dirty="0"/>
              <a:t>1 точка = 1/100 дюйма = 1/10 линии = 0,254 мм.</a:t>
            </a:r>
          </a:p>
        </p:txBody>
      </p:sp>
    </p:spTree>
    <p:extLst>
      <p:ext uri="{BB962C8B-B14F-4D97-AF65-F5344CB8AC3E}">
        <p14:creationId xmlns:p14="http://schemas.microsoft.com/office/powerpoint/2010/main" val="31903193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dirty="0" smtClean="0"/>
              <a:t>Единицы площади</a:t>
            </a:r>
            <a:endParaRPr lang="ru-RU" sz="5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/>
              <a:t>Русские меры площади</a:t>
            </a:r>
          </a:p>
          <a:p>
            <a:r>
              <a:rPr lang="ru-RU" dirty="0"/>
              <a:t>1 кв. верста = 250 000 кв. саженям = 1,1381 км</a:t>
            </a:r>
            <a:r>
              <a:rPr lang="ru-RU" baseline="30000" dirty="0"/>
              <a:t>2</a:t>
            </a:r>
            <a:r>
              <a:rPr lang="ru-RU" dirty="0"/>
              <a:t>.</a:t>
            </a:r>
            <a:br>
              <a:rPr lang="ru-RU" dirty="0"/>
            </a:br>
            <a:r>
              <a:rPr lang="ru-RU" dirty="0"/>
              <a:t>1 десятина = 2400 кв. саженям = 10 925,4 м</a:t>
            </a:r>
            <a:r>
              <a:rPr lang="ru-RU" baseline="30000" dirty="0"/>
              <a:t>2</a:t>
            </a:r>
            <a:r>
              <a:rPr lang="ru-RU" dirty="0"/>
              <a:t> = 1,0925 га.</a:t>
            </a:r>
            <a:br>
              <a:rPr lang="ru-RU" dirty="0"/>
            </a:br>
            <a:r>
              <a:rPr lang="ru-RU" dirty="0"/>
              <a:t>1 четь = 1/2 десятины = 1200 кв. саженям = 5462,7 м</a:t>
            </a:r>
            <a:r>
              <a:rPr lang="ru-RU" baseline="30000" dirty="0"/>
              <a:t>2</a:t>
            </a:r>
            <a:r>
              <a:rPr lang="ru-RU" dirty="0"/>
              <a:t> = 0,54627 га.</a:t>
            </a:r>
            <a:br>
              <a:rPr lang="ru-RU" dirty="0"/>
            </a:br>
            <a:r>
              <a:rPr lang="ru-RU" dirty="0"/>
              <a:t>1 </a:t>
            </a:r>
            <a:r>
              <a:rPr lang="ru-RU" dirty="0" err="1"/>
              <a:t>осьминник</a:t>
            </a:r>
            <a:r>
              <a:rPr lang="ru-RU" dirty="0"/>
              <a:t> = 1/8 десятины = 300 кв. саженям = 1365,675 м</a:t>
            </a:r>
            <a:r>
              <a:rPr lang="ru-RU" baseline="30000" dirty="0"/>
              <a:t>2</a:t>
            </a:r>
            <a:r>
              <a:rPr lang="ru-RU" dirty="0"/>
              <a:t> ≈ 0,137 га.</a:t>
            </a:r>
            <a:br>
              <a:rPr lang="ru-RU" dirty="0"/>
            </a:br>
            <a:r>
              <a:rPr lang="ru-RU" dirty="0"/>
              <a:t>1 кв. сажень = 9 кв. аршинам = 49 кв. футам = 4,5522 м</a:t>
            </a:r>
            <a:r>
              <a:rPr lang="ru-RU" baseline="30000" dirty="0"/>
              <a:t>2</a:t>
            </a:r>
            <a:r>
              <a:rPr lang="ru-RU" dirty="0"/>
              <a:t>.</a:t>
            </a:r>
            <a:br>
              <a:rPr lang="ru-RU" dirty="0"/>
            </a:br>
            <a:r>
              <a:rPr lang="ru-RU" dirty="0"/>
              <a:t>1 кв. аршин = 256 кв. вершкам = 784 кв. дюймам = 0,5058 м</a:t>
            </a:r>
            <a:r>
              <a:rPr lang="ru-RU" baseline="30000" dirty="0"/>
              <a:t>2</a:t>
            </a:r>
            <a:r>
              <a:rPr lang="ru-RU" dirty="0"/>
              <a:t>.</a:t>
            </a:r>
            <a:br>
              <a:rPr lang="ru-RU" dirty="0"/>
            </a:br>
            <a:r>
              <a:rPr lang="ru-RU" dirty="0"/>
              <a:t>1 кв. фут = 144 кв. дюймам = 0,0929 м</a:t>
            </a:r>
            <a:r>
              <a:rPr lang="ru-RU" baseline="30000" dirty="0"/>
              <a:t>2</a:t>
            </a:r>
            <a:r>
              <a:rPr lang="ru-RU" dirty="0"/>
              <a:t>.</a:t>
            </a:r>
            <a:br>
              <a:rPr lang="ru-RU" dirty="0"/>
            </a:br>
            <a:r>
              <a:rPr lang="ru-RU" dirty="0"/>
              <a:t>1 кв. вершок = 19,6958 см</a:t>
            </a:r>
            <a:r>
              <a:rPr lang="ru-RU" baseline="30000" dirty="0"/>
              <a:t>2</a:t>
            </a:r>
            <a:r>
              <a:rPr lang="ru-RU" dirty="0"/>
              <a:t>.</a:t>
            </a:r>
            <a:br>
              <a:rPr lang="ru-RU" dirty="0"/>
            </a:br>
            <a:r>
              <a:rPr lang="ru-RU" dirty="0"/>
              <a:t>1 кв. дюйм = 100 кв. линиям = 6,4516 см</a:t>
            </a:r>
            <a:r>
              <a:rPr lang="ru-RU" baseline="30000" dirty="0"/>
              <a:t>2</a:t>
            </a:r>
            <a:r>
              <a:rPr lang="ru-RU" dirty="0"/>
              <a:t>.</a:t>
            </a:r>
            <a:br>
              <a:rPr lang="ru-RU" dirty="0"/>
            </a:br>
            <a:r>
              <a:rPr lang="ru-RU" dirty="0"/>
              <a:t>1 кв. линия = 1/100 кв. дюйма = 6,4516 мм</a:t>
            </a:r>
            <a:r>
              <a:rPr lang="ru-RU" baseline="30000" dirty="0"/>
              <a:t>2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038882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dirty="0" smtClean="0"/>
              <a:t>Единицы массы</a:t>
            </a:r>
            <a:endParaRPr lang="ru-RU" sz="5400" dirty="0"/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67151243"/>
              </p:ext>
            </p:extLst>
          </p:nvPr>
        </p:nvGraphicFramePr>
        <p:xfrm>
          <a:off x="678872" y="2022766"/>
          <a:ext cx="7010400" cy="4480560"/>
        </p:xfrm>
        <a:graphic>
          <a:graphicData uri="http://schemas.openxmlformats.org/drawingml/2006/table">
            <a:tbl>
              <a:tblPr/>
              <a:tblGrid>
                <a:gridCol w="3505200">
                  <a:extLst>
                    <a:ext uri="{9D8B030D-6E8A-4147-A177-3AD203B41FA5}">
                      <a16:colId xmlns:a16="http://schemas.microsoft.com/office/drawing/2014/main" xmlns="" val="3443540288"/>
                    </a:ext>
                  </a:extLst>
                </a:gridCol>
                <a:gridCol w="3505200">
                  <a:extLst>
                    <a:ext uri="{9D8B030D-6E8A-4147-A177-3AD203B41FA5}">
                      <a16:colId xmlns:a16="http://schemas.microsoft.com/office/drawing/2014/main" xmlns="" val="2793660797"/>
                    </a:ext>
                  </a:extLst>
                </a:gridCol>
              </a:tblGrid>
              <a:tr h="498763">
                <a:tc gridSpan="2">
                  <a:txBody>
                    <a:bodyPr/>
                    <a:lstStyle/>
                    <a:p>
                      <a:r>
                        <a:rPr lang="ru-RU" sz="2800" dirty="0">
                          <a:effectLst/>
                          <a:latin typeface="+mn-lt"/>
                        </a:rPr>
                        <a:t>Единицы массы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155728861"/>
                  </a:ext>
                </a:extLst>
              </a:tr>
              <a:tr h="498763">
                <a:tc>
                  <a:txBody>
                    <a:bodyPr/>
                    <a:lstStyle/>
                    <a:p>
                      <a:r>
                        <a:rPr lang="ru-RU" sz="2800" dirty="0">
                          <a:effectLst/>
                          <a:latin typeface="+mn-lt"/>
                        </a:rPr>
                        <a:t>Берковец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dirty="0">
                          <a:effectLst/>
                          <a:latin typeface="+mn-lt"/>
                        </a:rPr>
                        <a:t>10 пудов = 163,8 кг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991155835"/>
                  </a:ext>
                </a:extLst>
              </a:tr>
              <a:tr h="498763">
                <a:tc>
                  <a:txBody>
                    <a:bodyPr/>
                    <a:lstStyle/>
                    <a:p>
                      <a:r>
                        <a:rPr lang="ru-RU" sz="2800">
                          <a:effectLst/>
                          <a:latin typeface="+mn-lt"/>
                        </a:rPr>
                        <a:t>Пуд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dirty="0">
                          <a:effectLst/>
                          <a:latin typeface="+mn-lt"/>
                        </a:rPr>
                        <a:t>40 фунтов = 16,3805 кг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596464192"/>
                  </a:ext>
                </a:extLst>
              </a:tr>
              <a:tr h="872836">
                <a:tc>
                  <a:txBody>
                    <a:bodyPr/>
                    <a:lstStyle/>
                    <a:p>
                      <a:r>
                        <a:rPr lang="ru-RU" sz="2800">
                          <a:effectLst/>
                          <a:latin typeface="+mn-lt"/>
                        </a:rPr>
                        <a:t>Фунт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dirty="0">
                          <a:effectLst/>
                          <a:latin typeface="+mn-lt"/>
                        </a:rPr>
                        <a:t>32 лота = 96 золотников = 409,51 г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722556328"/>
                  </a:ext>
                </a:extLst>
              </a:tr>
              <a:tr h="498763">
                <a:tc>
                  <a:txBody>
                    <a:bodyPr/>
                    <a:lstStyle/>
                    <a:p>
                      <a:r>
                        <a:rPr lang="ru-RU" sz="2800">
                          <a:effectLst/>
                          <a:latin typeface="+mn-lt"/>
                        </a:rPr>
                        <a:t>Лот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dirty="0">
                          <a:effectLst/>
                          <a:latin typeface="+mn-lt"/>
                        </a:rPr>
                        <a:t>3 золотника = 12,797 г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4154629530"/>
                  </a:ext>
                </a:extLst>
              </a:tr>
              <a:tr h="498763">
                <a:tc>
                  <a:txBody>
                    <a:bodyPr/>
                    <a:lstStyle/>
                    <a:p>
                      <a:r>
                        <a:rPr lang="ru-RU" sz="2800" dirty="0">
                          <a:effectLst/>
                          <a:latin typeface="+mn-lt"/>
                        </a:rPr>
                        <a:t>Золотник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dirty="0">
                          <a:effectLst/>
                          <a:latin typeface="+mn-lt"/>
                        </a:rPr>
                        <a:t>96 долей = 4,2657 г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99768379"/>
                  </a:ext>
                </a:extLst>
              </a:tr>
              <a:tr h="498763">
                <a:tc>
                  <a:txBody>
                    <a:bodyPr/>
                    <a:lstStyle/>
                    <a:p>
                      <a:r>
                        <a:rPr lang="ru-RU" sz="2800">
                          <a:effectLst/>
                          <a:latin typeface="+mn-lt"/>
                        </a:rPr>
                        <a:t>Доля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dirty="0">
                          <a:effectLst/>
                          <a:latin typeface="+mn-lt"/>
                        </a:rPr>
                        <a:t>44,435 мг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57201884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40484950"/>
      </p:ext>
    </p:extLst>
  </p:cSld>
  <p:clrMapOvr>
    <a:masterClrMapping/>
  </p:clrMapOvr>
</p:sld>
</file>

<file path=ppt/theme/theme1.xml><?xml version="1.0" encoding="utf-8"?>
<a:theme xmlns:a="http://schemas.openxmlformats.org/drawingml/2006/main" name="Дивиденд">
  <a:themeElements>
    <a:clrScheme name="Дивиденд">
      <a:dk1>
        <a:sysClr val="windowText" lastClr="000000"/>
      </a:dk1>
      <a:lt1>
        <a:sysClr val="window" lastClr="FFFFFF"/>
      </a:lt1>
      <a:dk2>
        <a:srgbClr val="3D3D3D"/>
      </a:dk2>
      <a:lt2>
        <a:srgbClr val="EBEBEB"/>
      </a:lt2>
      <a:accent1>
        <a:srgbClr val="4D1434"/>
      </a:accent1>
      <a:accent2>
        <a:srgbClr val="903163"/>
      </a:accent2>
      <a:accent3>
        <a:srgbClr val="B2324B"/>
      </a:accent3>
      <a:accent4>
        <a:srgbClr val="969FA7"/>
      </a:accent4>
      <a:accent5>
        <a:srgbClr val="66B1CE"/>
      </a:accent5>
      <a:accent6>
        <a:srgbClr val="40619D"/>
      </a:accent6>
      <a:hlink>
        <a:srgbClr val="828282"/>
      </a:hlink>
      <a:folHlink>
        <a:srgbClr val="A5A5A5"/>
      </a:folHlink>
    </a:clrScheme>
    <a:fontScheme name="Дивиденд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Дивиденд">
      <a:fillStyleLst>
        <a:solidFill>
          <a:schemeClr val="phClr"/>
        </a:solidFill>
        <a:gradFill rotWithShape="1">
          <a:gsLst>
            <a:gs pos="0">
              <a:schemeClr val="phClr">
                <a:tint val="68000"/>
                <a:alpha val="90000"/>
                <a:lumMod val="100000"/>
              </a:schemeClr>
            </a:gs>
            <a:gs pos="100000">
              <a:schemeClr val="phClr">
                <a:tint val="90000"/>
                <a:lumMod val="9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lumMod val="110000"/>
              </a:schemeClr>
            </a:gs>
            <a:gs pos="84000">
              <a:schemeClr val="phClr">
                <a:shade val="90000"/>
                <a:lumMod val="88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>
              <a:lumMod val="90000"/>
            </a:schemeClr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55000"/>
              </a:srgbClr>
            </a:outerShdw>
          </a:effectLst>
        </a:effectStyle>
        <a:effectStyle>
          <a:effectLst>
            <a:outerShdw blurRad="88900" dist="38100" dir="504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88000">
              <a:schemeClr val="phClr">
                <a:shade val="94000"/>
                <a:satMod val="110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8000"/>
                <a:satMod val="110000"/>
                <a:lumMod val="8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Dividend" id="{9697A71B-4AB7-4A1A-BD5B-BB2D22835B57}" vid="{C21699FF-00E4-43C8-BBCC-D7E5536C371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TM03457464[[fn=Дивиденд]]</Template>
  <TotalTime>28</TotalTime>
  <Words>99</Words>
  <Application>Microsoft Office PowerPoint</Application>
  <PresentationFormat>Произвольный</PresentationFormat>
  <Paragraphs>25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Дивиденд</vt:lpstr>
      <vt:lpstr>Старинные русские меры длины, площади, объема, массы.</vt:lpstr>
      <vt:lpstr>Русская система мер</vt:lpstr>
      <vt:lpstr>Русская система мер</vt:lpstr>
      <vt:lpstr>Единицы длины</vt:lpstr>
      <vt:lpstr>Единицы площади</vt:lpstr>
      <vt:lpstr>Единицы массы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Старинные русские меры длины, площади, объема, массы.</dc:title>
  <dc:creator>Пользователь Windows</dc:creator>
  <cp:lastModifiedBy>Наталья Юрьева Борисовна</cp:lastModifiedBy>
  <cp:revision>3</cp:revision>
  <dcterms:created xsi:type="dcterms:W3CDTF">2019-10-01T16:42:52Z</dcterms:created>
  <dcterms:modified xsi:type="dcterms:W3CDTF">2019-10-16T13:33:56Z</dcterms:modified>
</cp:coreProperties>
</file>