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sldIdLst>
    <p:sldId id="284" r:id="rId2"/>
    <p:sldId id="292" r:id="rId3"/>
    <p:sldId id="291" r:id="rId4"/>
    <p:sldId id="278" r:id="rId5"/>
    <p:sldId id="293" r:id="rId6"/>
    <p:sldId id="258" r:id="rId7"/>
    <p:sldId id="295" r:id="rId8"/>
    <p:sldId id="260" r:id="rId9"/>
    <p:sldId id="265" r:id="rId10"/>
    <p:sldId id="275" r:id="rId11"/>
    <p:sldId id="280" r:id="rId12"/>
    <p:sldId id="266" r:id="rId13"/>
    <p:sldId id="296" r:id="rId14"/>
    <p:sldId id="288" r:id="rId15"/>
    <p:sldId id="263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990099"/>
    <a:srgbClr val="CC3300"/>
    <a:srgbClr val="000099"/>
    <a:srgbClr val="008000"/>
    <a:srgbClr val="0033CC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296" autoAdjust="0"/>
    <p:restoredTop sz="94673" autoAdjust="0"/>
  </p:normalViewPr>
  <p:slideViewPr>
    <p:cSldViewPr>
      <p:cViewPr varScale="1">
        <p:scale>
          <a:sx n="135" d="100"/>
          <a:sy n="135" d="100"/>
        </p:scale>
        <p:origin x="-24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/>
              <a:ahLst/>
              <a:cxnLst>
                <a:cxn ang="0">
                  <a:pos x="2768" y="18"/>
                </a:cxn>
                <a:cxn ang="0">
                  <a:pos x="2678" y="24"/>
                </a:cxn>
                <a:cxn ang="0">
                  <a:pos x="2613" y="102"/>
                </a:cxn>
                <a:cxn ang="0">
                  <a:pos x="2511" y="156"/>
                </a:cxn>
                <a:cxn ang="0">
                  <a:pos x="2505" y="222"/>
                </a:cxn>
                <a:cxn ang="0">
                  <a:pos x="2487" y="246"/>
                </a:cxn>
                <a:cxn ang="0">
                  <a:pos x="2469" y="252"/>
                </a:cxn>
                <a:cxn ang="0">
                  <a:pos x="2397" y="210"/>
                </a:cxn>
                <a:cxn ang="0">
                  <a:pos x="2260" y="192"/>
                </a:cxn>
                <a:cxn ang="0">
                  <a:pos x="2236" y="186"/>
                </a:cxn>
                <a:cxn ang="0">
                  <a:pos x="2218" y="192"/>
                </a:cxn>
                <a:cxn ang="0">
                  <a:pos x="2146" y="228"/>
                </a:cxn>
                <a:cxn ang="0">
                  <a:pos x="2110" y="240"/>
                </a:cxn>
                <a:cxn ang="0">
                  <a:pos x="2086" y="246"/>
                </a:cxn>
                <a:cxn ang="0">
                  <a:pos x="2074" y="258"/>
                </a:cxn>
                <a:cxn ang="0">
                  <a:pos x="2074" y="276"/>
                </a:cxn>
                <a:cxn ang="0">
                  <a:pos x="2051" y="300"/>
                </a:cxn>
                <a:cxn ang="0">
                  <a:pos x="2033" y="312"/>
                </a:cxn>
                <a:cxn ang="0">
                  <a:pos x="2021" y="324"/>
                </a:cxn>
                <a:cxn ang="0">
                  <a:pos x="2009" y="336"/>
                </a:cxn>
                <a:cxn ang="0">
                  <a:pos x="1979" y="342"/>
                </a:cxn>
                <a:cxn ang="0">
                  <a:pos x="1913" y="336"/>
                </a:cxn>
                <a:cxn ang="0">
                  <a:pos x="1877" y="330"/>
                </a:cxn>
                <a:cxn ang="0">
                  <a:pos x="1865" y="342"/>
                </a:cxn>
                <a:cxn ang="0">
                  <a:pos x="1853" y="354"/>
                </a:cxn>
                <a:cxn ang="0">
                  <a:pos x="1823" y="360"/>
                </a:cxn>
                <a:cxn ang="0">
                  <a:pos x="1764" y="342"/>
                </a:cxn>
                <a:cxn ang="0">
                  <a:pos x="1740" y="342"/>
                </a:cxn>
                <a:cxn ang="0">
                  <a:pos x="1716" y="354"/>
                </a:cxn>
                <a:cxn ang="0">
                  <a:pos x="1656" y="425"/>
                </a:cxn>
                <a:cxn ang="0">
                  <a:pos x="1614" y="569"/>
                </a:cxn>
                <a:cxn ang="0">
                  <a:pos x="1614" y="593"/>
                </a:cxn>
                <a:cxn ang="0">
                  <a:pos x="1620" y="641"/>
                </a:cxn>
                <a:cxn ang="0">
                  <a:pos x="1638" y="659"/>
                </a:cxn>
                <a:cxn ang="0">
                  <a:pos x="1632" y="671"/>
                </a:cxn>
                <a:cxn ang="0">
                  <a:pos x="1620" y="683"/>
                </a:cxn>
                <a:cxn ang="0">
                  <a:pos x="1542" y="689"/>
                </a:cxn>
                <a:cxn ang="0">
                  <a:pos x="1465" y="629"/>
                </a:cxn>
                <a:cxn ang="0">
                  <a:pos x="1333" y="587"/>
                </a:cxn>
                <a:cxn ang="0">
                  <a:pos x="1184" y="671"/>
                </a:cxn>
                <a:cxn ang="0">
                  <a:pos x="1016" y="731"/>
                </a:cxn>
                <a:cxn ang="0">
                  <a:pos x="813" y="743"/>
                </a:cxn>
                <a:cxn ang="0">
                  <a:pos x="628" y="701"/>
                </a:cxn>
                <a:cxn ang="0">
                  <a:pos x="568" y="695"/>
                </a:cxn>
                <a:cxn ang="0">
                  <a:pos x="556" y="701"/>
                </a:cxn>
                <a:cxn ang="0">
                  <a:pos x="520" y="731"/>
                </a:cxn>
                <a:cxn ang="0">
                  <a:pos x="436" y="809"/>
                </a:cxn>
                <a:cxn ang="0">
                  <a:pos x="406" y="821"/>
                </a:cxn>
                <a:cxn ang="0">
                  <a:pos x="382" y="821"/>
                </a:cxn>
                <a:cxn ang="0">
                  <a:pos x="335" y="827"/>
                </a:cxn>
                <a:cxn ang="0">
                  <a:pos x="209" y="851"/>
                </a:cxn>
                <a:cxn ang="0">
                  <a:pos x="173" y="857"/>
                </a:cxn>
                <a:cxn ang="0">
                  <a:pos x="125" y="851"/>
                </a:cxn>
                <a:cxn ang="0">
                  <a:pos x="107" y="857"/>
                </a:cxn>
                <a:cxn ang="0">
                  <a:pos x="101" y="875"/>
                </a:cxn>
                <a:cxn ang="0">
                  <a:pos x="83" y="887"/>
                </a:cxn>
                <a:cxn ang="0">
                  <a:pos x="48" y="899"/>
                </a:cxn>
                <a:cxn ang="0">
                  <a:pos x="2780" y="24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87058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 anchor="b"/>
          <a:lstStyle>
            <a:lvl1pPr>
              <a:defRPr sz="57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87059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" name="Rectangle 2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Rectangle 2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0CEF55-5737-4A20-B11D-2623FCBAFA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A02B62-83DE-49CE-B849-110DA6728E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B2D2B1-4104-42E6-9E7C-B95E447774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04CBD6-2C0D-49F1-943F-69BF551F75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0C3D7C-A99D-4CE3-8BD8-3479FE0B78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AF2AA0-69FC-4D27-B517-302471C7F4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2B65E8-045C-4A8F-99AD-9109F6F986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2F7B93-EEB5-4BF6-958D-9FDA33FAC9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7876A7-ACF9-4A72-9C3D-FC6964085A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78CAAC-6FB8-4999-9E99-8F988286BD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096566-DBD2-422C-87C2-0D63465416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63529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86019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/>
              <a:ahLst/>
              <a:cxnLst>
                <a:cxn ang="0">
                  <a:pos x="2768" y="18"/>
                </a:cxn>
                <a:cxn ang="0">
                  <a:pos x="2678" y="24"/>
                </a:cxn>
                <a:cxn ang="0">
                  <a:pos x="2613" y="102"/>
                </a:cxn>
                <a:cxn ang="0">
                  <a:pos x="2511" y="156"/>
                </a:cxn>
                <a:cxn ang="0">
                  <a:pos x="2505" y="222"/>
                </a:cxn>
                <a:cxn ang="0">
                  <a:pos x="2487" y="246"/>
                </a:cxn>
                <a:cxn ang="0">
                  <a:pos x="2469" y="252"/>
                </a:cxn>
                <a:cxn ang="0">
                  <a:pos x="2397" y="210"/>
                </a:cxn>
                <a:cxn ang="0">
                  <a:pos x="2260" y="192"/>
                </a:cxn>
                <a:cxn ang="0">
                  <a:pos x="2236" y="186"/>
                </a:cxn>
                <a:cxn ang="0">
                  <a:pos x="2218" y="192"/>
                </a:cxn>
                <a:cxn ang="0">
                  <a:pos x="2146" y="228"/>
                </a:cxn>
                <a:cxn ang="0">
                  <a:pos x="2110" y="240"/>
                </a:cxn>
                <a:cxn ang="0">
                  <a:pos x="2086" y="246"/>
                </a:cxn>
                <a:cxn ang="0">
                  <a:pos x="2074" y="258"/>
                </a:cxn>
                <a:cxn ang="0">
                  <a:pos x="2074" y="276"/>
                </a:cxn>
                <a:cxn ang="0">
                  <a:pos x="2051" y="300"/>
                </a:cxn>
                <a:cxn ang="0">
                  <a:pos x="2033" y="312"/>
                </a:cxn>
                <a:cxn ang="0">
                  <a:pos x="2021" y="324"/>
                </a:cxn>
                <a:cxn ang="0">
                  <a:pos x="2009" y="336"/>
                </a:cxn>
                <a:cxn ang="0">
                  <a:pos x="1979" y="342"/>
                </a:cxn>
                <a:cxn ang="0">
                  <a:pos x="1913" y="336"/>
                </a:cxn>
                <a:cxn ang="0">
                  <a:pos x="1877" y="330"/>
                </a:cxn>
                <a:cxn ang="0">
                  <a:pos x="1865" y="342"/>
                </a:cxn>
                <a:cxn ang="0">
                  <a:pos x="1853" y="354"/>
                </a:cxn>
                <a:cxn ang="0">
                  <a:pos x="1823" y="360"/>
                </a:cxn>
                <a:cxn ang="0">
                  <a:pos x="1764" y="342"/>
                </a:cxn>
                <a:cxn ang="0">
                  <a:pos x="1740" y="342"/>
                </a:cxn>
                <a:cxn ang="0">
                  <a:pos x="1716" y="354"/>
                </a:cxn>
                <a:cxn ang="0">
                  <a:pos x="1656" y="425"/>
                </a:cxn>
                <a:cxn ang="0">
                  <a:pos x="1614" y="569"/>
                </a:cxn>
                <a:cxn ang="0">
                  <a:pos x="1614" y="593"/>
                </a:cxn>
                <a:cxn ang="0">
                  <a:pos x="1620" y="641"/>
                </a:cxn>
                <a:cxn ang="0">
                  <a:pos x="1638" y="659"/>
                </a:cxn>
                <a:cxn ang="0">
                  <a:pos x="1632" y="671"/>
                </a:cxn>
                <a:cxn ang="0">
                  <a:pos x="1620" y="683"/>
                </a:cxn>
                <a:cxn ang="0">
                  <a:pos x="1542" y="689"/>
                </a:cxn>
                <a:cxn ang="0">
                  <a:pos x="1465" y="629"/>
                </a:cxn>
                <a:cxn ang="0">
                  <a:pos x="1333" y="587"/>
                </a:cxn>
                <a:cxn ang="0">
                  <a:pos x="1184" y="671"/>
                </a:cxn>
                <a:cxn ang="0">
                  <a:pos x="1016" y="731"/>
                </a:cxn>
                <a:cxn ang="0">
                  <a:pos x="813" y="743"/>
                </a:cxn>
                <a:cxn ang="0">
                  <a:pos x="628" y="701"/>
                </a:cxn>
                <a:cxn ang="0">
                  <a:pos x="568" y="695"/>
                </a:cxn>
                <a:cxn ang="0">
                  <a:pos x="556" y="701"/>
                </a:cxn>
                <a:cxn ang="0">
                  <a:pos x="520" y="731"/>
                </a:cxn>
                <a:cxn ang="0">
                  <a:pos x="436" y="809"/>
                </a:cxn>
                <a:cxn ang="0">
                  <a:pos x="406" y="821"/>
                </a:cxn>
                <a:cxn ang="0">
                  <a:pos x="382" y="821"/>
                </a:cxn>
                <a:cxn ang="0">
                  <a:pos x="335" y="827"/>
                </a:cxn>
                <a:cxn ang="0">
                  <a:pos x="209" y="851"/>
                </a:cxn>
                <a:cxn ang="0">
                  <a:pos x="173" y="857"/>
                </a:cxn>
                <a:cxn ang="0">
                  <a:pos x="125" y="851"/>
                </a:cxn>
                <a:cxn ang="0">
                  <a:pos x="107" y="857"/>
                </a:cxn>
                <a:cxn ang="0">
                  <a:pos x="101" y="875"/>
                </a:cxn>
                <a:cxn ang="0">
                  <a:pos x="83" y="887"/>
                </a:cxn>
                <a:cxn ang="0">
                  <a:pos x="48" y="899"/>
                </a:cxn>
                <a:cxn ang="0">
                  <a:pos x="2780" y="24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6020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6021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6022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6023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6024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6025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6026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6027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6028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6029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6030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6031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6032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6033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86034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86035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6036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6037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774CC2E6-B82C-44DB-9881-AC55EAA60E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6038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2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u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.wav"/><Relationship Id="rId5" Type="http://schemas.openxmlformats.org/officeDocument/2006/relationships/image" Target="../media/image20.png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wav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5" Type="http://schemas.openxmlformats.org/officeDocument/2006/relationships/image" Target="../media/image22.jpe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19200"/>
            <a:ext cx="8229600" cy="198438"/>
          </a:xfrm>
        </p:spPr>
        <p:txBody>
          <a:bodyPr/>
          <a:lstStyle/>
          <a:p>
            <a:pPr>
              <a:defRPr/>
            </a:pPr>
            <a:r>
              <a:rPr lang="ru-RU" sz="5400" kern="10" spc="-40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Arial Unicode MS"/>
                <a:ea typeface="Arial Unicode MS"/>
                <a:cs typeface="Arial Unicode MS"/>
              </a:rPr>
              <a:t/>
            </a:r>
            <a:br>
              <a:rPr lang="ru-RU" sz="5400" kern="10" spc="-40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Arial Unicode MS"/>
                <a:ea typeface="Arial Unicode MS"/>
                <a:cs typeface="Arial Unicode MS"/>
              </a:rPr>
            </a:br>
            <a:r>
              <a:rPr lang="ru-RU" sz="5400" kern="10" spc="-40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Arial Unicode MS"/>
                <a:ea typeface="Arial Unicode MS"/>
                <a:cs typeface="Arial Unicode MS"/>
              </a:rPr>
              <a:t/>
            </a:r>
            <a:br>
              <a:rPr lang="ru-RU" sz="5400" kern="10" spc="-40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Arial Unicode MS"/>
                <a:ea typeface="Arial Unicode MS"/>
                <a:cs typeface="Arial Unicode MS"/>
              </a:rPr>
            </a:br>
            <a:r>
              <a:rPr lang="ru-RU" sz="5400" kern="10" spc="-40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Arial Unicode MS"/>
                <a:ea typeface="Arial Unicode MS"/>
                <a:cs typeface="Arial Unicode MS"/>
              </a:rPr>
              <a:t/>
            </a:r>
            <a:br>
              <a:rPr lang="ru-RU" sz="5400" kern="10" spc="-40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Arial Unicode MS"/>
                <a:ea typeface="Arial Unicode MS"/>
                <a:cs typeface="Arial Unicode MS"/>
              </a:rPr>
            </a:br>
            <a:r>
              <a:rPr lang="ru-RU" sz="4000" kern="10" spc="-40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Arial Unicode MS"/>
                <a:ea typeface="Arial Unicode MS"/>
                <a:cs typeface="Arial Unicode MS"/>
              </a:rPr>
              <a:t/>
            </a:r>
            <a:br>
              <a:rPr lang="ru-RU" sz="4000" kern="10" spc="-40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Arial Unicode MS"/>
                <a:ea typeface="Arial Unicode MS"/>
                <a:cs typeface="Arial Unicode MS"/>
              </a:rPr>
            </a:b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357166"/>
            <a:ext cx="8072494" cy="2428892"/>
          </a:xfrm>
        </p:spPr>
        <p:txBody>
          <a:bodyPr/>
          <a:lstStyle/>
          <a:p>
            <a:pPr algn="ctr">
              <a:buFont typeface="Wingdings" pitchFamily="2" charset="2"/>
              <a:buNone/>
              <a:defRPr/>
            </a:pPr>
            <a:endParaRPr lang="ru-RU" sz="800" dirty="0" smtClean="0"/>
          </a:p>
          <a:p>
            <a:pPr algn="ctr">
              <a:buFont typeface="Wingdings" pitchFamily="2" charset="2"/>
              <a:buNone/>
              <a:defRPr/>
            </a:pPr>
            <a:r>
              <a:rPr lang="ru-RU" sz="800" dirty="0" smtClean="0"/>
              <a:t> </a:t>
            </a:r>
          </a:p>
          <a:p>
            <a:pPr algn="ctr">
              <a:buNone/>
              <a:defRPr/>
            </a:pPr>
            <a:r>
              <a:rPr lang="ru-RU" b="1" dirty="0" smtClean="0">
                <a:solidFill>
                  <a:srgbClr val="FFC000"/>
                </a:solidFill>
              </a:rPr>
              <a:t>Познавательное развитие.</a:t>
            </a:r>
            <a:endParaRPr lang="ru-RU" kern="10" spc="-400" dirty="0" smtClean="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FFC000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Arial Unicode MS"/>
              <a:ea typeface="Arial Unicode MS"/>
              <a:cs typeface="Arial Unicode MS"/>
            </a:endParaRPr>
          </a:p>
          <a:p>
            <a:pPr algn="ctr">
              <a:buNone/>
              <a:defRPr/>
            </a:pPr>
            <a:r>
              <a:rPr lang="ru-RU" b="1" dirty="0" smtClean="0">
                <a:solidFill>
                  <a:srgbClr val="FFC000"/>
                </a:solidFill>
              </a:rPr>
              <a:t>Игровая  ситуация </a:t>
            </a:r>
          </a:p>
          <a:p>
            <a:pPr algn="ctr">
              <a:buNone/>
              <a:defRPr/>
            </a:pPr>
            <a:r>
              <a:rPr lang="ru-RU" b="1" dirty="0" smtClean="0">
                <a:solidFill>
                  <a:srgbClr val="FFC000"/>
                </a:solidFill>
              </a:rPr>
              <a:t>на </a:t>
            </a:r>
          </a:p>
          <a:p>
            <a:pPr algn="ctr">
              <a:buNone/>
              <a:defRPr/>
            </a:pPr>
            <a:r>
              <a:rPr lang="ru-RU" b="1" dirty="0" smtClean="0">
                <a:solidFill>
                  <a:srgbClr val="FFC000"/>
                </a:solidFill>
              </a:rPr>
              <a:t>тему:</a:t>
            </a:r>
            <a:endParaRPr lang="ru-RU" b="1" kern="10" spc="-400" dirty="0" smtClean="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FFC000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Arial Unicode MS"/>
              <a:ea typeface="Arial Unicode MS"/>
              <a:cs typeface="Arial Unicode MS"/>
            </a:endParaRPr>
          </a:p>
          <a:p>
            <a:pPr algn="ctr">
              <a:buNone/>
              <a:defRPr/>
            </a:pPr>
            <a:r>
              <a:rPr lang="ru-RU" sz="4800" kern="10" spc="-40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Arial Unicode MS"/>
                <a:ea typeface="Arial Unicode MS"/>
                <a:cs typeface="Arial Unicode MS"/>
              </a:rPr>
              <a:t>«Знакомство с динозаврами»</a:t>
            </a:r>
            <a:br>
              <a:rPr lang="ru-RU" sz="4800" kern="10" spc="-40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Arial Unicode MS"/>
                <a:ea typeface="Arial Unicode MS"/>
                <a:cs typeface="Arial Unicode MS"/>
              </a:rPr>
            </a:br>
            <a:endParaRPr lang="ru-RU" sz="4800" dirty="0"/>
          </a:p>
        </p:txBody>
      </p:sp>
      <p:pic>
        <p:nvPicPr>
          <p:cNvPr id="3076" name="Picture 4" descr="дино1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215074" y="4111518"/>
            <a:ext cx="2745306" cy="2500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57158" y="5286388"/>
            <a:ext cx="307183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bg1">
                    <a:lumMod val="75000"/>
                  </a:schemeClr>
                </a:solidFill>
              </a:rPr>
              <a:t>Выполнила:</a:t>
            </a:r>
          </a:p>
          <a:p>
            <a:r>
              <a:rPr lang="ru-RU" sz="1400" dirty="0" smtClean="0">
                <a:solidFill>
                  <a:schemeClr val="bg1">
                    <a:lumMod val="75000"/>
                  </a:schemeClr>
                </a:solidFill>
              </a:rPr>
              <a:t>Воспитатель МБДОУ №3</a:t>
            </a:r>
          </a:p>
          <a:p>
            <a:r>
              <a:rPr lang="ru-RU" sz="1400" dirty="0" smtClean="0">
                <a:solidFill>
                  <a:schemeClr val="bg1">
                    <a:lumMod val="75000"/>
                  </a:schemeClr>
                </a:solidFill>
              </a:rPr>
              <a:t>Левый Е.В.</a:t>
            </a:r>
          </a:p>
          <a:p>
            <a:r>
              <a:rPr lang="ru-RU" sz="1400" dirty="0" smtClean="0">
                <a:solidFill>
                  <a:schemeClr val="bg1">
                    <a:lumMod val="75000"/>
                  </a:schemeClr>
                </a:solidFill>
              </a:rPr>
              <a:t>(старшая группа).</a:t>
            </a:r>
            <a:endParaRPr lang="ru-RU" sz="14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2"/>
          <p:cNvPicPr>
            <a:picLocks noChangeAspect="1" noChangeArrowheads="1"/>
          </p:cNvPicPr>
          <p:nvPr/>
        </p:nvPicPr>
        <p:blipFill>
          <a:blip r:embed="rId3" cstate="email">
            <a:lum contrast="42000"/>
          </a:blip>
          <a:srcRect/>
          <a:stretch>
            <a:fillRect/>
          </a:stretch>
        </p:blipFill>
        <p:spPr bwMode="auto">
          <a:xfrm>
            <a:off x="428596" y="285728"/>
            <a:ext cx="4076700" cy="570547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9" name="Picture 4" descr="http://www.playing-field.ru/img/2015/051905/5955148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86380" y="2714620"/>
            <a:ext cx="3056856" cy="306098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алигатор.wav"/>
          </p:nvPr>
        </p:nvPicPr>
        <p:blipFill>
          <a:blip r:embed="rId5" cstate="email"/>
          <a:srcRect/>
          <a:stretch>
            <a:fillRect/>
          </a:stretch>
        </p:blipFill>
        <p:spPr>
          <a:xfrm>
            <a:off x="8572528" y="6143644"/>
            <a:ext cx="304800" cy="304800"/>
          </a:xfrm>
          <a:prstGeom prst="rect">
            <a:avLst/>
          </a:prstGeom>
          <a:ln/>
        </p:spPr>
      </p:pic>
      <p:sp>
        <p:nvSpPr>
          <p:cNvPr id="7" name="Прямоугольник 6"/>
          <p:cNvSpPr/>
          <p:nvPr/>
        </p:nvSpPr>
        <p:spPr>
          <a:xfrm>
            <a:off x="4714876" y="857232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Морские чудовища</a:t>
            </a:r>
            <a:r>
              <a:rPr lang="ru-RU" sz="2400" b="1" dirty="0" smtClean="0">
                <a:solidFill>
                  <a:schemeClr val="bg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br>
              <a:rPr lang="ru-RU" sz="2400" b="1" dirty="0" smtClean="0">
                <a:solidFill>
                  <a:schemeClr val="bg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endParaRPr lang="ru-RU" sz="2400" dirty="0">
              <a:solidFill>
                <a:schemeClr val="bg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70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8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b="1" dirty="0" smtClean="0">
                <a:solidFill>
                  <a:srgbClr val="FF3300"/>
                </a:solidFill>
              </a:rPr>
              <a:t/>
            </a:r>
            <a:br>
              <a:rPr lang="ru-RU" sz="2800" b="1" dirty="0" smtClean="0">
                <a:solidFill>
                  <a:srgbClr val="FF3300"/>
                </a:solidFill>
              </a:rPr>
            </a:br>
            <a:r>
              <a:rPr lang="ru-RU" sz="2400" b="1" dirty="0" err="1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Компсогнат</a:t>
            </a:r>
            <a:r>
              <a:rPr lang="ru-RU" sz="2400" b="1" dirty="0" smtClean="0">
                <a:solidFill>
                  <a:srgbClr val="FF3300"/>
                </a:solidFill>
              </a:rPr>
              <a:t> </a:t>
            </a:r>
            <a:endParaRPr lang="ru-RU" sz="2400" b="1" dirty="0" smtClean="0">
              <a:solidFill>
                <a:schemeClr val="tx1"/>
              </a:solidFill>
            </a:endParaRPr>
          </a:p>
        </p:txBody>
      </p:sp>
      <p:pic>
        <p:nvPicPr>
          <p:cNvPr id="13315" name="Picture 4" descr="mel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1357290" y="1357298"/>
            <a:ext cx="6705600" cy="4370388"/>
          </a:xfrm>
          <a:noFill/>
        </p:spPr>
      </p:pic>
      <p:pic>
        <p:nvPicPr>
          <p:cNvPr id="4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слон.wav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14348" y="4071942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8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228600" y="222250"/>
            <a:ext cx="4191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4000">
              <a:latin typeface="Arial" charset="0"/>
            </a:endParaRPr>
          </a:p>
        </p:txBody>
      </p:sp>
      <p:sp>
        <p:nvSpPr>
          <p:cNvPr id="17416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b="1" dirty="0" smtClean="0">
                <a:solidFill>
                  <a:srgbClr val="FF3300"/>
                </a:solidFill>
              </a:rPr>
              <a:t/>
            </a:r>
            <a:br>
              <a:rPr lang="ru-RU" sz="2800" b="1" dirty="0" smtClean="0">
                <a:solidFill>
                  <a:srgbClr val="FF3300"/>
                </a:solidFill>
              </a:rPr>
            </a:br>
            <a:r>
              <a:rPr lang="ru-RU" sz="2400" b="1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Трицератопс</a:t>
            </a:r>
            <a:endParaRPr lang="ru-RU" sz="2400" b="1" dirty="0" smtClean="0">
              <a:solidFill>
                <a:schemeClr val="tx1"/>
              </a:solidFill>
            </a:endParaRPr>
          </a:p>
        </p:txBody>
      </p:sp>
      <p:pic>
        <p:nvPicPr>
          <p:cNvPr id="14340" name="Picture 10" descr="1450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1500166" y="1428736"/>
            <a:ext cx="6781800" cy="4900613"/>
          </a:xfrm>
          <a:noFill/>
        </p:spPr>
      </p:pic>
      <p:pic>
        <p:nvPicPr>
          <p:cNvPr id="5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верблюд одногорбый.wav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214546" y="64291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678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174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ист 25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1214422"/>
            <a:ext cx="8201053" cy="5242386"/>
          </a:xfrm>
          <a:prstGeom prst="rect">
            <a:avLst/>
          </a:prstGeom>
          <a:noFill/>
          <a:ln w="38100" cmpd="dbl">
            <a:solidFill>
              <a:srgbClr val="800000"/>
            </a:solidFill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214678" y="285728"/>
            <a:ext cx="39629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Летающие рептилии</a:t>
            </a:r>
            <a:r>
              <a:rPr lang="ru-RU" sz="2400" b="1" dirty="0" smtClean="0">
                <a:solidFill>
                  <a:schemeClr val="bg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endParaRPr lang="ru-RU" sz="2400" dirty="0">
              <a:solidFill>
                <a:schemeClr val="bg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ext Box 5"/>
          <p:cNvSpPr txBox="1">
            <a:spLocks noChangeArrowheads="1"/>
          </p:cNvSpPr>
          <p:nvPr/>
        </p:nvSpPr>
        <p:spPr bwMode="auto">
          <a:xfrm>
            <a:off x="0" y="6508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2400" b="1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200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Когда исчезли динозавры?</a:t>
            </a:r>
            <a:br>
              <a:rPr lang="ru-RU" sz="3200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</a:br>
            <a:r>
              <a:rPr lang="ru-RU" sz="2400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</a:br>
            <a:endParaRPr lang="ru-RU" sz="2400" b="1" dirty="0" smtClean="0">
              <a:solidFill>
                <a:schemeClr val="tx1"/>
              </a:solidFill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714744" y="1142984"/>
            <a:ext cx="1803460" cy="2239955"/>
          </a:xfrm>
          <a:prstGeom prst="rect">
            <a:avLst/>
          </a:prstGeom>
          <a:noFill/>
          <a:ln w="38100">
            <a:solidFill>
              <a:srgbClr val="008000"/>
            </a:solidFill>
            <a:miter lim="800000"/>
            <a:headEnd/>
            <a:tailEnd/>
          </a:ln>
          <a:effectLst/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1500174"/>
            <a:ext cx="2643206" cy="2643206"/>
          </a:xfrm>
          <a:prstGeom prst="rect">
            <a:avLst/>
          </a:prstGeom>
          <a:noFill/>
          <a:ln w="38100">
            <a:solidFill>
              <a:srgbClr val="008000"/>
            </a:solidFill>
            <a:miter lim="800000"/>
            <a:headEnd/>
            <a:tailEnd/>
          </a:ln>
          <a:effectLst/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72198" y="1500174"/>
            <a:ext cx="2813021" cy="2500330"/>
          </a:xfrm>
          <a:prstGeom prst="rect">
            <a:avLst/>
          </a:prstGeom>
          <a:noFill/>
          <a:ln w="38100">
            <a:solidFill>
              <a:srgbClr val="008000"/>
            </a:solidFill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3643306" y="3571876"/>
            <a:ext cx="19447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Космические</a:t>
            </a:r>
            <a:endParaRPr lang="ru-RU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572264" y="4500570"/>
            <a:ext cx="22092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Экологические</a:t>
            </a:r>
            <a:endParaRPr lang="ru-RU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00034" y="4572008"/>
            <a:ext cx="25715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Физиологические</a:t>
            </a:r>
            <a:endParaRPr lang="ru-RU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2000" fill="hold" nodeType="withEffect">
                                  <p:stCondLst>
                                    <p:cond delay="190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35" presetClass="emph" presetSubtype="0" repeatCount="2000" fill="hold" nodeType="withEffect">
                                  <p:stCondLst>
                                    <p:cond delay="250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5" presetClass="emph" presetSubtype="0" repeatCount="200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WordArt 5"/>
          <p:cNvSpPr>
            <a:spLocks noChangeArrowheads="1" noChangeShapeType="1" noTextEdit="1"/>
          </p:cNvSpPr>
          <p:nvPr/>
        </p:nvSpPr>
        <p:spPr bwMode="auto">
          <a:xfrm>
            <a:off x="457200" y="457200"/>
            <a:ext cx="3667125" cy="42005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60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спасибо за</a:t>
            </a:r>
          </a:p>
          <a:p>
            <a:pPr algn="ctr"/>
            <a:r>
              <a:rPr lang="ru-RU" sz="60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внимание!</a:t>
            </a:r>
          </a:p>
        </p:txBody>
      </p:sp>
      <p:pic>
        <p:nvPicPr>
          <p:cNvPr id="16387" name="Picture 7" descr="дино1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0" y="2286000"/>
            <a:ext cx="4191000" cy="360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277813"/>
            <a:ext cx="8219256" cy="1062955"/>
          </a:xfrm>
        </p:spPr>
        <p:txBody>
          <a:bodyPr/>
          <a:lstStyle/>
          <a:p>
            <a:pPr algn="just" eaLnBrk="1" hangingPunct="1">
              <a:defRPr/>
            </a:pPr>
            <a:r>
              <a:rPr lang="ru-RU" sz="2400" b="1" dirty="0" smtClean="0">
                <a:solidFill>
                  <a:schemeClr val="tx1"/>
                </a:solidFill>
              </a:rPr>
              <a:t>Цель: изучение жизни и причин исчезновения динозавров с нашей планеты.</a:t>
            </a:r>
          </a:p>
        </p:txBody>
      </p:sp>
      <p:pic>
        <p:nvPicPr>
          <p:cNvPr id="73732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email">
            <a:lum contrast="24000"/>
          </a:blip>
          <a:srcRect/>
          <a:stretch>
            <a:fillRect/>
          </a:stretch>
        </p:blipFill>
        <p:spPr>
          <a:xfrm>
            <a:off x="4499992" y="1628800"/>
            <a:ext cx="4176464" cy="2946649"/>
          </a:xfrm>
          <a:noFill/>
          <a:ln w="38100">
            <a:solidFill>
              <a:srgbClr val="000000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539552" y="1340768"/>
            <a:ext cx="396044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Задачи:</a:t>
            </a:r>
          </a:p>
          <a:p>
            <a:pPr marL="457200" indent="-457200">
              <a:buAutoNum type="arabicPeriod"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ознакомиться с некоторыми видами динозавров;</a:t>
            </a:r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marL="457200" indent="-457200">
              <a:buAutoNum type="arabicPeriod"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узнать образ жизни и среду обитания динозавров;</a:t>
            </a:r>
          </a:p>
          <a:p>
            <a:pPr marL="457200" indent="-457200">
              <a:buAutoNum type="arabicPeriod"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выяснить причины вымирания этих доисторических существ.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37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37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37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37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12974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Вступление</a:t>
            </a:r>
            <a:r>
              <a:rPr lang="ru-RU" b="1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</a:br>
            <a:endParaRPr lang="ru-RU" dirty="0">
              <a:solidFill>
                <a:schemeClr val="bg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94213"/>
          </a:xfrm>
        </p:spPr>
        <p:txBody>
          <a:bodyPr/>
          <a:lstStyle/>
          <a:p>
            <a:pPr algn="ctr">
              <a:buNone/>
            </a:pPr>
            <a:r>
              <a:rPr lang="ru-RU" sz="2400" dirty="0" smtClean="0"/>
              <a:t>	Почему я решила взять  эту тему?                </a:t>
            </a:r>
          </a:p>
          <a:p>
            <a:pPr algn="ctr">
              <a:buNone/>
            </a:pPr>
            <a:r>
              <a:rPr lang="ru-RU" sz="2400" dirty="0" smtClean="0"/>
              <a:t>Да потому что большинство детей задают мне много вопросов о динозаврах. Многие приносят книги и энциклопедии о них, рассматривают картинки, говорят что  смотрят  фильмы о </a:t>
            </a:r>
            <a:r>
              <a:rPr lang="ru-RU" sz="2400" b="1" i="1" dirty="0" smtClean="0"/>
              <a:t>доисторическом периоде</a:t>
            </a:r>
            <a:r>
              <a:rPr lang="ru-RU" sz="2400" dirty="0" smtClean="0"/>
              <a:t>. </a:t>
            </a:r>
          </a:p>
          <a:p>
            <a:pPr algn="ctr">
              <a:buNone/>
            </a:pPr>
            <a:r>
              <a:rPr lang="ru-RU" sz="2400" dirty="0" smtClean="0"/>
              <a:t>И мне самой стало интересно, я задумалась</a:t>
            </a:r>
          </a:p>
          <a:p>
            <a:pPr algn="ctr">
              <a:buNone/>
            </a:pPr>
            <a:r>
              <a:rPr lang="ru-RU" sz="2400" dirty="0" smtClean="0"/>
              <a:t>: Куда  делись динозавры?</a:t>
            </a:r>
            <a:endParaRPr lang="ru-RU" sz="2400" dirty="0"/>
          </a:p>
        </p:txBody>
      </p:sp>
      <p:pic>
        <p:nvPicPr>
          <p:cNvPr id="9217" name="Picture 1" descr="D:\Комп\Cloud\Cloud@Mail.Ru\iphone 6\Фото\2016-11-26 14.4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71670" y="4143380"/>
            <a:ext cx="5419022" cy="24288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4" descr="1903_ss_Dinosaur_Valley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500166" y="714356"/>
            <a:ext cx="6437471" cy="4500594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214290"/>
            <a:ext cx="2989680" cy="3214710"/>
          </a:xfrm>
          <a:prstGeom prst="rect">
            <a:avLst/>
          </a:prstGeom>
          <a:noFill/>
          <a:ln w="38100">
            <a:solidFill>
              <a:srgbClr val="008000"/>
            </a:solidFill>
            <a:miter lim="800000"/>
            <a:headEnd/>
            <a:tailEnd/>
          </a:ln>
          <a:effectLst/>
        </p:spPr>
      </p:pic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14744" y="285728"/>
            <a:ext cx="3240088" cy="2239963"/>
          </a:xfrm>
          <a:prstGeom prst="rect">
            <a:avLst/>
          </a:prstGeom>
          <a:noFill/>
          <a:ln w="38100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072330" y="714356"/>
            <a:ext cx="1714500" cy="2619375"/>
          </a:xfrm>
          <a:prstGeom prst="rect">
            <a:avLst/>
          </a:prstGeom>
          <a:noFill/>
          <a:ln w="38100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7" name="Picture 11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786182" y="2714620"/>
            <a:ext cx="2667000" cy="1819275"/>
          </a:xfrm>
          <a:prstGeom prst="rect">
            <a:avLst/>
          </a:prstGeom>
          <a:noFill/>
          <a:ln w="38100">
            <a:solidFill>
              <a:srgbClr val="008000"/>
            </a:solidFill>
            <a:miter lim="800000"/>
            <a:headEnd/>
            <a:tailEnd/>
          </a:ln>
          <a:effectLst/>
        </p:spPr>
      </p:pic>
      <p:pic>
        <p:nvPicPr>
          <p:cNvPr id="8" name="Picture 10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85720" y="3786190"/>
            <a:ext cx="3314547" cy="2286016"/>
          </a:xfrm>
          <a:prstGeom prst="rect">
            <a:avLst/>
          </a:prstGeom>
          <a:noFill/>
          <a:ln w="38100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857752" y="4071942"/>
            <a:ext cx="3857652" cy="2358166"/>
          </a:xfrm>
          <a:prstGeom prst="rect">
            <a:avLst/>
          </a:prstGeom>
          <a:noFill/>
          <a:ln w="38100">
            <a:solidFill>
              <a:srgbClr val="008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1" presetClass="entr" presetSubtype="4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8"/>
          <p:cNvGrpSpPr>
            <a:grpSpLocks/>
          </p:cNvGrpSpPr>
          <p:nvPr/>
        </p:nvGrpSpPr>
        <p:grpSpPr bwMode="auto">
          <a:xfrm>
            <a:off x="285720" y="142852"/>
            <a:ext cx="4286280" cy="2214578"/>
            <a:chOff x="1882" y="255"/>
            <a:chExt cx="2887" cy="1206"/>
          </a:xfrm>
        </p:grpSpPr>
        <p:pic>
          <p:nvPicPr>
            <p:cNvPr id="5" name="Picture 6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882" y="255"/>
              <a:ext cx="1500" cy="1206"/>
            </a:xfrm>
            <a:prstGeom prst="rect">
              <a:avLst/>
            </a:prstGeom>
            <a:noFill/>
            <a:ln w="28575">
              <a:solidFill>
                <a:srgbClr val="008000"/>
              </a:solidFill>
              <a:miter lim="800000"/>
              <a:headEnd/>
              <a:tailEnd/>
            </a:ln>
            <a:effectLst/>
          </p:spPr>
        </p:pic>
        <p:pic>
          <p:nvPicPr>
            <p:cNvPr id="6" name="Picture 7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3515" y="255"/>
              <a:ext cx="1254" cy="1206"/>
            </a:xfrm>
            <a:prstGeom prst="rect">
              <a:avLst/>
            </a:prstGeom>
            <a:noFill/>
            <a:ln w="28575">
              <a:solidFill>
                <a:srgbClr val="008000"/>
              </a:solidFill>
              <a:miter lim="800000"/>
              <a:headEnd/>
              <a:tailEnd/>
            </a:ln>
            <a:effectLst/>
          </p:spPr>
        </p:pic>
      </p:grpSp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929190" y="214290"/>
            <a:ext cx="1793875" cy="2205038"/>
          </a:xfrm>
          <a:prstGeom prst="rect">
            <a:avLst/>
          </a:prstGeom>
          <a:noFill/>
          <a:ln w="28575">
            <a:solidFill>
              <a:srgbClr val="008000"/>
            </a:solidFill>
            <a:miter lim="800000"/>
            <a:headEnd/>
            <a:tailEnd/>
          </a:ln>
          <a:effectLst/>
        </p:spPr>
      </p:pic>
      <p:pic>
        <p:nvPicPr>
          <p:cNvPr id="8" name="Picture 1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00627" y="2565400"/>
            <a:ext cx="3892547" cy="3738681"/>
          </a:xfrm>
          <a:prstGeom prst="rect">
            <a:avLst/>
          </a:prstGeom>
          <a:noFill/>
          <a:ln w="28575">
            <a:solidFill>
              <a:srgbClr val="008000"/>
            </a:solidFill>
            <a:miter lim="800000"/>
            <a:headEnd/>
            <a:tailEnd/>
          </a:ln>
        </p:spPr>
      </p:pic>
      <p:grpSp>
        <p:nvGrpSpPr>
          <p:cNvPr id="9" name="Group 12"/>
          <p:cNvGrpSpPr>
            <a:grpSpLocks/>
          </p:cNvGrpSpPr>
          <p:nvPr/>
        </p:nvGrpSpPr>
        <p:grpSpPr bwMode="auto">
          <a:xfrm>
            <a:off x="357158" y="2714620"/>
            <a:ext cx="4392613" cy="2924175"/>
            <a:chOff x="1927" y="2069"/>
            <a:chExt cx="2533" cy="1320"/>
          </a:xfrm>
        </p:grpSpPr>
        <p:pic>
          <p:nvPicPr>
            <p:cNvPr id="10" name="Picture 10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1927" y="2069"/>
              <a:ext cx="1128" cy="1320"/>
            </a:xfrm>
            <a:prstGeom prst="rect">
              <a:avLst/>
            </a:prstGeom>
            <a:noFill/>
            <a:ln w="28575">
              <a:solidFill>
                <a:srgbClr val="008000"/>
              </a:solidFill>
              <a:miter lim="800000"/>
              <a:headEnd/>
              <a:tailEnd/>
            </a:ln>
          </p:spPr>
        </p:pic>
        <p:pic>
          <p:nvPicPr>
            <p:cNvPr id="11" name="Picture 11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3152" y="2069"/>
              <a:ext cx="1308" cy="1320"/>
            </a:xfrm>
            <a:prstGeom prst="rect">
              <a:avLst/>
            </a:prstGeom>
            <a:noFill/>
            <a:ln w="28575">
              <a:solidFill>
                <a:srgbClr val="008000"/>
              </a:solidFill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0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6" presetClass="emph" presetSubtype="0" fill="hold" nodeType="withEffect">
                                  <p:stCondLst>
                                    <p:cond delay="25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100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6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6" name="Picture 6" descr="eg Детям о динозаврах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71934" y="3000372"/>
            <a:ext cx="4905995" cy="3571900"/>
          </a:xfrm>
          <a:prstGeom prst="rect">
            <a:avLst/>
          </a:prstGeom>
          <a:noFill/>
          <a:ln w="9525">
            <a:solidFill>
              <a:srgbClr val="333300"/>
            </a:solidFill>
            <a:miter lim="800000"/>
            <a:headEnd/>
            <a:tailEnd/>
          </a:ln>
        </p:spPr>
      </p:pic>
      <p:pic>
        <p:nvPicPr>
          <p:cNvPr id="3" name="Picture 7" descr="dino Детям о динозаврах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285728"/>
            <a:ext cx="4547794" cy="3357586"/>
          </a:xfrm>
          <a:prstGeom prst="rect">
            <a:avLst/>
          </a:prstGeom>
          <a:noFill/>
          <a:ln w="9525">
            <a:solidFill>
              <a:srgbClr val="3333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d_2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57752" y="571480"/>
            <a:ext cx="30353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304800" y="304800"/>
            <a:ext cx="48768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000" dirty="0">
              <a:solidFill>
                <a:srgbClr val="FF3300"/>
              </a:solidFill>
            </a:endParaRPr>
          </a:p>
          <a:p>
            <a:endParaRPr lang="ru-RU" sz="2000" dirty="0">
              <a:solidFill>
                <a:srgbClr val="FF3300"/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bg1">
                    <a:lumMod val="60000"/>
                    <a:lumOff val="40000"/>
                  </a:schemeClr>
                </a:solidFill>
                <a:latin typeface="Arial" charset="0"/>
              </a:rPr>
              <a:t>Тираннозавр</a:t>
            </a:r>
            <a:r>
              <a:rPr lang="ru-RU" sz="2400" b="1" dirty="0" smtClean="0">
                <a:solidFill>
                  <a:srgbClr val="FF3300"/>
                </a:solidFill>
                <a:latin typeface="Arial" charset="0"/>
              </a:rPr>
              <a:t> </a:t>
            </a:r>
            <a:r>
              <a:rPr lang="ru-RU" sz="2400" b="1" dirty="0" smtClean="0">
                <a:solidFill>
                  <a:schemeClr val="tx2"/>
                </a:solidFill>
                <a:latin typeface="Arial" charset="0"/>
              </a:rPr>
              <a:t> </a:t>
            </a:r>
            <a:r>
              <a:rPr lang="ru-RU" sz="2400" b="1" dirty="0" smtClean="0">
                <a:solidFill>
                  <a:srgbClr val="000099"/>
                </a:solidFill>
                <a:latin typeface="Arial" charset="0"/>
              </a:rPr>
              <a:t> </a:t>
            </a:r>
            <a:endParaRPr lang="ru-RU" sz="2400" b="1" dirty="0">
              <a:solidFill>
                <a:srgbClr val="000099"/>
              </a:solidFill>
              <a:latin typeface="Arial" charset="0"/>
            </a:endParaRPr>
          </a:p>
          <a:p>
            <a:pPr algn="ctr"/>
            <a:endParaRPr lang="ru-RU" sz="2800" b="1" dirty="0">
              <a:latin typeface="Arial" charset="0"/>
            </a:endParaRPr>
          </a:p>
          <a:p>
            <a:endParaRPr lang="ru-RU" sz="2800" b="1" dirty="0">
              <a:latin typeface="Arial" charset="0"/>
            </a:endParaRPr>
          </a:p>
          <a:p>
            <a:endParaRPr lang="ru-RU" sz="2000" b="1" dirty="0"/>
          </a:p>
        </p:txBody>
      </p:sp>
      <p:pic>
        <p:nvPicPr>
          <p:cNvPr id="4" name="Picture 5">
            <a:hlinkClick r:id="" action="ppaction://media"/>
          </p:cNvPr>
          <p:cNvPicPr>
            <a:picLocks noGrp="1" noRot="1" noChangeAspect="1" noChangeArrowheads="1"/>
          </p:cNvPicPr>
          <p:nvPr>
            <p:ph idx="1"/>
            <a:wavAudioFile r:embed="rId1" name="верблюд одногорбый.wav"/>
          </p:nvPr>
        </p:nvPicPr>
        <p:blipFill>
          <a:blip r:embed="rId4" cstate="screen"/>
          <a:srcRect/>
          <a:stretch>
            <a:fillRect/>
          </a:stretch>
        </p:blipFill>
        <p:spPr>
          <a:xfrm>
            <a:off x="8501090" y="5857892"/>
            <a:ext cx="304800" cy="304800"/>
          </a:xfrm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678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819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4343400" cy="68580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ru-RU" sz="2000" b="1" dirty="0" smtClean="0">
              <a:solidFill>
                <a:srgbClr val="FF3300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b="1" dirty="0" smtClean="0">
              <a:solidFill>
                <a:srgbClr val="FF3300"/>
              </a:solidFill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400" b="1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Брахиозавр</a:t>
            </a:r>
            <a:r>
              <a:rPr lang="ru-RU" sz="2400" b="1" dirty="0" smtClean="0"/>
              <a:t>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sz="2400" dirty="0" smtClean="0"/>
          </a:p>
        </p:txBody>
      </p:sp>
      <p:pic>
        <p:nvPicPr>
          <p:cNvPr id="11267" name="Picture 4" descr="brahiozavr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00562" y="357166"/>
            <a:ext cx="4318427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медведь.wav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643306" y="92867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0034" y="1571612"/>
            <a:ext cx="3727807" cy="2643206"/>
          </a:xfrm>
          <a:prstGeom prst="rect">
            <a:avLst/>
          </a:prstGeom>
          <a:noFill/>
          <a:ln w="28575">
            <a:solidFill>
              <a:srgbClr val="008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587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15363" grpId="0" build="p"/>
    </p:bldLst>
  </p:timing>
</p:sld>
</file>

<file path=ppt/theme/theme1.xml><?xml version="1.0" encoding="utf-8"?>
<a:theme xmlns:a="http://schemas.openxmlformats.org/drawingml/2006/main" name="динозавры">
  <a:themeElements>
    <a:clrScheme name="Склон 5">
      <a:dk1>
        <a:srgbClr val="009999"/>
      </a:dk1>
      <a:lt1>
        <a:srgbClr val="EAEAEA"/>
      </a:lt1>
      <a:dk2>
        <a:srgbClr val="006666"/>
      </a:dk2>
      <a:lt2>
        <a:srgbClr val="FFFFCC"/>
      </a:lt2>
      <a:accent1>
        <a:srgbClr val="339966"/>
      </a:accent1>
      <a:accent2>
        <a:srgbClr val="5E855B"/>
      </a:accent2>
      <a:accent3>
        <a:srgbClr val="AAB8B8"/>
      </a:accent3>
      <a:accent4>
        <a:srgbClr val="C8C8C8"/>
      </a:accent4>
      <a:accent5>
        <a:srgbClr val="ADCAB8"/>
      </a:accent5>
      <a:accent6>
        <a:srgbClr val="547852"/>
      </a:accent6>
      <a:hlink>
        <a:srgbClr val="EEC85E"/>
      </a:hlink>
      <a:folHlink>
        <a:srgbClr val="AA8456"/>
      </a:folHlink>
    </a:clrScheme>
    <a:fontScheme name="Склон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клон 1">
        <a:dk1>
          <a:srgbClr val="5B5B49"/>
        </a:dk1>
        <a:lt1>
          <a:srgbClr val="DDDDDD"/>
        </a:lt1>
        <a:dk2>
          <a:srgbClr val="2B2A00"/>
        </a:dk2>
        <a:lt2>
          <a:srgbClr val="E0DFBE"/>
        </a:lt2>
        <a:accent1>
          <a:srgbClr val="878543"/>
        </a:accent1>
        <a:accent2>
          <a:srgbClr val="716E00"/>
        </a:accent2>
        <a:accent3>
          <a:srgbClr val="ACACAA"/>
        </a:accent3>
        <a:accent4>
          <a:srgbClr val="BDBDBD"/>
        </a:accent4>
        <a:accent5>
          <a:srgbClr val="C3C2B0"/>
        </a:accent5>
        <a:accent6>
          <a:srgbClr val="666300"/>
        </a:accent6>
        <a:hlink>
          <a:srgbClr val="CC9900"/>
        </a:hlink>
        <a:folHlink>
          <a:srgbClr val="99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2">
        <a:dk1>
          <a:srgbClr val="746354"/>
        </a:dk1>
        <a:lt1>
          <a:srgbClr val="FFFFFF"/>
        </a:lt1>
        <a:dk2>
          <a:srgbClr val="523E26"/>
        </a:dk2>
        <a:lt2>
          <a:srgbClr val="E1DFAF"/>
        </a:lt2>
        <a:accent1>
          <a:srgbClr val="CC9900"/>
        </a:accent1>
        <a:accent2>
          <a:srgbClr val="669900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5C8A00"/>
        </a:accent6>
        <a:hlink>
          <a:srgbClr val="CCCC00"/>
        </a:hlink>
        <a:folHlink>
          <a:srgbClr val="AC793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3">
        <a:dk1>
          <a:srgbClr val="667B5B"/>
        </a:dk1>
        <a:lt1>
          <a:srgbClr val="E6E6DA"/>
        </a:lt1>
        <a:dk2>
          <a:srgbClr val="295200"/>
        </a:dk2>
        <a:lt2>
          <a:srgbClr val="F3F2D9"/>
        </a:lt2>
        <a:accent1>
          <a:srgbClr val="808000"/>
        </a:accent1>
        <a:accent2>
          <a:srgbClr val="838D75"/>
        </a:accent2>
        <a:accent3>
          <a:srgbClr val="ACB3AA"/>
        </a:accent3>
        <a:accent4>
          <a:srgbClr val="C4C4BA"/>
        </a:accent4>
        <a:accent5>
          <a:srgbClr val="C0C0AA"/>
        </a:accent5>
        <a:accent6>
          <a:srgbClr val="767F69"/>
        </a:accent6>
        <a:hlink>
          <a:srgbClr val="33CC33"/>
        </a:hlink>
        <a:folHlink>
          <a:srgbClr val="33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4">
        <a:dk1>
          <a:srgbClr val="86615A"/>
        </a:dk1>
        <a:lt1>
          <a:srgbClr val="FFFFFF"/>
        </a:lt1>
        <a:dk2>
          <a:srgbClr val="633427"/>
        </a:dk2>
        <a:lt2>
          <a:srgbClr val="E9DDCD"/>
        </a:lt2>
        <a:accent1>
          <a:srgbClr val="A34545"/>
        </a:accent1>
        <a:accent2>
          <a:srgbClr val="C86400"/>
        </a:accent2>
        <a:accent3>
          <a:srgbClr val="B7AEAC"/>
        </a:accent3>
        <a:accent4>
          <a:srgbClr val="DADADA"/>
        </a:accent4>
        <a:accent5>
          <a:srgbClr val="CEB0B0"/>
        </a:accent5>
        <a:accent6>
          <a:srgbClr val="B55A00"/>
        </a:accent6>
        <a:hlink>
          <a:srgbClr val="ECAE00"/>
        </a:hlink>
        <a:folHlink>
          <a:srgbClr val="BAA8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5">
        <a:dk1>
          <a:srgbClr val="009999"/>
        </a:dk1>
        <a:lt1>
          <a:srgbClr val="EAEAEA"/>
        </a:lt1>
        <a:dk2>
          <a:srgbClr val="006666"/>
        </a:dk2>
        <a:lt2>
          <a:srgbClr val="FFFFCC"/>
        </a:lt2>
        <a:accent1>
          <a:srgbClr val="339966"/>
        </a:accent1>
        <a:accent2>
          <a:srgbClr val="5E855B"/>
        </a:accent2>
        <a:accent3>
          <a:srgbClr val="AAB8B8"/>
        </a:accent3>
        <a:accent4>
          <a:srgbClr val="C8C8C8"/>
        </a:accent4>
        <a:accent5>
          <a:srgbClr val="ADCAB8"/>
        </a:accent5>
        <a:accent6>
          <a:srgbClr val="547852"/>
        </a:accent6>
        <a:hlink>
          <a:srgbClr val="EEC85E"/>
        </a:hlink>
        <a:folHlink>
          <a:srgbClr val="AA845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6">
        <a:dk1>
          <a:srgbClr val="B8A47C"/>
        </a:dk1>
        <a:lt1>
          <a:srgbClr val="FFFFFF"/>
        </a:lt1>
        <a:dk2>
          <a:srgbClr val="A68A58"/>
        </a:dk2>
        <a:lt2>
          <a:srgbClr val="DAD79C"/>
        </a:lt2>
        <a:accent1>
          <a:srgbClr val="816B35"/>
        </a:accent1>
        <a:accent2>
          <a:srgbClr val="FFCC00"/>
        </a:accent2>
        <a:accent3>
          <a:srgbClr val="D0C4B4"/>
        </a:accent3>
        <a:accent4>
          <a:srgbClr val="DADADA"/>
        </a:accent4>
        <a:accent5>
          <a:srgbClr val="C1BAAE"/>
        </a:accent5>
        <a:accent6>
          <a:srgbClr val="E7B900"/>
        </a:accent6>
        <a:hlink>
          <a:srgbClr val="0066CC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7">
        <a:dk1>
          <a:srgbClr val="336699"/>
        </a:dk1>
        <a:lt1>
          <a:srgbClr val="F8F8F8"/>
        </a:lt1>
        <a:dk2>
          <a:srgbClr val="003366"/>
        </a:dk2>
        <a:lt2>
          <a:srgbClr val="D1DDD4"/>
        </a:lt2>
        <a:accent1>
          <a:srgbClr val="3399FF"/>
        </a:accent1>
        <a:accent2>
          <a:srgbClr val="006699"/>
        </a:accent2>
        <a:accent3>
          <a:srgbClr val="AAADB8"/>
        </a:accent3>
        <a:accent4>
          <a:srgbClr val="D4D4D4"/>
        </a:accent4>
        <a:accent5>
          <a:srgbClr val="ADCAFF"/>
        </a:accent5>
        <a:accent6>
          <a:srgbClr val="005C8A"/>
        </a:accent6>
        <a:hlink>
          <a:srgbClr val="86C0CE"/>
        </a:hlink>
        <a:folHlink>
          <a:srgbClr val="0080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динозавры</Template>
  <TotalTime>391</TotalTime>
  <Words>80</Words>
  <Application>Microsoft Office PowerPoint</Application>
  <PresentationFormat>Экран (4:3)</PresentationFormat>
  <Paragraphs>39</Paragraphs>
  <Slides>15</Slides>
  <Notes>0</Notes>
  <HiddenSlides>0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динозавры</vt:lpstr>
      <vt:lpstr>    </vt:lpstr>
      <vt:lpstr>Цель: изучение жизни и причин исчезновения динозавров с нашей планеты.</vt:lpstr>
      <vt:lpstr>Вступление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 Компсогнат </vt:lpstr>
      <vt:lpstr> Трицератопс</vt:lpstr>
      <vt:lpstr>Слайд 13</vt:lpstr>
      <vt:lpstr>Когда исчезли динозавры?  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Прекрасные и ужасные</dc:title>
  <dc:creator>viki</dc:creator>
  <cp:lastModifiedBy>Елена</cp:lastModifiedBy>
  <cp:revision>70</cp:revision>
  <cp:lastPrinted>1601-01-01T00:00:00Z</cp:lastPrinted>
  <dcterms:created xsi:type="dcterms:W3CDTF">2011-04-07T18:42:02Z</dcterms:created>
  <dcterms:modified xsi:type="dcterms:W3CDTF">2019-10-17T17:14:10Z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