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3" r:id="rId4"/>
    <p:sldId id="260" r:id="rId5"/>
    <p:sldId id="264" r:id="rId6"/>
    <p:sldId id="265" r:id="rId7"/>
    <p:sldId id="266" r:id="rId8"/>
    <p:sldId id="267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67" autoAdjust="0"/>
    <p:restoredTop sz="86377" autoAdjust="0"/>
  </p:normalViewPr>
  <p:slideViewPr>
    <p:cSldViewPr>
      <p:cViewPr varScale="1">
        <p:scale>
          <a:sx n="91" d="100"/>
          <a:sy n="91" d="100"/>
        </p:scale>
        <p:origin x="-212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618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2857496"/>
            <a:ext cx="6172200" cy="1894362"/>
          </a:xfrm>
        </p:spPr>
        <p:txBody>
          <a:bodyPr>
            <a:normAutofit fontScale="90000"/>
          </a:bodyPr>
          <a:lstStyle/>
          <a:p>
            <a:r>
              <a:rPr lang="ru-RU" sz="5600" dirty="0" smtClean="0">
                <a:solidFill>
                  <a:srgbClr val="FF0000"/>
                </a:solidFill>
              </a:rPr>
              <a:t>«Особенности адаптационного периода»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 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3571876"/>
            <a:ext cx="6529390" cy="1371600"/>
          </a:xfrm>
        </p:spPr>
        <p:txBody>
          <a:bodyPr>
            <a:noAutofit/>
          </a:bodyPr>
          <a:lstStyle/>
          <a:p>
            <a:pPr algn="r"/>
            <a:r>
              <a:rPr lang="ru-RU" sz="2000" i="1" dirty="0" smtClean="0">
                <a:solidFill>
                  <a:srgbClr val="0070C0"/>
                </a:solidFill>
              </a:rPr>
              <a:t>Твердо убежден, что есть качества души,</a:t>
            </a:r>
            <a:r>
              <a:rPr lang="ru-RU" sz="2000" dirty="0" smtClean="0">
                <a:solidFill>
                  <a:srgbClr val="0070C0"/>
                </a:solidFill>
              </a:rPr>
              <a:t/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i="1" dirty="0" smtClean="0">
                <a:solidFill>
                  <a:srgbClr val="0070C0"/>
                </a:solidFill>
              </a:rPr>
              <a:t>	без которых человек не может стать</a:t>
            </a:r>
            <a:r>
              <a:rPr lang="ru-RU" sz="2000" dirty="0" smtClean="0">
                <a:solidFill>
                  <a:srgbClr val="0070C0"/>
                </a:solidFill>
              </a:rPr>
              <a:t/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i="1" dirty="0" smtClean="0">
                <a:solidFill>
                  <a:srgbClr val="0070C0"/>
                </a:solidFill>
              </a:rPr>
              <a:t> настоящим воспитателем, и среди этих </a:t>
            </a:r>
            <a:r>
              <a:rPr lang="ru-RU" sz="2000" dirty="0" smtClean="0">
                <a:solidFill>
                  <a:srgbClr val="0070C0"/>
                </a:solidFill>
              </a:rPr>
              <a:t/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i="1" dirty="0" smtClean="0">
                <a:solidFill>
                  <a:srgbClr val="0070C0"/>
                </a:solidFill>
              </a:rPr>
              <a:t>качеств  на первом  месте – умение </a:t>
            </a:r>
            <a:r>
              <a:rPr lang="ru-RU" sz="2000" dirty="0" smtClean="0">
                <a:solidFill>
                  <a:srgbClr val="0070C0"/>
                </a:solidFill>
              </a:rPr>
              <a:t/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i="1" dirty="0" smtClean="0">
                <a:solidFill>
                  <a:srgbClr val="0070C0"/>
                </a:solidFill>
              </a:rPr>
              <a:t>проникнуть в  духовный мир ребенка.     </a:t>
            </a:r>
            <a:r>
              <a:rPr lang="ru-RU" sz="2000" dirty="0" smtClean="0">
                <a:solidFill>
                  <a:srgbClr val="0070C0"/>
                </a:solidFill>
              </a:rPr>
              <a:t/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i="1" dirty="0" smtClean="0">
                <a:solidFill>
                  <a:srgbClr val="0070C0"/>
                </a:solidFill>
              </a:rPr>
              <a:t>Сухомлинский В.А.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1571612"/>
            <a:ext cx="6172200" cy="2786082"/>
          </a:xfrm>
        </p:spPr>
        <p:txBody>
          <a:bodyPr>
            <a:normAutofit fontScale="85000" lnSpcReduction="10000"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Условия успешного формирования культурно – гигиенических навыков относятся: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- рационально организованная обстановка,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- четкий режим дня,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- руководство взрослых.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1857364"/>
            <a:ext cx="6172200" cy="2500330"/>
          </a:xfrm>
        </p:spPr>
        <p:txBody>
          <a:bodyPr>
            <a:normAutofit fontScale="92500" lnSpcReduction="2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Адаптация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0070C0"/>
                </a:solidFill>
              </a:rPr>
              <a:t>– это не только процесс привыкания ребенка к детскому саду, но и выработка умений и навыков в повседневной жизни.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86116" y="214290"/>
            <a:ext cx="349779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Степени адаптации</a:t>
            </a:r>
            <a:endParaRPr lang="ru-RU" sz="2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785794"/>
            <a:ext cx="5605224" cy="139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ЛЕГКАЯ СТЕПЕНЬ АДАПТАЦИИ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dirty="0">
                <a:solidFill>
                  <a:srgbClr val="0070C0"/>
                </a:solidFill>
              </a:rPr>
              <a:t>сдвиги нормализуются в течение </a:t>
            </a:r>
            <a:r>
              <a:rPr lang="ru-RU" dirty="0" smtClean="0">
                <a:solidFill>
                  <a:srgbClr val="0070C0"/>
                </a:solidFill>
              </a:rPr>
              <a:t>10—15 дней,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dirty="0" smtClean="0">
                <a:solidFill>
                  <a:srgbClr val="0070C0"/>
                </a:solidFill>
              </a:rPr>
              <a:t>ребенок прибавляет </a:t>
            </a:r>
            <a:r>
              <a:rPr lang="ru-RU" dirty="0">
                <a:solidFill>
                  <a:srgbClr val="0070C0"/>
                </a:solidFill>
              </a:rPr>
              <a:t>в весе, адекватно </a:t>
            </a:r>
            <a:r>
              <a:rPr lang="ru-RU" dirty="0" smtClean="0">
                <a:solidFill>
                  <a:srgbClr val="0070C0"/>
                </a:solidFill>
              </a:rPr>
              <a:t>ведет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dirty="0" smtClean="0">
                <a:solidFill>
                  <a:srgbClr val="0070C0"/>
                </a:solidFill>
              </a:rPr>
              <a:t>себя в </a:t>
            </a:r>
            <a:r>
              <a:rPr lang="ru-RU" dirty="0">
                <a:solidFill>
                  <a:srgbClr val="0070C0"/>
                </a:solidFill>
              </a:rPr>
              <a:t>коллективе, болеет не чаще обычного;</a:t>
            </a:r>
            <a:endParaRPr lang="ru-RU" b="1" dirty="0">
              <a:solidFill>
                <a:srgbClr val="0070C0"/>
              </a:solidFill>
              <a:latin typeface="Franklin Gothic Boo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14612" y="2214554"/>
            <a:ext cx="51435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СРЕДНЯЯ СТЕПЕНЬ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АДАПТАЦИИ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сдвиги </a:t>
            </a:r>
            <a:r>
              <a:rPr lang="ru-RU" dirty="0">
                <a:solidFill>
                  <a:srgbClr val="0070C0"/>
                </a:solidFill>
              </a:rPr>
              <a:t>нормализуются в течение месяца, при этом ребенок на короткое время теряет  в   весе, может наступить заболевание длительностью 5—7 дней, есть признаки психического стресса;</a:t>
            </a:r>
            <a:endParaRPr lang="ru-RU" b="1" dirty="0">
              <a:solidFill>
                <a:srgbClr val="0070C0"/>
              </a:solidFill>
              <a:latin typeface="Franklin Gothic Boo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4071942"/>
            <a:ext cx="604240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b="1" dirty="0" smtClean="0">
                <a:solidFill>
                  <a:srgbClr val="FF0000"/>
                </a:solidFill>
                <a:latin typeface="Franklin Gothic Book" pitchFamily="34" charset="0"/>
              </a:rPr>
              <a:t>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ТЯЖЁЛАЯ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СТЕПЕНЬ АДАПТАЦИИ</a:t>
            </a:r>
          </a:p>
          <a:p>
            <a:pPr marL="514350" indent="-514350"/>
            <a:r>
              <a:rPr lang="ru-RU" dirty="0">
                <a:solidFill>
                  <a:srgbClr val="FFFF00"/>
                </a:solidFill>
              </a:rPr>
              <a:t>     </a:t>
            </a:r>
            <a:r>
              <a:rPr lang="ru-RU" dirty="0">
                <a:solidFill>
                  <a:srgbClr val="0070C0"/>
                </a:solidFill>
              </a:rPr>
              <a:t>длится от 2 до 6 месяцев, ребенок часто болеет,</a:t>
            </a:r>
          </a:p>
          <a:p>
            <a:pPr marL="514350" indent="-514350"/>
            <a:r>
              <a:rPr lang="ru-RU" dirty="0">
                <a:solidFill>
                  <a:srgbClr val="0070C0"/>
                </a:solidFill>
              </a:rPr>
              <a:t>     ребёнок трудно  преодолевает адаптационные</a:t>
            </a:r>
          </a:p>
          <a:p>
            <a:pPr marL="514350" indent="-514350"/>
            <a:r>
              <a:rPr lang="ru-RU" dirty="0">
                <a:solidFill>
                  <a:srgbClr val="0070C0"/>
                </a:solidFill>
              </a:rPr>
              <a:t>     процессы, теряет уже </a:t>
            </a:r>
            <a:r>
              <a:rPr lang="ru-RU" dirty="0" smtClean="0">
                <a:solidFill>
                  <a:srgbClr val="0070C0"/>
                </a:solidFill>
              </a:rPr>
              <a:t>имеющиеся навыки, может</a:t>
            </a:r>
            <a:endParaRPr lang="ru-RU" dirty="0">
              <a:solidFill>
                <a:srgbClr val="0070C0"/>
              </a:solidFill>
            </a:endParaRPr>
          </a:p>
          <a:p>
            <a:pPr marL="514350" indent="-514350"/>
            <a:r>
              <a:rPr lang="ru-RU" dirty="0">
                <a:solidFill>
                  <a:srgbClr val="0070C0"/>
                </a:solidFill>
              </a:rPr>
              <a:t>     наступить как физическое, так и психическое</a:t>
            </a:r>
          </a:p>
          <a:p>
            <a:pPr marL="514350" indent="-514350"/>
            <a:r>
              <a:rPr lang="ru-RU" dirty="0">
                <a:solidFill>
                  <a:srgbClr val="0070C0"/>
                </a:solidFill>
              </a:rPr>
              <a:t>     истощение организма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1857364"/>
            <a:ext cx="6172200" cy="3000396"/>
          </a:xfrm>
        </p:spPr>
        <p:txBody>
          <a:bodyPr>
            <a:normAutofit fontScale="70000" lnSpcReduction="20000"/>
          </a:bodyPr>
          <a:lstStyle/>
          <a:p>
            <a:r>
              <a:rPr lang="ru-RU" sz="3900" dirty="0" smtClean="0">
                <a:solidFill>
                  <a:srgbClr val="FF0000"/>
                </a:solidFill>
              </a:rPr>
              <a:t>Условие успешной адаптации </a:t>
            </a:r>
            <a:r>
              <a:rPr lang="ru-RU" sz="3900" dirty="0" smtClean="0">
                <a:solidFill>
                  <a:srgbClr val="0070C0"/>
                </a:solidFill>
              </a:rPr>
              <a:t>— согласованность действий родителей и воспитателей, сближение подходов к индивидуальным особенностям ребенка в семье и детском саду.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500042"/>
            <a:ext cx="6172200" cy="18943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Особенности психики и поведения в раннем возрасте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2214554"/>
            <a:ext cx="6172200" cy="373174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1. Общая характеристика развития ребенка от года до трех лет.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2. Предметная и игровая деятельность в раннем возрасте.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3. Познавательное развитие ребенка раннего возраста. Развитие речи.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4. Развитие личности в возрасте от года до трех лет. Кризис «Я сам».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1214422"/>
            <a:ext cx="6172200" cy="51605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Выделим основные достижения раннего возраста, влияющие на психическое развитие ребенка: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1) овладение прямой походкой;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2) овладение активной речью;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3) развитие предметной деятельности.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1428736"/>
            <a:ext cx="6172200" cy="458899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Развитие речи идет по следующим направлениям: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1) совершенствование понимания речи (пассивная речь);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2) формируется собственная активная речь.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571480"/>
            <a:ext cx="6172200" cy="189436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Кризис «Я </a:t>
            </a:r>
            <a:r>
              <a:rPr lang="ru-RU" sz="4000" dirty="0" smtClean="0">
                <a:solidFill>
                  <a:srgbClr val="FF0000"/>
                </a:solidFill>
              </a:rPr>
              <a:t>сам».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071678"/>
            <a:ext cx="6172200" cy="430324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1</a:t>
            </a:r>
            <a:r>
              <a:rPr lang="ru-RU" sz="2000" dirty="0" smtClean="0">
                <a:solidFill>
                  <a:srgbClr val="0070C0"/>
                </a:solidFill>
              </a:rPr>
              <a:t>. </a:t>
            </a:r>
            <a:r>
              <a:rPr lang="ru-RU" sz="2000" dirty="0" smtClean="0">
                <a:solidFill>
                  <a:srgbClr val="FF0000"/>
                </a:solidFill>
              </a:rPr>
              <a:t>Негативизм</a:t>
            </a:r>
            <a:r>
              <a:rPr lang="ru-RU" sz="2000" dirty="0" smtClean="0">
                <a:solidFill>
                  <a:srgbClr val="0070C0"/>
                </a:solidFill>
              </a:rPr>
              <a:t> – ребенок не хочет что-либо делать только потому, что это предложил взрослый.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2. </a:t>
            </a:r>
            <a:r>
              <a:rPr lang="ru-RU" sz="2000" dirty="0" smtClean="0">
                <a:solidFill>
                  <a:srgbClr val="FF0000"/>
                </a:solidFill>
              </a:rPr>
              <a:t>Упрямство</a:t>
            </a:r>
            <a:r>
              <a:rPr lang="ru-RU" sz="2000" dirty="0" smtClean="0">
                <a:solidFill>
                  <a:srgbClr val="0070C0"/>
                </a:solidFill>
              </a:rPr>
              <a:t> – ребенок настаивает на чем-то не потому, что этого сильно хочется, а потому, что не хочет уступить.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3. </a:t>
            </a:r>
            <a:r>
              <a:rPr lang="ru-RU" sz="2000" dirty="0" smtClean="0">
                <a:solidFill>
                  <a:srgbClr val="FF0000"/>
                </a:solidFill>
              </a:rPr>
              <a:t>Своеволие, своенравие</a:t>
            </a:r>
            <a:r>
              <a:rPr lang="ru-RU" sz="2000" dirty="0" smtClean="0">
                <a:solidFill>
                  <a:srgbClr val="0070C0"/>
                </a:solidFill>
              </a:rPr>
              <a:t> – стремление ребенка к самостоятельности, желание все делать самому.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4. В семье с единственным ребенком возможно проявление </a:t>
            </a:r>
            <a:r>
              <a:rPr lang="ru-RU" sz="2000" dirty="0" smtClean="0">
                <a:solidFill>
                  <a:srgbClr val="FF0000"/>
                </a:solidFill>
              </a:rPr>
              <a:t>деспотизма</a:t>
            </a:r>
            <a:r>
              <a:rPr lang="ru-RU" sz="2000" dirty="0" smtClean="0">
                <a:solidFill>
                  <a:srgbClr val="0070C0"/>
                </a:solidFill>
              </a:rPr>
              <a:t>, с несколькими детьми – </a:t>
            </a:r>
            <a:r>
              <a:rPr lang="ru-RU" sz="2000" dirty="0" smtClean="0">
                <a:solidFill>
                  <a:srgbClr val="FF0000"/>
                </a:solidFill>
              </a:rPr>
              <a:t>ревности</a:t>
            </a:r>
            <a:r>
              <a:rPr lang="ru-RU" sz="2000" dirty="0" smtClean="0">
                <a:solidFill>
                  <a:srgbClr val="0070C0"/>
                </a:solidFill>
              </a:rPr>
              <a:t> по отношению к родителям.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1071546"/>
            <a:ext cx="6172200" cy="4929222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Задачи по формированию у детей культурно-гигиенических навыков у детей 2-3 лет по ФГОС:</a:t>
            </a:r>
          </a:p>
          <a:p>
            <a:pPr lvl="0"/>
            <a:r>
              <a:rPr lang="ru-RU" sz="8000" dirty="0" smtClean="0">
                <a:solidFill>
                  <a:srgbClr val="0070C0"/>
                </a:solidFill>
              </a:rPr>
              <a:t>1. Формировать привычку (</a:t>
            </a:r>
            <a:r>
              <a:rPr lang="ru-RU" sz="8000" dirty="0" err="1" smtClean="0">
                <a:solidFill>
                  <a:srgbClr val="0070C0"/>
                </a:solidFill>
              </a:rPr>
              <a:t>сначало</a:t>
            </a:r>
            <a:r>
              <a:rPr lang="ru-RU" sz="8000" dirty="0" smtClean="0">
                <a:solidFill>
                  <a:srgbClr val="0070C0"/>
                </a:solidFill>
              </a:rPr>
              <a:t> под контролем взрослого, а затем самостоятельно) мыть руки по мере загрязнения и перед едой, насухо вытирать лицо и руки личным полотенцем.</a:t>
            </a:r>
          </a:p>
          <a:p>
            <a:pPr lvl="0"/>
            <a:r>
              <a:rPr lang="ru-RU" sz="8000" dirty="0" smtClean="0">
                <a:solidFill>
                  <a:srgbClr val="0070C0"/>
                </a:solidFill>
              </a:rPr>
              <a:t>2. Учить с помощью взрослого приводить себя в порядок; пользоваться индивидуальными предметами (носовым платком, салфеткой, полотенцем, расческой, горшком).</a:t>
            </a:r>
          </a:p>
          <a:p>
            <a:pPr lvl="0"/>
            <a:r>
              <a:rPr lang="ru-RU" sz="8000" dirty="0" smtClean="0">
                <a:solidFill>
                  <a:srgbClr val="0070C0"/>
                </a:solidFill>
              </a:rPr>
              <a:t>3. Формировать умение во время еды правильно держать ложку, опрятно есть, тщательно пережевывать пищу.</a:t>
            </a:r>
          </a:p>
          <a:p>
            <a:pPr lvl="0"/>
            <a:r>
              <a:rPr lang="ru-RU" sz="8000" dirty="0" smtClean="0">
                <a:solidFill>
                  <a:srgbClr val="0070C0"/>
                </a:solidFill>
              </a:rPr>
              <a:t>4. Приучать говорить "спасибо".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</TotalTime>
  <Words>315</Words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«Особенности адаптационного периода»      </vt:lpstr>
      <vt:lpstr>Слайд 2</vt:lpstr>
      <vt:lpstr>Слайд 3</vt:lpstr>
      <vt:lpstr>Слайд 4</vt:lpstr>
      <vt:lpstr>Особенности психики и поведения в раннем возрасте </vt:lpstr>
      <vt:lpstr>Слайд 6</vt:lpstr>
      <vt:lpstr>Слайд 7</vt:lpstr>
      <vt:lpstr>Кризис «Я сам».  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«Особенности адаптационного периода»      </dc:title>
  <dc:creator>66</dc:creator>
  <cp:lastModifiedBy>66</cp:lastModifiedBy>
  <cp:revision>5</cp:revision>
  <dcterms:created xsi:type="dcterms:W3CDTF">2014-11-19T07:50:37Z</dcterms:created>
  <dcterms:modified xsi:type="dcterms:W3CDTF">2014-11-19T08:17:35Z</dcterms:modified>
</cp:coreProperties>
</file>