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17.10.2019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17.10.2019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17.10.2019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17.10.2019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17.10.2019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1915775" cy="933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85918" y="3286124"/>
            <a:ext cx="8072494" cy="2857520"/>
          </a:xfrm>
        </p:spPr>
        <p:txBody>
          <a:bodyPr>
            <a:normAutofit/>
          </a:bodyPr>
          <a:lstStyle/>
          <a:p>
            <a:r>
              <a:rPr lang="ru-RU" b="1" i="1" kern="10" dirty="0" smtClean="0">
                <a:ln w="9525">
                  <a:solidFill>
                    <a:srgbClr val="7F3A0B"/>
                  </a:solidFill>
                  <a:round/>
                  <a:headEnd/>
                  <a:tailEnd/>
                </a:ln>
                <a:solidFill>
                  <a:schemeClr val="tx2">
                    <a:lumMod val="75000"/>
                  </a:schemeClr>
                </a:soli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Monotype Corsiva"/>
              </a:rPr>
              <a:t>«Экспериментальная </a:t>
            </a:r>
            <a:r>
              <a:rPr lang="ru-RU" b="1" i="1" kern="10" dirty="0" smtClean="0">
                <a:ln w="9525">
                  <a:solidFill>
                    <a:srgbClr val="7F3A0B"/>
                  </a:solidFill>
                  <a:round/>
                  <a:headEnd/>
                  <a:tailEnd/>
                </a:ln>
                <a:solidFill>
                  <a:schemeClr val="tx2">
                    <a:lumMod val="75000"/>
                  </a:schemeClr>
                </a:soli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Monotype Corsiva"/>
              </a:rPr>
              <a:t>деятельность </a:t>
            </a:r>
            <a:br>
              <a:rPr lang="ru-RU" b="1" i="1" kern="10" dirty="0" smtClean="0">
                <a:ln w="9525">
                  <a:solidFill>
                    <a:srgbClr val="7F3A0B"/>
                  </a:solidFill>
                  <a:round/>
                  <a:headEnd/>
                  <a:tailEnd/>
                </a:ln>
                <a:solidFill>
                  <a:schemeClr val="tx2">
                    <a:lumMod val="75000"/>
                  </a:schemeClr>
                </a:soli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Monotype Corsiva"/>
              </a:rPr>
            </a:br>
            <a:r>
              <a:rPr lang="ru-RU" b="1" i="1" kern="10" dirty="0" smtClean="0">
                <a:ln w="9525">
                  <a:solidFill>
                    <a:srgbClr val="7F3A0B"/>
                  </a:solidFill>
                  <a:round/>
                  <a:headEnd/>
                  <a:tailEnd/>
                </a:ln>
                <a:solidFill>
                  <a:schemeClr val="tx2">
                    <a:lumMod val="75000"/>
                  </a:schemeClr>
                </a:soli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Monotype Corsiva"/>
              </a:rPr>
              <a:t>старших </a:t>
            </a:r>
            <a:r>
              <a:rPr lang="ru-RU" b="1" i="1" kern="10" dirty="0" smtClean="0">
                <a:ln w="9525">
                  <a:solidFill>
                    <a:srgbClr val="7F3A0B"/>
                  </a:solidFill>
                  <a:round/>
                  <a:headEnd/>
                  <a:tailEnd/>
                </a:ln>
                <a:solidFill>
                  <a:schemeClr val="tx2">
                    <a:lumMod val="75000"/>
                  </a:schemeClr>
                </a:soli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Monotype Corsiva"/>
              </a:rPr>
              <a:t>дошкольников»</a:t>
            </a:r>
            <a:endParaRPr lang="ru-RU" b="1" i="1" kern="10" dirty="0">
              <a:ln w="9525">
                <a:solidFill>
                  <a:srgbClr val="7F3A0B"/>
                </a:solidFill>
                <a:round/>
                <a:headEnd/>
                <a:tailEnd/>
              </a:ln>
              <a:solidFill>
                <a:schemeClr val="tx2">
                  <a:lumMod val="75000"/>
                </a:schemeClr>
              </a:solidFill>
              <a:effectLst>
                <a:outerShdw dist="35921" dir="2700000" algn="ctr" rotWithShape="0">
                  <a:srgbClr val="C0C0C0">
                    <a:alpha val="79999"/>
                  </a:srgbClr>
                </a:outerShdw>
              </a:effectLst>
              <a:latin typeface="Monotype Corsiva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разбегающиеся зубочистки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392905"/>
            <a:ext cx="9144000" cy="6465095"/>
          </a:xfr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невидимые чернила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392905"/>
            <a:ext cx="9144000" cy="6465095"/>
          </a:xfr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571480"/>
            <a:ext cx="8215370" cy="2571768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</a:rPr>
              <a:t>Детское</a:t>
            </a: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</a:rPr>
              <a:t> </a:t>
            </a:r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</a:rPr>
              <a:t>экспериментирование</a:t>
            </a:r>
            <a:r>
              <a:rPr lang="ru-RU" sz="2800" dirty="0" smtClean="0"/>
              <a:t> – это особая форма поисковой деятельности дошкольников, в которой проявляется собственная активность детей, направленная на получение новых сведений и новых знаний об окружающем мире.</a:t>
            </a:r>
            <a:endParaRPr lang="ru-RU" sz="28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57158" y="3857628"/>
            <a:ext cx="842968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rgbClr val="FF3300"/>
                </a:solidFill>
              </a:rPr>
              <a:t> </a:t>
            </a:r>
            <a:r>
              <a:rPr lang="ru-RU" sz="2400" dirty="0" smtClean="0">
                <a:solidFill>
                  <a:srgbClr val="FF3300"/>
                </a:solidFill>
              </a:rPr>
              <a:t>        «</a:t>
            </a:r>
            <a:r>
              <a:rPr lang="ru-RU" sz="2400" dirty="0" smtClean="0">
                <a:solidFill>
                  <a:srgbClr val="FF3300"/>
                </a:solidFill>
              </a:rPr>
              <a:t>Лучше раз увидеть, чем сто раз услышать</a:t>
            </a:r>
            <a:r>
              <a:rPr lang="ru-RU" sz="2400" dirty="0" smtClean="0">
                <a:solidFill>
                  <a:srgbClr val="FF3300"/>
                </a:solidFill>
              </a:rPr>
              <a:t>»</a:t>
            </a:r>
          </a:p>
          <a:p>
            <a:r>
              <a:rPr lang="ru-RU" sz="2400" dirty="0" smtClean="0">
                <a:solidFill>
                  <a:srgbClr val="FF3300"/>
                </a:solidFill>
              </a:rPr>
              <a:t> </a:t>
            </a:r>
            <a:r>
              <a:rPr lang="ru-RU" sz="2400" dirty="0" smtClean="0">
                <a:solidFill>
                  <a:srgbClr val="FF3300"/>
                </a:solidFill>
              </a:rPr>
              <a:t>                 - </a:t>
            </a:r>
            <a:r>
              <a:rPr lang="ru-RU" sz="2400" dirty="0" smtClean="0">
                <a:solidFill>
                  <a:srgbClr val="FF3300"/>
                </a:solidFill>
              </a:rPr>
              <a:t>гласит народная мудрость.</a:t>
            </a:r>
          </a:p>
          <a:p>
            <a:r>
              <a:rPr lang="ru-RU" sz="2400" dirty="0" smtClean="0">
                <a:solidFill>
                  <a:srgbClr val="FF3300"/>
                </a:solidFill>
              </a:rPr>
              <a:t> </a:t>
            </a:r>
            <a:endParaRPr lang="ru-RU" sz="2400" dirty="0" smtClean="0">
              <a:solidFill>
                <a:srgbClr val="FF3300"/>
              </a:solidFill>
            </a:endParaRPr>
          </a:p>
          <a:p>
            <a:r>
              <a:rPr lang="ru-RU" sz="2400" dirty="0" smtClean="0">
                <a:solidFill>
                  <a:srgbClr val="FF3300"/>
                </a:solidFill>
              </a:rPr>
              <a:t>  «Лучше один раз испытать, попробовать сделать своими руками».</a:t>
            </a:r>
          </a:p>
          <a:p>
            <a:r>
              <a:rPr lang="ru-RU" sz="2400" dirty="0" smtClean="0">
                <a:solidFill>
                  <a:srgbClr val="FF3300"/>
                </a:solidFill>
              </a:rPr>
              <a:t>                            - утверждают педагоги-практики.</a:t>
            </a:r>
            <a:endParaRPr lang="ru-RU" sz="2400" dirty="0">
              <a:solidFill>
                <a:srgbClr val="FF3300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5634" y="285728"/>
            <a:ext cx="9149634" cy="6572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85728"/>
            <a:ext cx="8229600" cy="1143000"/>
          </a:xfrm>
        </p:spPr>
        <p:txBody>
          <a:bodyPr/>
          <a:lstStyle/>
          <a:p>
            <a:pPr algn="ctr"/>
            <a:r>
              <a:rPr lang="ru-RU" dirty="0" smtClean="0"/>
              <a:t>ЗАДАЧИ: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indent="228600">
              <a:buFont typeface="Wingdings" pitchFamily="2" charset="2"/>
              <a:buChar char="Ø"/>
            </a:pPr>
            <a:r>
              <a:rPr lang="ru-RU" altLang="ru-RU" sz="2800" i="1" dirty="0" smtClean="0">
                <a:solidFill>
                  <a:schemeClr val="accent1">
                    <a:lumMod val="75000"/>
                  </a:schemeClr>
                </a:solidFill>
              </a:rPr>
              <a:t>Формировать у детей способность видеть многообразие мира в системе взаимосвязей.</a:t>
            </a:r>
          </a:p>
          <a:p>
            <a:pPr indent="228600">
              <a:buFont typeface="Wingdings" pitchFamily="2" charset="2"/>
              <a:buChar char="Ø"/>
            </a:pPr>
            <a:r>
              <a:rPr lang="ru-RU" altLang="ru-RU" sz="2800" i="1" dirty="0" smtClean="0">
                <a:solidFill>
                  <a:schemeClr val="accent1">
                    <a:lumMod val="75000"/>
                  </a:schemeClr>
                </a:solidFill>
              </a:rPr>
              <a:t>Сочетать показ предмета с активным действием ребенка по его обследованию (ощупывание, восприятие на вкус, запах и т. д.).</a:t>
            </a:r>
          </a:p>
          <a:p>
            <a:pPr indent="228600">
              <a:buFont typeface="Wingdings" pitchFamily="2" charset="2"/>
              <a:buChar char="Ø"/>
            </a:pPr>
            <a:r>
              <a:rPr lang="ru-RU" altLang="ru-RU" sz="2800" i="1" dirty="0" smtClean="0">
                <a:solidFill>
                  <a:schemeClr val="accent1">
                    <a:lumMod val="75000"/>
                  </a:schemeClr>
                </a:solidFill>
              </a:rPr>
              <a:t>Учить детей сопоставлять факты и выводы из рассуждений.</a:t>
            </a:r>
          </a:p>
          <a:p>
            <a:pPr indent="228600">
              <a:buFont typeface="Wingdings" pitchFamily="2" charset="2"/>
              <a:buChar char="Ø"/>
            </a:pPr>
            <a:r>
              <a:rPr lang="ru-RU" altLang="ru-RU" sz="2800" i="1" dirty="0" smtClean="0">
                <a:solidFill>
                  <a:schemeClr val="accent1">
                    <a:lumMod val="75000"/>
                  </a:schemeClr>
                </a:solidFill>
              </a:rPr>
              <a:t>Использовать опыт практической деятельности с игровой деятельностью.</a:t>
            </a:r>
          </a:p>
          <a:p>
            <a:pPr indent="228600">
              <a:buFont typeface="Wingdings" pitchFamily="2" charset="2"/>
              <a:buChar char="Ø"/>
            </a:pPr>
            <a:r>
              <a:rPr lang="ru-RU" altLang="ru-RU" sz="2800" i="1" dirty="0" smtClean="0">
                <a:solidFill>
                  <a:schemeClr val="accent1">
                    <a:lumMod val="75000"/>
                  </a:schemeClr>
                </a:solidFill>
              </a:rPr>
              <a:t>Развивать у детей мыслительные, моделирующие и преобразующие действия.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опыт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071670" y="4214818"/>
            <a:ext cx="4286248" cy="2411015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85728"/>
            <a:ext cx="8229600" cy="1143000"/>
          </a:xfrm>
        </p:spPr>
        <p:txBody>
          <a:bodyPr/>
          <a:lstStyle/>
          <a:p>
            <a:pPr algn="ctr"/>
            <a:r>
              <a:rPr lang="ru-RU" dirty="0" smtClean="0"/>
              <a:t>Опыты с воздухом</a:t>
            </a:r>
            <a:endParaRPr lang="ru-RU" dirty="0"/>
          </a:p>
        </p:txBody>
      </p:sp>
      <p:pic>
        <p:nvPicPr>
          <p:cNvPr id="4" name="Рисунок 3" descr="опыт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21031979">
            <a:off x="175966" y="1778476"/>
            <a:ext cx="4460427" cy="2508990"/>
          </a:xfrm>
          <a:prstGeom prst="rect">
            <a:avLst/>
          </a:prstGeom>
        </p:spPr>
      </p:pic>
      <p:pic>
        <p:nvPicPr>
          <p:cNvPr id="6" name="Рисунок 5" descr="опыт4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870595">
            <a:off x="4920162" y="1937702"/>
            <a:ext cx="3952871" cy="222349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научи яйцо плавать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928670"/>
            <a:ext cx="9144000" cy="628652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-214338"/>
            <a:ext cx="8229600" cy="1143000"/>
          </a:xfrm>
        </p:spPr>
        <p:txBody>
          <a:bodyPr/>
          <a:lstStyle/>
          <a:p>
            <a:pPr algn="ctr"/>
            <a:r>
              <a:rPr lang="ru-RU" dirty="0" smtClean="0"/>
              <a:t>Эксперименты:</a:t>
            </a: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лимон надувает воздушный шар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428604"/>
            <a:ext cx="9093510" cy="6429396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может ли кипеть холодная вода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" y="392906"/>
            <a:ext cx="9143999" cy="6465094"/>
          </a:xfr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ello_html_m7531c846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393192"/>
            <a:ext cx="9144000" cy="6464808"/>
          </a:xfr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89</TotalTime>
  <Words>32</Words>
  <PresentationFormat>Экран (4:3)</PresentationFormat>
  <Paragraphs>15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Поток</vt:lpstr>
      <vt:lpstr>«Экспериментальная деятельность  старших дошкольников»</vt:lpstr>
      <vt:lpstr>Детское экспериментирование – это особая форма поисковой деятельности дошкольников, в которой проявляется собственная активность детей, направленная на получение новых сведений и новых знаний об окружающем мире.</vt:lpstr>
      <vt:lpstr>Слайд 3</vt:lpstr>
      <vt:lpstr>ЗАДАЧИ:</vt:lpstr>
      <vt:lpstr>Опыты с воздухом</vt:lpstr>
      <vt:lpstr>Эксперименты: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Опытно-экспериментальная деятельность  старших дошкольников"</dc:title>
  <dc:creator>Оксана</dc:creator>
  <cp:lastModifiedBy>Пользователь Windows</cp:lastModifiedBy>
  <cp:revision>6</cp:revision>
  <dcterms:created xsi:type="dcterms:W3CDTF">2019-10-17T12:39:04Z</dcterms:created>
  <dcterms:modified xsi:type="dcterms:W3CDTF">2019-10-17T14:18:47Z</dcterms:modified>
</cp:coreProperties>
</file>