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drawings/drawing1.xml" ContentType="application/vnd.openxmlformats-officedocument.drawingml.chartshapes+xml"/>
  <Override PartName="/ppt/charts/chart7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38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Высокий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2.5</c:v>
                </c:pt>
                <c:pt idx="1">
                  <c:v>10</c:v>
                </c:pt>
                <c:pt idx="2">
                  <c:v>87.5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5C8-49CC-A753-DBDA5B6EE30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высокий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0.05</c:v>
                </c:pt>
                <c:pt idx="1">
                  <c:v>0.25</c:v>
                </c:pt>
                <c:pt idx="2">
                  <c:v>0.7000000000000004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C3B-4FAF-BDEC-246599D87C1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ысокий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6.0000000000000026E-2</c:v>
                </c:pt>
                <c:pt idx="1">
                  <c:v>0.25</c:v>
                </c:pt>
                <c:pt idx="2" formatCode="General">
                  <c:v>1.4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AC1-4595-9A6F-119017D0178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1428571428571425E-2"/>
          <c:y val="0.15217391304347827"/>
          <c:w val="0.9285714285714286"/>
          <c:h val="0.84782608695652173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высокий</c:v>
                </c:pt>
                <c:pt idx="1">
                  <c:v>средний</c:v>
                </c:pt>
                <c:pt idx="2">
                  <c:v>низкий 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0.45</c:v>
                </c:pt>
                <c:pt idx="1">
                  <c:v>0.30000000000000016</c:v>
                </c:pt>
                <c:pt idx="2" formatCode="General">
                  <c:v>1.4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065-4ABE-9075-702BE3B02C3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высокий</c:v>
                </c:pt>
                <c:pt idx="1">
                  <c:v>средний</c:v>
                </c:pt>
                <c:pt idx="2">
                  <c:v>низкий</c:v>
                </c:pt>
                <c:pt idx="3">
                  <c:v>Кв. 4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60.5</c:v>
                </c:pt>
                <c:pt idx="1">
                  <c:v>45</c:v>
                </c:pt>
                <c:pt idx="2">
                  <c:v>5.5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298-47F2-9128-12F22EF89F8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высокий </c:v>
                </c:pt>
                <c:pt idx="1">
                  <c:v> средний</c:v>
                </c:pt>
                <c:pt idx="2">
                  <c:v>низкий 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75</c:v>
                </c:pt>
                <c:pt idx="1">
                  <c:v>20</c:v>
                </c:pt>
                <c:pt idx="2">
                  <c:v>1.4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2BB-4DA1-AFF2-C4F817F517F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0.77143</cdr:x>
      <cdr:y>0.16129</cdr:y>
    </cdr:from>
    <cdr:to>
      <cdr:x>1</cdr:x>
      <cdr:y>0.35484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057400" y="381000"/>
          <a:ext cx="609600" cy="4572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10/17/2019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10/17/2019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10/17/2019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10/17/2019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10/17/2019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10/17/2019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10/17/2019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10/17/2019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10/17/2019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10/17/2019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10/17/2019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10/17/2019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4.xml"/><Relationship Id="rId1" Type="http://schemas.openxmlformats.org/officeDocument/2006/relationships/audio" Target="file:///D:\&#1054;&#1082;&#1089;&#1072;&#1085;&#1072;\Documents\&#1082;%20&#1072;&#1090;&#1090;&#1077;&#1089;&#1090;&#1072;&#1094;&#1080;&#1080;\&#1082;&#1086;&#1085;&#1082;&#1091;&#1088;&#1089;%20&#1058;&#1103;&#1087;&#1080;&#1085;&#1072;%20&#1054;.&#1053;\&#1055;&#1088;&#1077;&#1079;&#1077;&#1085;&#1090;&#1072;&#1094;&#1080;&#1103;\&#1042;&#1054;&#1051;&#1054;&#1043;&#1054;&#1044;&#1057;&#1050;&#1048;&#1045;%20&#1050;&#1056;&#1059;&#1046;&#1045;&#1042;&#1040;%20(&#1093;&#1086;&#1088;&#1086;&#1074;&#1086;&#1076;&#1085;&#1099;&#1081;%20&#1096;&#1072;&#1075;).mp3" TargetMode="External"/><Relationship Id="rId5" Type="http://schemas.openxmlformats.org/officeDocument/2006/relationships/image" Target="file:///D:\&#1054;&#1082;&#1089;&#1072;&#1085;&#1072;\&#1076;.&#1089;.140\&#1087;&#1086;&#1088;&#1090;&#1088;&#1077;&#1090;&#1099;%20&#1076;.&#1089;.140\30.jpg" TargetMode="Externa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ВОЛОГОДСКИЕ КРУЖЕВА (хороводный шаг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5257800" y="3429000"/>
            <a:ext cx="304800" cy="304800"/>
          </a:xfrm>
          <a:prstGeom prst="rect">
            <a:avLst/>
          </a:prstGeom>
        </p:spPr>
      </p:pic>
      <p:sp>
        <p:nvSpPr>
          <p:cNvPr id="9" name="Подзаголовок 8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Автор: воспитатель БДОУ г. Омска «Центр развития ребёнка - детский сад №65» </a:t>
            </a:r>
          </a:p>
          <a:p>
            <a:r>
              <a:rPr lang="ru-RU" sz="3500" b="1" dirty="0" err="1">
                <a:latin typeface="Times New Roman" pitchFamily="18" charset="0"/>
                <a:cs typeface="Times New Roman" pitchFamily="18" charset="0"/>
              </a:rPr>
              <a:t>Тяпина</a:t>
            </a:r>
            <a:r>
              <a:rPr lang="ru-RU" sz="3500" b="1" dirty="0">
                <a:latin typeface="Times New Roman" pitchFamily="18" charset="0"/>
                <a:cs typeface="Times New Roman" pitchFamily="18" charset="0"/>
              </a:rPr>
              <a:t> Оксана Николаевна </a:t>
            </a:r>
          </a:p>
        </p:txBody>
      </p:sp>
      <p:pic>
        <p:nvPicPr>
          <p:cNvPr id="11" name="30.jpg" descr="D:\Оксана\д.с.140\портреты д.с.140\30.jpg"/>
          <p:cNvPicPr>
            <a:picLocks noGrp="1" noChangeAspect="1"/>
          </p:cNvPicPr>
          <p:nvPr>
            <p:ph sz="half" idx="2"/>
          </p:nvPr>
        </p:nvPicPr>
        <p:blipFill>
          <a:blip r:embed="rId4" r:link="rId5" cstate="print"/>
          <a:stretch>
            <a:fillRect/>
          </a:stretch>
        </p:blipFill>
        <p:spPr>
          <a:xfrm>
            <a:off x="4953000" y="1676400"/>
            <a:ext cx="2927806" cy="43736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752600"/>
          </a:xfrm>
        </p:spPr>
        <p:txBody>
          <a:bodyPr>
            <a:noAutofit/>
          </a:bodyPr>
          <a:lstStyle/>
          <a:p>
            <a:r>
              <a:rPr lang="ru-RU" sz="32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«Использование моделирования в работе с детьми в процессе работы над русскими народными сказками»</a:t>
            </a:r>
            <a:br>
              <a:rPr lang="ru-RU" sz="32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57200"/>
            <a:ext cx="86868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 результате дальнейшей систематической работы мои воспитанники смогут с лёгкостью осуществить переход к планированию пересказа сказки без помощи наглядной модели и осуществлению рассказа без опоры на внешние вспомогательные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средства.Таким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образом,от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планирования с опорой на заместители они перейдут к планированию в умственном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плане,что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окажет значительную положительную  роль в школьном обучении. Использование активных форм обучения позволяет мне  добиваться стабильно высоких показателей развития воспитанников и уровня усвоения ими основной образовательной программы ДОУ, что подтверждается педагогической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диагностикой.Среди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моих  воспитанников призеры городских конкурсов: «Солнечный круг» (2018 год), «Веселый светофор» (2018г), городского марафона семейного творчества (2012г), лауреаты 2 городского конкурса детского творчества дошкольников «Первые шаги» (2018г)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0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86200" y="5257800"/>
            <a:ext cx="2060990" cy="13716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getImage (5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53200" y="4876800"/>
            <a:ext cx="2176379" cy="139386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Содержимое 16" descr="P207009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8748" t="14128"/>
          <a:stretch>
            <a:fillRect/>
          </a:stretch>
        </p:blipFill>
        <p:spPr>
          <a:xfrm rot="20332105" flipH="1">
            <a:off x="651220" y="2132503"/>
            <a:ext cx="2473250" cy="196042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" name="Рисунок 17" descr="P207008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146479">
            <a:off x="5952183" y="2337478"/>
            <a:ext cx="2491217" cy="186841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9" name="Заголовок 18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4400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формировать умения детей пересказывать русские народные сказки средствами моделирования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0" name="Рисунок 19" descr="P207010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10000" y="4191000"/>
            <a:ext cx="1809750" cy="2413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P20701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09340" y="4675337"/>
            <a:ext cx="2906059" cy="203026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609600" y="1066800"/>
            <a:ext cx="8077200" cy="312420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b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1.Освоение детьми действий замещения персонажей сказок.</a:t>
            </a:r>
            <a:br>
              <a:rPr lang="ru-RU" sz="3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2.Развитие у детей действия построения пространственной модели сказки.</a:t>
            </a:r>
            <a:br>
              <a:rPr lang="ru-RU" sz="3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3.Освоение детьми действий моделирования игрового пространства при проведении игры-драматизации.</a:t>
            </a:r>
            <a:br>
              <a:rPr lang="ru-RU" sz="3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4.Развитие у детей действий использования пространственно-временной модели для пересказа сказки.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Содержимое 11" descr="DSC_834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934200" y="3505200"/>
            <a:ext cx="1837687" cy="122282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6400" y="274638"/>
            <a:ext cx="7010400" cy="792162"/>
          </a:xfrm>
        </p:spPr>
        <p:txBody>
          <a:bodyPr>
            <a:normAutofit fontScale="90000"/>
          </a:bodyPr>
          <a:lstStyle/>
          <a:p>
            <a:pPr algn="ctr"/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Рисунок 14" descr="DSC_834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6934200" y="5257800"/>
            <a:ext cx="1981200" cy="1318317"/>
          </a:xfrm>
          <a:prstGeom prst="round2DiagRect">
            <a:avLst>
              <a:gd name="adj1" fmla="val 16667"/>
              <a:gd name="adj2" fmla="val 5000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7" name="Рисунок 16" descr="DSC_834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6590223" y="914400"/>
            <a:ext cx="2171916" cy="1445221"/>
          </a:xfrm>
          <a:prstGeom prst="round2DiagRect">
            <a:avLst>
              <a:gd name="adj1" fmla="val 16667"/>
              <a:gd name="adj2" fmla="val 5000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609600" y="685800"/>
            <a:ext cx="739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0" y="0"/>
            <a:ext cx="7086600" cy="670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Хронология работы с детьми:</a:t>
            </a:r>
          </a:p>
          <a:p>
            <a:r>
              <a:rPr lang="ru-RU" sz="24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2 я младшая группа.</a:t>
            </a:r>
          </a:p>
          <a:p>
            <a:r>
              <a:rPr lang="ru-RU" sz="2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Сказки: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«Три медведя», «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Лиса,заяц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и петух», «Волк и семеро козлят», «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Снегурушка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и лиса», «Колобок».</a:t>
            </a:r>
          </a:p>
          <a:p>
            <a:r>
              <a:rPr lang="ru-RU" sz="2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Реализуемые задачи: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-подбор заместителей по заданному признаку;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-развитие плановых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действий:разметка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площадки для игры условными обозначениями;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-развитие двигательного моделирования;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-использование схематичных изображений.</a:t>
            </a:r>
          </a:p>
          <a:p>
            <a:r>
              <a:rPr lang="ru-RU" sz="2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разовательная деятельность:(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«Волк и семеро козлят»):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лес-ковёр,стол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; 2 домика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белый-козы,чёрный-волка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; коза-       козлята-       волк-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Дети располагаются за столом. Я рассказываю сказку, дети моделируют по сюжету.</a:t>
            </a:r>
          </a:p>
          <a:p>
            <a:r>
              <a:rPr lang="ru-RU" sz="2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В режимных </a:t>
            </a:r>
            <a:r>
              <a:rPr lang="ru-RU" sz="2000" b="1" dirty="0" err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моментах: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использую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потешки,народные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песенки;выразительные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движения:подражание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животным.</a:t>
            </a:r>
          </a:p>
          <a:p>
            <a:r>
              <a:rPr lang="ru-RU" sz="2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Работа с родителями: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рассматривание</a:t>
            </a:r>
            <a:r>
              <a:rPr lang="ru-RU" sz="2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иллюстраций,беседа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по содержанию сказки.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11" name="Блок-схема: узел 10"/>
          <p:cNvSpPr/>
          <p:nvPr/>
        </p:nvSpPr>
        <p:spPr>
          <a:xfrm>
            <a:off x="5791200" y="3505200"/>
            <a:ext cx="304800" cy="304800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1066800" y="3810000"/>
            <a:ext cx="228600" cy="228600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1981200" y="3733800"/>
            <a:ext cx="304800" cy="304800"/>
          </a:xfrm>
          <a:prstGeom prst="flowChartConnector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SC_834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86600" y="2514600"/>
            <a:ext cx="1676400" cy="119742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DSC_832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00" y="838200"/>
            <a:ext cx="1946760" cy="12954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52400" y="0"/>
            <a:ext cx="8305800" cy="595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Средняя группа.</a:t>
            </a:r>
          </a:p>
          <a:p>
            <a:r>
              <a:rPr lang="ru-RU" sz="2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Сказки: 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Смоляной бычок», «Лисичка со скалочкой», «Теремок», «Рукавичка»</a:t>
            </a:r>
          </a:p>
          <a:p>
            <a:r>
              <a:rPr lang="ru-RU" sz="2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Реализуемые задачи: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-освоение действия замещения;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-подбор заместителей по признаку;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-умение пересказывать, опираясь на заместители;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-развитие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воображения:освоение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действия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опредмечивания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заданного признака;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-разыгрывание по ролям.</a:t>
            </a:r>
          </a:p>
          <a:p>
            <a:r>
              <a:rPr lang="ru-RU" sz="2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разовательная деятельность: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(«Рукавичка»):</a:t>
            </a:r>
          </a:p>
          <a:p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Лес-ковёр,стол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Рукавичка-          ,мышка-       ,заяц-       ,лиса-       и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тд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Начинаю рассказывать сказку, предлагая детям самостоятельно придумать обозначение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героя.Ребёнок,придумавший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обозначение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получает роль ,обыгрывает её по сюжету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сказки.Исполняю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роль автора-рассказчика.</a:t>
            </a:r>
          </a:p>
          <a:p>
            <a:r>
              <a:rPr lang="ru-RU" sz="2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В режимных </a:t>
            </a:r>
            <a:r>
              <a:rPr lang="ru-RU" sz="2000" b="1" dirty="0" err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моментах: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кукольный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театр,инсценировка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костюмах,народные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хороводные игры и песни.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Работа с </a:t>
            </a:r>
            <a:r>
              <a:rPr lang="ru-RU" sz="2000" b="1" dirty="0" err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родителями: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чтение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дома;изображение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полюбившихся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героев,сюжетов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сказки;доманий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театр.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Блок-схема: узел 6"/>
          <p:cNvSpPr/>
          <p:nvPr/>
        </p:nvSpPr>
        <p:spPr>
          <a:xfrm>
            <a:off x="1524000" y="3581400"/>
            <a:ext cx="228600" cy="228600"/>
          </a:xfrm>
          <a:prstGeom prst="flowChartConnector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узел 7"/>
          <p:cNvSpPr/>
          <p:nvPr/>
        </p:nvSpPr>
        <p:spPr>
          <a:xfrm flipH="1">
            <a:off x="2971800" y="3581400"/>
            <a:ext cx="228600" cy="228600"/>
          </a:xfrm>
          <a:prstGeom prst="flowChartConnector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3962400" y="3581400"/>
            <a:ext cx="228600" cy="228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4953000" y="3581400"/>
            <a:ext cx="228600" cy="228600"/>
          </a:xfrm>
          <a:prstGeom prst="flowChartConnector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0"/>
            <a:ext cx="8610600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Старший  дошкольный возраст</a:t>
            </a:r>
          </a:p>
          <a:p>
            <a:r>
              <a:rPr lang="ru-RU" sz="2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Сказки: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«Зимовье», «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Хаврошечка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», «Гуси-лебеди», «Сестрица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Алёнуш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r>
              <a:rPr lang="ru-RU" sz="2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Реализуемые задачи:                        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ка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и братец Иванушка», «Крыла-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-освоение действием детализации;       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тый,мохнатый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да масляный».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-пересказ с опорой на заместители;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-развитие умения обозначать своё отношение к персонажу при помощи символических средств;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-освоение действия составления наглядного плана проведения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игры-драмматизации,включение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предмета в разные ситуации;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развитиедеёствий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использования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пространственн-временной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модели .</a:t>
            </a:r>
          </a:p>
          <a:p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Образовательная деятельность</a:t>
            </a:r>
            <a:r>
              <a:rPr lang="ru-RU" sz="2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( «Хаврошечка»):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Детям предлагаю снять «мультфильм» по сказке,делим сказку на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эпизоды,выкладываем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схемы на столе(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полу,доске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):предлагаю рассмотреть последние кадры :(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мачеха велит корову </a:t>
            </a:r>
            <a:r>
              <a:rPr lang="ru-RU" sz="1400" b="1" dirty="0" err="1">
                <a:latin typeface="Times New Roman" pitchFamily="18" charset="0"/>
                <a:cs typeface="Times New Roman" pitchFamily="18" charset="0"/>
              </a:rPr>
              <a:t>зарезать;вырастает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>
                <a:latin typeface="Times New Roman" pitchFamily="18" charset="0"/>
                <a:cs typeface="Times New Roman" pitchFamily="18" charset="0"/>
              </a:rPr>
              <a:t>яблоня;появление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молодца)</a:t>
            </a:r>
          </a:p>
          <a:p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.    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                                                           . .           . .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.                                                                                                           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6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В режимных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моментах:сюжетно-ролевая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игра,зарисовывание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иллюстраций.</a:t>
            </a:r>
          </a:p>
          <a:p>
            <a:r>
              <a:rPr lang="ru-RU" sz="16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Работа с </a:t>
            </a:r>
            <a:r>
              <a:rPr lang="ru-RU" sz="1600" b="1" dirty="0" err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родителями: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совместное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придумывание пространственно-временной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модели,фото</a:t>
            </a:r>
            <a:r>
              <a:rPr lang="ru-RU" sz="16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33400" y="4114800"/>
            <a:ext cx="1828800" cy="1066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838200" y="4267200"/>
            <a:ext cx="3048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1600200" y="4267200"/>
            <a:ext cx="457200" cy="4572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1219200" y="4724400"/>
            <a:ext cx="228600" cy="22860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1" name="Прямая со стрелкой 20"/>
          <p:cNvCxnSpPr/>
          <p:nvPr/>
        </p:nvCxnSpPr>
        <p:spPr>
          <a:xfrm>
            <a:off x="2514600" y="4495800"/>
            <a:ext cx="533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Прямоугольник 22"/>
          <p:cNvSpPr/>
          <p:nvPr/>
        </p:nvSpPr>
        <p:spPr>
          <a:xfrm>
            <a:off x="3124200" y="4114800"/>
            <a:ext cx="1752600" cy="1066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3429000" y="4191000"/>
            <a:ext cx="304800" cy="30480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3962400" y="4343400"/>
            <a:ext cx="152400" cy="1524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Блок-схема: ручное управление 27"/>
          <p:cNvSpPr/>
          <p:nvPr/>
        </p:nvSpPr>
        <p:spPr>
          <a:xfrm>
            <a:off x="3962400" y="4572000"/>
            <a:ext cx="152400" cy="304800"/>
          </a:xfrm>
          <a:prstGeom prst="flowChartManualOpe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 flipH="1">
            <a:off x="4343400" y="4114800"/>
            <a:ext cx="228600" cy="228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429000" y="4572000"/>
            <a:ext cx="3048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4191000" y="4648200"/>
            <a:ext cx="457200" cy="457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3" name="Прямая со стрелкой 32"/>
          <p:cNvCxnSpPr/>
          <p:nvPr/>
        </p:nvCxnSpPr>
        <p:spPr>
          <a:xfrm>
            <a:off x="5029200" y="4572000"/>
            <a:ext cx="533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Прямоугольник 35"/>
          <p:cNvSpPr/>
          <p:nvPr/>
        </p:nvSpPr>
        <p:spPr>
          <a:xfrm>
            <a:off x="5638800" y="4114800"/>
            <a:ext cx="1752600" cy="1066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вал 36"/>
          <p:cNvSpPr/>
          <p:nvPr/>
        </p:nvSpPr>
        <p:spPr>
          <a:xfrm>
            <a:off x="5791200" y="4343400"/>
            <a:ext cx="304800" cy="30480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Овал 37"/>
          <p:cNvSpPr/>
          <p:nvPr/>
        </p:nvSpPr>
        <p:spPr>
          <a:xfrm flipV="1">
            <a:off x="6400800" y="4419600"/>
            <a:ext cx="152400" cy="15240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Блок-схема: ручное управление 38"/>
          <p:cNvSpPr/>
          <p:nvPr/>
        </p:nvSpPr>
        <p:spPr>
          <a:xfrm>
            <a:off x="6400800" y="4648200"/>
            <a:ext cx="152400" cy="304800"/>
          </a:xfrm>
          <a:prstGeom prst="flowChartManualOpe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>
            <a:off x="6705600" y="4495800"/>
            <a:ext cx="381000" cy="381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" name="Рисунок 40" descr="DSC_83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72400" y="228600"/>
            <a:ext cx="1140134" cy="18288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3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/>
          <p:nvPr/>
        </p:nvGraphicFramePr>
        <p:xfrm>
          <a:off x="4724400" y="2743200"/>
          <a:ext cx="3352800" cy="3581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09600" y="685800"/>
            <a:ext cx="8229600" cy="7263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В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процессе работы мною были выделены следующие </a:t>
            </a:r>
            <a:r>
              <a:rPr lang="ru-RU" b="1" dirty="0" err="1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критерии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:умение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перессказывать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сказку,опираясь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заместители;умение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выстраивать пространственно-временную модель и  пересказывать по ней.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Были определены </a:t>
            </a:r>
            <a:r>
              <a:rPr lang="ru-RU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следующие уровни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Младшая группа: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Высокий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уровень: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ребёнок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подбирает заместители к персонажам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сказки,поднимает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соответствующие заместители во время чтения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сказки,перемещает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их на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столе;разыгрывает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сказки с помощью условных заместителей.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Средний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уровень: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ребёнок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подбирает заместители к персонажам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сказки,размещает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их на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столе,макете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подражая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действим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воспитателя.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Низкий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уровень: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ребёнок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плохо представляет суть использования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заместителей,даже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после объяснения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воспитателя;ошибается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с выбором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заместителей,не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может участвовать разыгрывании сказки.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Таким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образом,получаю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следующие результаты: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Начало года:                                                          Конец года: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                                                      -высокий                                                  -высокий                                                                                       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                                                           2,5%                                                            5%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                                                       -средний                                                 -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средний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                                                           10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%                                                             20%                                                        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                                                      - низкий                                                     -низкий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                                                          87.5%                                                         75%</a:t>
            </a:r>
          </a:p>
          <a:p>
            <a:endParaRPr lang="ru-RU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2" name="Диаграмма 11"/>
          <p:cNvGraphicFramePr/>
          <p:nvPr/>
        </p:nvGraphicFramePr>
        <p:xfrm>
          <a:off x="990600" y="4648200"/>
          <a:ext cx="2362200" cy="160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Прямоугольник 12"/>
          <p:cNvSpPr/>
          <p:nvPr/>
        </p:nvSpPr>
        <p:spPr>
          <a:xfrm>
            <a:off x="3429000" y="4648200"/>
            <a:ext cx="3048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429000" y="5181600"/>
            <a:ext cx="304800" cy="3048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429000" y="5638800"/>
            <a:ext cx="304800" cy="3048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6" name="Диаграмма 15"/>
          <p:cNvGraphicFramePr/>
          <p:nvPr/>
        </p:nvGraphicFramePr>
        <p:xfrm>
          <a:off x="5257800" y="4572000"/>
          <a:ext cx="1752600" cy="160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7" name="Прямоугольник 16"/>
          <p:cNvSpPr/>
          <p:nvPr/>
        </p:nvSpPr>
        <p:spPr>
          <a:xfrm>
            <a:off x="7239000" y="4572000"/>
            <a:ext cx="3048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7239000" y="5105400"/>
            <a:ext cx="304800" cy="3048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7239000" y="5638800"/>
            <a:ext cx="304800" cy="3048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8610600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Средняя группа: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Высокий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уровень: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ребёнок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умеет размещать заместители для разыгрывания сказки на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столе,полу;самостоятельно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придумывает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детали,выражающие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своё отношение к персонажу.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Средний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уровень: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ребёнок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размещает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заместители,подражая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действиям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воспитателя;разыгрывает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эпизод сказки с помощью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заместителей,благодаря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 наводящим вопросам  воспитателя;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Низкий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уровень: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ребёнок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испытывает трудности при соотнесении содержания сказки с разыгрыванием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модели;не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может использовать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заместители,затрудняется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 пересказом.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Таким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образом,получаю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следующие результаты: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                   Начало года                                                        Конец года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                                                     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      - высокий                                                 -высокий       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                                                                 6%                                                                45%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                                                              - средний                                                  -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средний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                                                                25%                                                                30%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                                                           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                                                               - низкий                                                    -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низкий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                                                                  69%                                                              25%</a:t>
            </a: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609600" y="3886200"/>
          <a:ext cx="2209800" cy="210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276600" y="3657600"/>
            <a:ext cx="3048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276600" y="4267200"/>
            <a:ext cx="304800" cy="3048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276600" y="4953000"/>
            <a:ext cx="304800" cy="3048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8" name="Диаграмма 7"/>
          <p:cNvGraphicFramePr/>
          <p:nvPr/>
        </p:nvGraphicFramePr>
        <p:xfrm>
          <a:off x="4953000" y="3733800"/>
          <a:ext cx="1905000" cy="2133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6934200" y="3657600"/>
            <a:ext cx="3048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010400" y="5029200"/>
            <a:ext cx="304800" cy="3048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934200" y="4343400"/>
            <a:ext cx="304800" cy="3048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8600" y="533400"/>
            <a:ext cx="8763000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Старший возраст: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Высокий уровень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:р-к изображает наглядную модель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сказки,ориентируется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 построении пространственно-временной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модели,умеет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выразить своё эмоциональное отношение к персонажам при построении модели.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Средний уровень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:р-к изображает наглядную модель сказки с помощью наводящих вопросов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воспитателя,принимает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участие вместе с другими детьми в размещении условных обозначений и построении модели.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Низкий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уровень: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плохо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ориетируется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 размещении заместителей на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модели,не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может понять смысл прочитанного произведения и своё отношение к персонажам.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Таким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образом,получаю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следующие результаты: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     Начало года                                                          Конец года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                                                     -высокий                                                        -высокий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                                                      60,5 %                                                                 75%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                                                    -средний                                                           -средний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                                                       45%                                                                    20%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                                                    - низкий                                                            -низкий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                                                       5,5%                                                                    5%</a:t>
            </a:r>
          </a:p>
          <a:p>
            <a:endParaRPr lang="ru-RU" dirty="0"/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609600" y="3810000"/>
          <a:ext cx="2057400" cy="1905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Прямоугольник 7"/>
          <p:cNvSpPr/>
          <p:nvPr/>
        </p:nvSpPr>
        <p:spPr>
          <a:xfrm flipH="1">
            <a:off x="2895600" y="3962400"/>
            <a:ext cx="2286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895600" y="4495800"/>
            <a:ext cx="228600" cy="2286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895600" y="5029200"/>
            <a:ext cx="228600" cy="228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1" name="Диаграмма 10"/>
          <p:cNvGraphicFramePr/>
          <p:nvPr/>
        </p:nvGraphicFramePr>
        <p:xfrm>
          <a:off x="4724400" y="3733800"/>
          <a:ext cx="1905000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Прямоугольник 11"/>
          <p:cNvSpPr/>
          <p:nvPr/>
        </p:nvSpPr>
        <p:spPr>
          <a:xfrm flipH="1">
            <a:off x="7239000" y="3962400"/>
            <a:ext cx="2286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7239000" y="4495800"/>
            <a:ext cx="228600" cy="2286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7315200" y="5029200"/>
            <a:ext cx="228600" cy="228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541</TotalTime>
  <Words>996</Words>
  <Application>Microsoft Office PowerPoint</Application>
  <PresentationFormat>Экран (4:3)</PresentationFormat>
  <Paragraphs>95</Paragraphs>
  <Slides>10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Lucida Sans Unicode</vt:lpstr>
      <vt:lpstr>Times New Roman</vt:lpstr>
      <vt:lpstr>Verdana</vt:lpstr>
      <vt:lpstr>Wingdings 2</vt:lpstr>
      <vt:lpstr>Wingdings 3</vt:lpstr>
      <vt:lpstr>Открытая</vt:lpstr>
      <vt:lpstr> «Использование моделирования в работе с детьми в процессе работы над русскими народными сказками» </vt:lpstr>
      <vt:lpstr>Цель: формировать умения детей пересказывать русские народные сказки средствами моделирования</vt:lpstr>
      <vt:lpstr>Задачи: 1.Освоение детьми действий замещения персонажей сказок. 2.Развитие у детей действия построения пространственной модели сказки.  3.Освоение детьми действий моделирования игрового пространства при проведении игры-драматизации. 4.Развитие у детей действий использования пространственно-временной модели для пересказа сказки.</vt:lpstr>
      <vt:lpstr>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«Использование моделирования в работе с детьми в процессе работы над русскими народными сказками»</dc:title>
  <dc:creator>Оксана</dc:creator>
  <cp:lastModifiedBy>Артем Ярушин</cp:lastModifiedBy>
  <cp:revision>137</cp:revision>
  <dcterms:created xsi:type="dcterms:W3CDTF">2013-09-30T15:23:29Z</dcterms:created>
  <dcterms:modified xsi:type="dcterms:W3CDTF">2019-10-17T15:15:39Z</dcterms:modified>
</cp:coreProperties>
</file>