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a" ContentType="audio/x-ms-wma"/>
  <Default Extension="rels" ContentType="application/vnd.openxmlformats-package.relationships+xml"/>
  <Default Extension="xml" ContentType="application/xml"/>
  <Default Extension="mid" ContentType="audio/mid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handoutMasterIdLst>
    <p:handoutMasterId r:id="rId14"/>
  </p:handoutMasterIdLst>
  <p:sldIdLst>
    <p:sldId id="256" r:id="rId2"/>
    <p:sldId id="270" r:id="rId3"/>
    <p:sldId id="291" r:id="rId4"/>
    <p:sldId id="285" r:id="rId5"/>
    <p:sldId id="275" r:id="rId6"/>
    <p:sldId id="276" r:id="rId7"/>
    <p:sldId id="288" r:id="rId8"/>
    <p:sldId id="290" r:id="rId9"/>
    <p:sldId id="295" r:id="rId10"/>
    <p:sldId id="294" r:id="rId11"/>
    <p:sldId id="28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FF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956" autoAdjust="0"/>
    <p:restoredTop sz="89210" autoAdjust="0"/>
  </p:normalViewPr>
  <p:slideViewPr>
    <p:cSldViewPr>
      <p:cViewPr varScale="1">
        <p:scale>
          <a:sx n="79" d="100"/>
          <a:sy n="79" d="100"/>
        </p:scale>
        <p:origin x="1398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9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A3AC9A-85B2-40DE-95CB-5B5C237D5FED}" type="datetimeFigureOut">
              <a:rPr lang="ru-RU" smtClean="0"/>
              <a:t>17.10.2019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28F60F-7F31-4C11-BAA0-A1AE408438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28945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2E2170-D21B-4963-B2B9-8BE75765AB16}" type="datetimeFigureOut">
              <a:rPr lang="ru-RU" smtClean="0"/>
              <a:t>17.10.2019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B1D9A1-FC0C-468E-9067-C19B1255B4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2085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B1D9A1-FC0C-468E-9067-C19B1255B4E1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26687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14681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77392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82930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73758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45802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84073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29998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03824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67655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81560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02254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62022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2.gif"/><Relationship Id="rId2" Type="http://schemas.openxmlformats.org/officeDocument/2006/relationships/audio" Target="../media/media1.mid"/><Relationship Id="rId1" Type="http://schemas.microsoft.com/office/2007/relationships/media" Target="../media/media1.mid"/><Relationship Id="rId6" Type="http://schemas.microsoft.com/office/2007/relationships/hdphoto" Target="../media/hdphoto1.wdp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34.jpeg"/><Relationship Id="rId2" Type="http://schemas.openxmlformats.org/officeDocument/2006/relationships/audio" Target="../media/media7.wma"/><Relationship Id="rId1" Type="http://schemas.microsoft.com/office/2007/relationships/media" Target="../media/media7.wma"/><Relationship Id="rId6" Type="http://schemas.openxmlformats.org/officeDocument/2006/relationships/image" Target="../media/image3.png"/><Relationship Id="rId5" Type="http://schemas.openxmlformats.org/officeDocument/2006/relationships/image" Target="../media/image33.gif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mid"/><Relationship Id="rId1" Type="http://schemas.microsoft.com/office/2007/relationships/media" Target="../media/media2.mid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gi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13" Type="http://schemas.openxmlformats.org/officeDocument/2006/relationships/image" Target="../media/image25.jpeg"/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19.png"/><Relationship Id="rId12" Type="http://schemas.openxmlformats.org/officeDocument/2006/relationships/image" Target="../media/image24.jpeg"/><Relationship Id="rId2" Type="http://schemas.openxmlformats.org/officeDocument/2006/relationships/audio" Target="../media/media3.wma"/><Relationship Id="rId1" Type="http://schemas.microsoft.com/office/2007/relationships/media" Target="../media/media3.wma"/><Relationship Id="rId6" Type="http://schemas.microsoft.com/office/2007/relationships/hdphoto" Target="../media/hdphoto2.wdp"/><Relationship Id="rId11" Type="http://schemas.openxmlformats.org/officeDocument/2006/relationships/image" Target="../media/image23.jpeg"/><Relationship Id="rId5" Type="http://schemas.openxmlformats.org/officeDocument/2006/relationships/image" Target="../media/image18.png"/><Relationship Id="rId10" Type="http://schemas.openxmlformats.org/officeDocument/2006/relationships/image" Target="../media/image22.jpeg"/><Relationship Id="rId4" Type="http://schemas.openxmlformats.org/officeDocument/2006/relationships/image" Target="../media/image4.png"/><Relationship Id="rId9" Type="http://schemas.openxmlformats.org/officeDocument/2006/relationships/image" Target="../media/image21.jpeg"/><Relationship Id="rId14" Type="http://schemas.openxmlformats.org/officeDocument/2006/relationships/image" Target="../media/image26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audio" Target="../media/media2.mid"/><Relationship Id="rId13" Type="http://schemas.openxmlformats.org/officeDocument/2006/relationships/image" Target="../media/image27.png"/><Relationship Id="rId3" Type="http://schemas.microsoft.com/office/2007/relationships/media" Target="../media/media5.mid"/><Relationship Id="rId7" Type="http://schemas.microsoft.com/office/2007/relationships/media" Target="../media/media2.mid"/><Relationship Id="rId12" Type="http://schemas.openxmlformats.org/officeDocument/2006/relationships/image" Target="../media/image4.png"/><Relationship Id="rId2" Type="http://schemas.openxmlformats.org/officeDocument/2006/relationships/audio" Target="../media/media4.wma"/><Relationship Id="rId16" Type="http://schemas.openxmlformats.org/officeDocument/2006/relationships/image" Target="../media/image29.jpeg"/><Relationship Id="rId1" Type="http://schemas.microsoft.com/office/2007/relationships/media" Target="../media/media4.wma"/><Relationship Id="rId6" Type="http://schemas.openxmlformats.org/officeDocument/2006/relationships/audio" Target="../media/media1.mid"/><Relationship Id="rId11" Type="http://schemas.openxmlformats.org/officeDocument/2006/relationships/slideLayout" Target="../slideLayouts/slideLayout6.xml"/><Relationship Id="rId5" Type="http://schemas.microsoft.com/office/2007/relationships/media" Target="../media/media1.mid"/><Relationship Id="rId15" Type="http://schemas.openxmlformats.org/officeDocument/2006/relationships/image" Target="../media/image28.png"/><Relationship Id="rId10" Type="http://schemas.openxmlformats.org/officeDocument/2006/relationships/audio" Target="../media/media6.wma"/><Relationship Id="rId4" Type="http://schemas.openxmlformats.org/officeDocument/2006/relationships/audio" Target="../media/media5.mid"/><Relationship Id="rId9" Type="http://schemas.microsoft.com/office/2007/relationships/media" Target="../media/media6.wma"/><Relationship Id="rId14" Type="http://schemas.microsoft.com/office/2007/relationships/hdphoto" Target="../media/hdphoto3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285992"/>
            <a:ext cx="8229600" cy="1143000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5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10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531440"/>
            <a:ext cx="9144000" cy="7632848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95536" y="953433"/>
            <a:ext cx="8424936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Мини-музей</a:t>
            </a:r>
          </a:p>
          <a:p>
            <a:pPr algn="ctr"/>
            <a:r>
              <a:rPr lang="ru-RU" sz="40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Музыкальных инструментов</a:t>
            </a:r>
          </a:p>
          <a:p>
            <a:pPr algn="ctr"/>
            <a:r>
              <a:rPr lang="ru-RU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Ля-ля-фа.</a:t>
            </a:r>
            <a:endParaRPr lang="ru-RU" sz="4000" b="1" cap="none" spc="0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0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Оксана\Desktop\1384793.gif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3377828"/>
            <a:ext cx="2209800" cy="2609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MS900082181[1].mi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7380312" y="-531440"/>
            <a:ext cx="487363" cy="487363"/>
          </a:xfrm>
          <a:prstGeom prst="rect">
            <a:avLst/>
          </a:prstGeom>
        </p:spPr>
      </p:pic>
      <p:pic>
        <p:nvPicPr>
          <p:cNvPr id="16" name="MS900082181[1].mi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327525" y="3184525"/>
            <a:ext cx="487363" cy="48736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17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17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7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5000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i="1" dirty="0" smtClean="0">
                <a:solidFill>
                  <a:schemeClr val="tx2"/>
                </a:solidFill>
              </a:rPr>
              <a:t>Современные игрушки – сами песенки поют,</a:t>
            </a:r>
            <a:br>
              <a:rPr lang="ru-RU" sz="2800" i="1" dirty="0" smtClean="0">
                <a:solidFill>
                  <a:schemeClr val="tx2"/>
                </a:solidFill>
              </a:rPr>
            </a:br>
            <a:r>
              <a:rPr lang="ru-RU" sz="2800" i="1" dirty="0" smtClean="0">
                <a:solidFill>
                  <a:schemeClr val="tx2"/>
                </a:solidFill>
              </a:rPr>
              <a:t>Всем девчонкам и мальчишкам</a:t>
            </a:r>
            <a:br>
              <a:rPr lang="ru-RU" sz="2800" i="1" dirty="0" smtClean="0">
                <a:solidFill>
                  <a:schemeClr val="tx2"/>
                </a:solidFill>
              </a:rPr>
            </a:br>
            <a:r>
              <a:rPr lang="ru-RU" sz="2800" i="1" dirty="0" smtClean="0">
                <a:solidFill>
                  <a:schemeClr val="tx2"/>
                </a:solidFill>
              </a:rPr>
              <a:t>Радость и  добро несут.</a:t>
            </a:r>
            <a:br>
              <a:rPr lang="ru-RU" sz="2800" i="1" dirty="0" smtClean="0">
                <a:solidFill>
                  <a:schemeClr val="tx2"/>
                </a:solidFill>
              </a:rPr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2444" y="1417638"/>
            <a:ext cx="7019112" cy="526433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448700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/>
          <p:nvPr/>
        </p:nvPicPr>
        <p:blipFill>
          <a:blip r:embed="rId4" cstate="print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500042"/>
            <a:ext cx="7772400" cy="1470025"/>
          </a:xfrm>
        </p:spPr>
        <p:txBody>
          <a:bodyPr>
            <a:normAutofit/>
          </a:bodyPr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2020190"/>
            <a:ext cx="8640960" cy="3929090"/>
          </a:xfrm>
        </p:spPr>
        <p:txBody>
          <a:bodyPr>
            <a:normAutofit/>
          </a:bodyPr>
          <a:lstStyle/>
          <a:p>
            <a:pPr algn="l">
              <a:lnSpc>
                <a:spcPct val="170000"/>
              </a:lnSpc>
            </a:pPr>
            <a:endParaRPr lang="ru-RU" sz="2000" b="1" dirty="0" smtClean="0">
              <a:solidFill>
                <a:schemeClr val="tx1"/>
              </a:solidFill>
            </a:endParaRPr>
          </a:p>
          <a:p>
            <a:pPr algn="l"/>
            <a:r>
              <a:rPr lang="ru-RU" sz="2000" dirty="0" smtClean="0"/>
              <a:t>Для чего он создавался?</a:t>
            </a:r>
          </a:p>
          <a:p>
            <a:pPr algn="l"/>
            <a:r>
              <a:rPr lang="ru-RU" sz="2000" dirty="0" smtClean="0"/>
              <a:t>Для того, чтоб у детей</a:t>
            </a:r>
          </a:p>
          <a:p>
            <a:pPr algn="l"/>
            <a:r>
              <a:rPr lang="ru-RU" sz="2000" dirty="0" smtClean="0"/>
              <a:t>Игры навык развивался,</a:t>
            </a:r>
          </a:p>
          <a:p>
            <a:pPr algn="l"/>
            <a:r>
              <a:rPr lang="ru-RU" sz="2000" dirty="0" smtClean="0"/>
              <a:t>Композитор в них рождался.</a:t>
            </a:r>
          </a:p>
          <a:p>
            <a:pPr algn="l"/>
            <a:r>
              <a:rPr lang="ru-RU" sz="2000" dirty="0" smtClean="0"/>
              <a:t>Интеллект их развивался.</a:t>
            </a:r>
          </a:p>
          <a:p>
            <a:pPr algn="l"/>
            <a:r>
              <a:rPr lang="ru-RU" sz="2000" dirty="0" smtClean="0"/>
              <a:t>И всем было веселей!</a:t>
            </a:r>
          </a:p>
          <a:p>
            <a:pPr algn="l">
              <a:buFont typeface="Wingdings" pitchFamily="2" charset="2"/>
              <a:buChar char="v"/>
            </a:pPr>
            <a:endParaRPr lang="ru-RU" sz="2000" dirty="0"/>
          </a:p>
          <a:p>
            <a:pPr algn="l">
              <a:buFont typeface="Wingdings" pitchFamily="2" charset="2"/>
              <a:buChar char="v"/>
            </a:pPr>
            <a:endParaRPr lang="ru-RU" sz="2000" dirty="0">
              <a:solidFill>
                <a:schemeClr val="tx2"/>
              </a:solidFill>
            </a:endParaRPr>
          </a:p>
        </p:txBody>
      </p:sp>
      <p:pic>
        <p:nvPicPr>
          <p:cNvPr id="2050" name="Picture 2" descr="C:\Users\Оксана\Desktop\875615.gif"/>
          <p:cNvPicPr>
            <a:picLocks noChangeAspect="1" noChangeArrowheads="1" noCrop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35863"/>
            <a:ext cx="1420024" cy="1449004"/>
          </a:xfrm>
          <a:prstGeom prst="rect">
            <a:avLst/>
          </a:prstGeom>
          <a:noFill/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конец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327525" y="3184525"/>
            <a:ext cx="487363" cy="48736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2772" y="1275103"/>
            <a:ext cx="5209708" cy="390728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885737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712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/>
          <p:nvPr/>
        </p:nvPicPr>
        <p:blipFill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500042"/>
            <a:ext cx="7772400" cy="1470025"/>
          </a:xfrm>
        </p:spPr>
        <p:txBody>
          <a:bodyPr>
            <a:normAutofit/>
          </a:bodyPr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2348880"/>
            <a:ext cx="8640960" cy="3929090"/>
          </a:xfrm>
        </p:spPr>
        <p:txBody>
          <a:bodyPr>
            <a:normAutofit/>
          </a:bodyPr>
          <a:lstStyle/>
          <a:p>
            <a:pPr lvl="0" algn="l"/>
            <a:r>
              <a:rPr lang="ru-RU" sz="240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Объявлен для всех. Нельзя не принять в нём участие.</a:t>
            </a:r>
          </a:p>
          <a:p>
            <a:pPr lvl="0" algn="l"/>
            <a:r>
              <a:rPr lang="ru-RU" sz="240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 чего же начать? И вообще: что да как?</a:t>
            </a:r>
          </a:p>
          <a:p>
            <a:pPr lvl="0" algn="l"/>
            <a:r>
              <a:rPr lang="ru-RU" sz="240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Вот привалило-то счастье!</a:t>
            </a:r>
          </a:p>
          <a:p>
            <a:pPr lvl="0" algn="l"/>
            <a:endParaRPr lang="ru-RU" sz="2400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/>
            <a:r>
              <a:rPr lang="ru-RU" sz="240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Ну немного поворчала и взялась за дело рьяно.</a:t>
            </a:r>
          </a:p>
          <a:p>
            <a:pPr lvl="0" algn="l"/>
            <a:r>
              <a:rPr lang="ru-RU" sz="240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Всё читала, изучала: умная такая стала!</a:t>
            </a:r>
          </a:p>
          <a:p>
            <a:pPr lvl="0" algn="l"/>
            <a:r>
              <a:rPr lang="ru-RU" sz="240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 в итоге всё сложилось, да неплохо получилось!</a:t>
            </a:r>
          </a:p>
          <a:p>
            <a:pPr lvl="0" algn="l"/>
            <a:r>
              <a:rPr lang="ru-RU" sz="240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Приходите посмотрите, труд нелёгкий оцените!</a:t>
            </a:r>
          </a:p>
          <a:p>
            <a:pPr algn="l">
              <a:buFont typeface="Wingdings" pitchFamily="2" charset="2"/>
              <a:buChar char="v"/>
            </a:pPr>
            <a:endParaRPr lang="ru-RU" sz="2000" b="1" i="1" dirty="0" smtClean="0">
              <a:solidFill>
                <a:schemeClr val="tx2"/>
              </a:solidFill>
            </a:endParaRPr>
          </a:p>
          <a:p>
            <a:pPr lvl="0" algn="l">
              <a:buFont typeface="Wingdings" pitchFamily="2" charset="2"/>
              <a:buChar char="v"/>
            </a:pPr>
            <a:endParaRPr lang="ru-RU" sz="2000" b="1" dirty="0" smtClean="0">
              <a:solidFill>
                <a:schemeClr val="tx1"/>
              </a:solidFill>
            </a:endParaRPr>
          </a:p>
          <a:p>
            <a:pPr algn="l">
              <a:buFont typeface="Wingdings" pitchFamily="2" charset="2"/>
              <a:buChar char="v"/>
            </a:pPr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243210" y="260648"/>
            <a:ext cx="663899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/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Внимание! Конкурс!</a:t>
            </a:r>
            <a:endParaRPr lang="ru-RU" sz="5400" b="1" cap="none" spc="0" dirty="0">
              <a:ln/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4"/>
                </a:solidFill>
              </a:rPr>
              <a:t>Посмотрите, посмотрите,</a:t>
            </a:r>
            <a:br>
              <a:rPr lang="ru-RU" dirty="0" smtClean="0">
                <a:solidFill>
                  <a:schemeClr val="accent4"/>
                </a:solidFill>
              </a:rPr>
            </a:br>
            <a:r>
              <a:rPr lang="ru-RU" dirty="0" smtClean="0">
                <a:solidFill>
                  <a:schemeClr val="accent4"/>
                </a:solidFill>
              </a:rPr>
              <a:t>И другому расскажите!</a:t>
            </a:r>
            <a:endParaRPr lang="ru-RU" dirty="0">
              <a:solidFill>
                <a:schemeClr val="accent4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5936" y="2924944"/>
            <a:ext cx="5019872" cy="376490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2132856"/>
            <a:ext cx="4283968" cy="321297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371614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4" cstate="print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9270"/>
            <a:ext cx="9144000" cy="688727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pic>
      <p:sp>
        <p:nvSpPr>
          <p:cNvPr id="5" name="Прямоугольник 4"/>
          <p:cNvSpPr/>
          <p:nvPr/>
        </p:nvSpPr>
        <p:spPr>
          <a:xfrm>
            <a:off x="1532807" y="2361654"/>
            <a:ext cx="6078395" cy="923330"/>
          </a:xfrm>
          <a:prstGeom prst="rect">
            <a:avLst/>
          </a:prstGeom>
          <a:solidFill>
            <a:srgbClr val="FFCCFF"/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ambria" pitchFamily="18" charset="0"/>
              </a:rPr>
              <a:t>Экспонаты музея </a:t>
            </a:r>
            <a:endParaRPr lang="ru-RU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Cambria" pitchFamily="18" charset="0"/>
            </a:endParaRPr>
          </a:p>
        </p:txBody>
      </p:sp>
      <p:pic>
        <p:nvPicPr>
          <p:cNvPr id="8" name="MS900082187[1].mi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452320" y="321678"/>
            <a:ext cx="487363" cy="487363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660666" y="775718"/>
            <a:ext cx="2353529" cy="120032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latin typeface="Cambria" pitchFamily="18" charset="0"/>
              </a:rPr>
              <a:t>о</a:t>
            </a:r>
            <a:r>
              <a:rPr lang="ru-RU" sz="36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latin typeface="Cambria" pitchFamily="18" charset="0"/>
              </a:rPr>
              <a:t>бразные</a:t>
            </a:r>
          </a:p>
          <a:p>
            <a:pPr algn="ctr"/>
            <a:r>
              <a:rPr lang="ru-RU" sz="36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/>
                <a:latin typeface="Cambria" pitchFamily="18" charset="0"/>
              </a:rPr>
              <a:t>пособия</a:t>
            </a:r>
            <a:endParaRPr lang="ru-RU" sz="36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effectLst/>
              <a:latin typeface="Cambria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39552" y="3834914"/>
            <a:ext cx="3438128" cy="175432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latin typeface="Cambria" pitchFamily="18" charset="0"/>
              </a:rPr>
              <a:t>озвученные </a:t>
            </a:r>
          </a:p>
          <a:p>
            <a:pPr algn="ctr"/>
            <a:r>
              <a:rPr lang="ru-RU" sz="36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latin typeface="Cambria" pitchFamily="18" charset="0"/>
              </a:rPr>
              <a:t>музыкальныеигрушки</a:t>
            </a:r>
            <a:endParaRPr lang="ru-RU" sz="36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latin typeface="Cambria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680520" y="3834914"/>
            <a:ext cx="3923928" cy="175432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3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latin typeface="Cambria" pitchFamily="18" charset="0"/>
              </a:rPr>
              <a:t>с</a:t>
            </a:r>
            <a:r>
              <a:rPr lang="ru-RU" sz="36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latin typeface="Cambria" pitchFamily="18" charset="0"/>
              </a:rPr>
              <a:t>амодельные музыкальные инструменты</a:t>
            </a:r>
            <a:endParaRPr lang="ru-RU" sz="36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latin typeface="Cambria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571998" y="836712"/>
            <a:ext cx="3528393" cy="1080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latin typeface="Cambria" pitchFamily="18" charset="0"/>
              </a:rPr>
              <a:t>неозвученные</a:t>
            </a:r>
            <a:endParaRPr lang="ru-RU" sz="32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latin typeface="Cambria" pitchFamily="18" charset="0"/>
            </a:endParaRPr>
          </a:p>
          <a:p>
            <a:pPr algn="ctr"/>
            <a:r>
              <a:rPr lang="ru-RU" sz="32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latin typeface="Cambria" pitchFamily="18" charset="0"/>
              </a:rPr>
              <a:t>игрушки</a:t>
            </a:r>
            <a:endParaRPr lang="ru-RU" sz="32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1144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800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0" presetID="14" presetClass="entr" presetSubtype="1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1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5" grpId="0" animBg="1"/>
      <p:bldP spid="9" grpId="0" animBg="1"/>
      <p:bldP spid="10" grpId="0" animBg="1"/>
      <p:bldP spid="12" grpId="0" animBg="1"/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285992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6858000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51520" y="1052736"/>
            <a:ext cx="86409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562206" y="44624"/>
            <a:ext cx="60195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Образные пособия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9" name="Picture 5" descr="C:\Users\Оксана\Desktop\3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55981" y="1196752"/>
            <a:ext cx="1996139" cy="1512168"/>
          </a:xfrm>
          <a:prstGeom prst="rect">
            <a:avLst/>
          </a:prstGeom>
          <a:noFill/>
          <a:ln w="25400">
            <a:solidFill>
              <a:srgbClr val="7030A0"/>
            </a:solidFill>
          </a:ln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Оксана\Desktop\images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196752"/>
            <a:ext cx="2160240" cy="1656184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07504" y="1196752"/>
            <a:ext cx="790051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sz="32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cs typeface="Times New Roman" pitchFamily="18" charset="0"/>
              </a:rPr>
              <a:t>Портреты композиторов </a:t>
            </a:r>
            <a:endParaRPr lang="ru-RU" sz="3200" b="1" dirty="0"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pic>
        <p:nvPicPr>
          <p:cNvPr id="18" name="Picture 2" descr="C:\Users\Оксана\Desktop\100050447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8696" y="4298458"/>
            <a:ext cx="1733207" cy="1733207"/>
          </a:xfrm>
          <a:prstGeom prst="rect">
            <a:avLst/>
          </a:prstGeom>
          <a:noFill/>
          <a:ln w="25400">
            <a:solidFill>
              <a:srgbClr val="7030A0"/>
            </a:solidFill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79512" y="1355284"/>
            <a:ext cx="854858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b="1" dirty="0" smtClean="0">
              <a:solidFill>
                <a:schemeClr val="accent6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cs typeface="Times New Roman" pitchFamily="18" charset="0"/>
              </a:rPr>
              <a:t>2. </a:t>
            </a:r>
            <a:r>
              <a:rPr lang="ru-RU" sz="3200" b="1" dirty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cs typeface="Times New Roman" pitchFamily="18" charset="0"/>
              </a:rPr>
              <a:t>К</a:t>
            </a:r>
            <a:r>
              <a:rPr lang="ru-RU" sz="3200" b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cs typeface="Times New Roman" pitchFamily="18" charset="0"/>
              </a:rPr>
              <a:t>артинки </a:t>
            </a:r>
            <a:r>
              <a:rPr lang="ru-RU" sz="3200" b="1" dirty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cs typeface="Times New Roman" pitchFamily="18" charset="0"/>
              </a:rPr>
              <a:t>с изображениями </a:t>
            </a:r>
            <a:endParaRPr lang="ru-RU" sz="3200" b="1" dirty="0" smtClean="0">
              <a:solidFill>
                <a:schemeClr val="accent6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cs typeface="Times New Roman" pitchFamily="18" charset="0"/>
              </a:rPr>
              <a:t>музыкальных </a:t>
            </a:r>
            <a:r>
              <a:rPr lang="ru-RU" sz="3200" b="1" dirty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cs typeface="Times New Roman" pitchFamily="18" charset="0"/>
              </a:rPr>
              <a:t>инструментов</a:t>
            </a:r>
            <a:endParaRPr lang="ru-RU" sz="3200" b="1" dirty="0">
              <a:solidFill>
                <a:schemeClr val="accent6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1916832"/>
            <a:ext cx="6320961" cy="20621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sz="3200" b="1" dirty="0" smtClean="0"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  <a:cs typeface="Times New Roman" pitchFamily="18" charset="0"/>
            </a:endParaRPr>
          </a:p>
          <a:p>
            <a:endParaRPr lang="ru-RU" sz="3200" b="1" dirty="0" smtClean="0"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cs typeface="Times New Roman" pitchFamily="18" charset="0"/>
              </a:rPr>
              <a:t>3. Музыкально-дидактические</a:t>
            </a:r>
          </a:p>
          <a:p>
            <a:r>
              <a:rPr lang="ru-RU" sz="3200" b="1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cs typeface="Times New Roman" pitchFamily="18" charset="0"/>
              </a:rPr>
              <a:t>  игры</a:t>
            </a:r>
            <a:r>
              <a:rPr lang="ru-RU" sz="2400" b="1" dirty="0" smtClean="0">
                <a:solidFill>
                  <a:schemeClr val="bg1">
                    <a:lumMod val="50000"/>
                  </a:schemeClr>
                </a:solidFill>
                <a:latin typeface="Cambria" pitchFamily="18" charset="0"/>
                <a:cs typeface="Times New Roman" pitchFamily="18" charset="0"/>
              </a:rPr>
              <a:t> </a:t>
            </a:r>
            <a:endParaRPr lang="ru-RU" sz="2400" b="1" dirty="0">
              <a:solidFill>
                <a:schemeClr val="bg1">
                  <a:lumMod val="50000"/>
                </a:schemeClr>
              </a:solidFill>
              <a:latin typeface="Cambria" pitchFamily="18" charset="0"/>
            </a:endParaRPr>
          </a:p>
        </p:txBody>
      </p:sp>
      <p:pic>
        <p:nvPicPr>
          <p:cNvPr id="22" name="Picture 7" descr="C:\Users\Оксана\Desktop\images5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68480" y="3257572"/>
            <a:ext cx="1524000" cy="1200150"/>
          </a:xfrm>
          <a:prstGeom prst="rect">
            <a:avLst/>
          </a:prstGeom>
          <a:noFill/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05155" y="2276872"/>
            <a:ext cx="2280475" cy="290502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4124955"/>
            <a:ext cx="2552867" cy="19146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7639" y="3687415"/>
            <a:ext cx="2198431" cy="164882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921228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250"/>
                            </p:stCondLst>
                            <p:childTnLst>
                              <p:par>
                                <p:cTn id="16" presetID="1" presetClass="exit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25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25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750"/>
                            </p:stCondLst>
                            <p:childTnLst>
                              <p:par>
                                <p:cTn id="3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8000"/>
                            </p:stCondLst>
                            <p:childTnLst>
                              <p:par>
                                <p:cTn id="38" presetID="10" presetClass="entr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25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25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925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25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25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500"/>
                            </p:stCondLst>
                            <p:childTnLst>
                              <p:par>
                                <p:cTn id="52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2250"/>
                            </p:stCondLst>
                            <p:childTnLst>
                              <p:par>
                                <p:cTn id="61" presetID="14" presetClass="entr" presetSubtype="1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3" dur="125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3750"/>
                            </p:stCondLst>
                            <p:childTnLst>
                              <p:par>
                                <p:cTn id="65" presetID="14" presetClass="entr" presetSubtype="1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125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4" presetClass="entr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0" dur="125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5500"/>
                            </p:stCondLst>
                            <p:childTnLst>
                              <p:par>
                                <p:cTn id="72" presetID="14" presetClass="entr" presetSubtype="1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4" dur="125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4" presetClass="entr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7" dur="125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7250"/>
                            </p:stCondLst>
                            <p:childTnLst>
                              <p:par>
                                <p:cTn id="7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  <p:bldP spid="7" grpId="3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285992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04" y="-8"/>
            <a:ext cx="9144000" cy="6858000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</p:spPr>
      </p:pic>
      <p:pic>
        <p:nvPicPr>
          <p:cNvPr id="2051" name="Picture 3" descr="C:\Users\Оксана\Desktop\68673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3484726"/>
            <a:ext cx="1584176" cy="1778264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Оксана\Desktop\mandalal_logo_jahreswechsel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1512168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123378" y="188640"/>
            <a:ext cx="6409062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cs typeface="Times New Roman" pitchFamily="18" charset="0"/>
              </a:rPr>
              <a:t>Неозвученные</a:t>
            </a:r>
            <a:r>
              <a:rPr lang="ru-RU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cs typeface="Times New Roman" pitchFamily="18" charset="0"/>
              </a:rPr>
              <a:t>музыкальные инструменты</a:t>
            </a:r>
            <a:endParaRPr lang="ru-RU" sz="36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47664" y="1578272"/>
            <a:ext cx="734481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mbria" pitchFamily="18" charset="0"/>
                <a:cs typeface="Times New Roman" pitchFamily="18" charset="0"/>
              </a:rPr>
              <a:t>Предназначены </a:t>
            </a:r>
            <a:r>
              <a:rPr lang="ru-RU" sz="2400" dirty="0">
                <a:solidFill>
                  <a:schemeClr val="tx2">
                    <a:lumMod val="60000"/>
                    <a:lumOff val="40000"/>
                  </a:schemeClr>
                </a:solidFill>
                <a:latin typeface="Cambria" pitchFamily="18" charset="0"/>
                <a:cs typeface="Times New Roman" pitchFamily="18" charset="0"/>
              </a:rPr>
              <a:t>для создания игровых ситуаций, при которых дети, фантазируя представляют себя играющими на музыкальных </a:t>
            </a:r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mbria" pitchFamily="18" charset="0"/>
                <a:cs typeface="Times New Roman" pitchFamily="18" charset="0"/>
              </a:rPr>
              <a:t>инструментах: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  <a:latin typeface="Cambria" pitchFamily="18" charset="0"/>
                <a:cs typeface="Times New Roman" pitchFamily="18" charset="0"/>
              </a:rPr>
              <a:t>макеты балалаек;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  <a:latin typeface="Cambria" pitchFamily="18" charset="0"/>
                <a:cs typeface="Times New Roman" pitchFamily="18" charset="0"/>
              </a:rPr>
              <a:t>лесенка;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  <a:latin typeface="Cambria" pitchFamily="18" charset="0"/>
                <a:cs typeface="Times New Roman" pitchFamily="18" charset="0"/>
              </a:rPr>
              <a:t>макет дудочки;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  <a:latin typeface="Cambria" pitchFamily="18" charset="0"/>
                <a:cs typeface="Times New Roman" pitchFamily="18" charset="0"/>
              </a:rPr>
              <a:t>макет гитары. </a:t>
            </a:r>
          </a:p>
          <a:p>
            <a:pPr algn="just"/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  <a:latin typeface="Cambria" pitchFamily="18" charset="0"/>
                <a:cs typeface="Times New Roman" pitchFamily="18" charset="0"/>
              </a:rPr>
              <a:t> </a:t>
            </a:r>
          </a:p>
          <a:p>
            <a:pPr algn="just"/>
            <a:endParaRPr lang="ru-RU" sz="2400" dirty="0">
              <a:solidFill>
                <a:schemeClr val="bg1">
                  <a:lumMod val="50000"/>
                </a:schemeClr>
              </a:solidFill>
              <a:latin typeface="Cambria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  <a:latin typeface="Cambria" pitchFamily="18" charset="0"/>
                <a:cs typeface="Times New Roman" pitchFamily="18" charset="0"/>
              </a:rPr>
              <a:t> </a:t>
            </a:r>
            <a:endParaRPr lang="ru-RU" sz="2400" dirty="0">
              <a:solidFill>
                <a:schemeClr val="bg1">
                  <a:lumMod val="50000"/>
                </a:schemeClr>
              </a:solidFill>
              <a:latin typeface="Cambria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520891" y="3214607"/>
            <a:ext cx="2856915" cy="214268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3340" y="4373858"/>
            <a:ext cx="3311712" cy="248378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399299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75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75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75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75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5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25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000"/>
                            </p:stCondLst>
                            <p:childTnLst>
                              <p:par>
                                <p:cTn id="3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3750"/>
                            </p:stCondLst>
                            <p:childTnLst>
                              <p:par>
                                <p:cTn id="3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25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285992"/>
            <a:ext cx="8229600" cy="1143000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4" cstate="print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99392"/>
            <a:ext cx="9144000" cy="6858000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</p:spPr>
      </p:pic>
      <p:pic>
        <p:nvPicPr>
          <p:cNvPr id="3076" name="Picture 4" descr="D:\Oxana_14_12_10\Oxana_Annia\Oxana\презентации\инструмены\93905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1433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10134" y="4902754"/>
            <a:ext cx="1452484" cy="1283936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72866" y="254258"/>
            <a:ext cx="7798289" cy="144655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/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Озвученные </a:t>
            </a:r>
          </a:p>
          <a:p>
            <a:pPr algn="ctr"/>
            <a:r>
              <a:rPr lang="ru-RU" sz="4400" b="1" cap="none" spc="0" dirty="0" smtClean="0">
                <a:ln/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музыкальные инструменты</a:t>
            </a:r>
            <a:endParaRPr lang="ru-RU" sz="4400" b="1" cap="none" spc="0" dirty="0">
              <a:ln/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1855675"/>
            <a:ext cx="6983761" cy="1323439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dirty="0" smtClean="0">
                <a:latin typeface="Cambria" pitchFamily="18" charset="0"/>
                <a:cs typeface="Times New Roman" pitchFamily="18" charset="0"/>
              </a:rPr>
              <a:t>Ударные инструменты: погремушки</a:t>
            </a:r>
            <a:r>
              <a:rPr lang="ru-RU" sz="2000" dirty="0">
                <a:latin typeface="Cambria" pitchFamily="18" charset="0"/>
                <a:cs typeface="Times New Roman" pitchFamily="18" charset="0"/>
              </a:rPr>
              <a:t>, </a:t>
            </a:r>
            <a:r>
              <a:rPr lang="ru-RU" sz="2000" dirty="0" smtClean="0">
                <a:latin typeface="Cambria" pitchFamily="18" charset="0"/>
                <a:cs typeface="Times New Roman" pitchFamily="18" charset="0"/>
              </a:rPr>
              <a:t>бубны</a:t>
            </a:r>
            <a:r>
              <a:rPr lang="ru-RU" sz="2000" dirty="0">
                <a:latin typeface="Cambria" pitchFamily="18" charset="0"/>
                <a:cs typeface="Times New Roman" pitchFamily="18" charset="0"/>
              </a:rPr>
              <a:t>, барабаны, треугольники, </a:t>
            </a:r>
            <a:r>
              <a:rPr lang="ru-RU" sz="2000" dirty="0" smtClean="0">
                <a:latin typeface="Cambria" pitchFamily="18" charset="0"/>
                <a:cs typeface="Times New Roman" pitchFamily="18" charset="0"/>
              </a:rPr>
              <a:t>колокольчики</a:t>
            </a:r>
            <a:r>
              <a:rPr lang="ru-RU" sz="2000" dirty="0">
                <a:latin typeface="Cambria" pitchFamily="18" charset="0"/>
                <a:cs typeface="Times New Roman" pitchFamily="18" charset="0"/>
              </a:rPr>
              <a:t>, </a:t>
            </a:r>
            <a:r>
              <a:rPr lang="ru-RU" sz="2000" dirty="0" smtClean="0">
                <a:latin typeface="Cambria" pitchFamily="18" charset="0"/>
                <a:cs typeface="Times New Roman" pitchFamily="18" charset="0"/>
              </a:rPr>
              <a:t>бубенцы, </a:t>
            </a:r>
            <a:r>
              <a:rPr lang="ru-RU" sz="2000" dirty="0">
                <a:latin typeface="Cambria" pitchFamily="18" charset="0"/>
                <a:cs typeface="Times New Roman" pitchFamily="18" charset="0"/>
              </a:rPr>
              <a:t>ложки, трещотки, </a:t>
            </a:r>
            <a:r>
              <a:rPr lang="ru-RU" sz="2000" dirty="0" smtClean="0">
                <a:latin typeface="Cambria" pitchFamily="18" charset="0"/>
                <a:cs typeface="Times New Roman" pitchFamily="18" charset="0"/>
              </a:rPr>
              <a:t>колотушки, погремушки, ритмические палочки, коробочки, маракасы, румба, кастаньеты.</a:t>
            </a:r>
            <a:endParaRPr lang="ru-RU" sz="2000" dirty="0">
              <a:latin typeface="Cambria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3480333"/>
            <a:ext cx="7919865" cy="40011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ru-RU" sz="2000" dirty="0" smtClean="0">
                <a:latin typeface="Cambria" pitchFamily="18" charset="0"/>
              </a:rPr>
              <a:t>Ударно-мелодические: металлофоны, ксилофон.</a:t>
            </a:r>
            <a:endParaRPr lang="ru-RU" sz="2000" dirty="0">
              <a:latin typeface="Cambria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0" y="4014176"/>
            <a:ext cx="6983761" cy="1015663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ru-RU" sz="2000" dirty="0" smtClean="0">
                <a:latin typeface="Cambria" pitchFamily="18" charset="0"/>
              </a:rPr>
              <a:t>Клавишно-язычковые – гармонь.</a:t>
            </a:r>
          </a:p>
          <a:p>
            <a:pPr marL="342900" indent="-342900">
              <a:buFont typeface="Wingdings" pitchFamily="2" charset="2"/>
              <a:buChar char="§"/>
            </a:pPr>
            <a:endParaRPr lang="ru-RU" sz="2000" dirty="0">
              <a:latin typeface="Cambria" pitchFamily="18" charset="0"/>
            </a:endParaRPr>
          </a:p>
          <a:p>
            <a:pPr marL="342900" indent="-342900">
              <a:buFont typeface="Wingdings" pitchFamily="2" charset="2"/>
              <a:buChar char="§"/>
            </a:pPr>
            <a:r>
              <a:rPr lang="ru-RU" sz="2000" dirty="0" smtClean="0">
                <a:latin typeface="Cambria" pitchFamily="18" charset="0"/>
              </a:rPr>
              <a:t>Струнные: арфа, гитара.</a:t>
            </a:r>
            <a:endParaRPr lang="ru-RU" sz="2000" dirty="0">
              <a:latin typeface="Cambria" pitchFamily="18" charset="0"/>
            </a:endParaRPr>
          </a:p>
        </p:txBody>
      </p:sp>
      <p:pic>
        <p:nvPicPr>
          <p:cNvPr id="12" name="Превращение1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327525" y="3184525"/>
            <a:ext cx="487363" cy="48736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01084" y="1814690"/>
            <a:ext cx="1695053" cy="12712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34462" y="3085980"/>
            <a:ext cx="1688644" cy="12664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6562" y="4346327"/>
            <a:ext cx="1656544" cy="12424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8719" y="5276595"/>
            <a:ext cx="1871192" cy="14033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9710" y="5271453"/>
            <a:ext cx="1884904" cy="14136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078" y="5286730"/>
            <a:ext cx="1892738" cy="141955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76897" y="5640377"/>
            <a:ext cx="1546209" cy="11596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38471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7244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244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244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994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994"/>
                            </p:stCondLst>
                            <p:childTnLst>
                              <p:par>
                                <p:cTn id="2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3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  <p:bldLst>
      <p:bldP spid="6" grpId="0" animBg="1"/>
      <p:bldP spid="8" grpId="0" animBg="1"/>
      <p:bldP spid="10" grpId="0" animBg="1"/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285992"/>
            <a:ext cx="8229600" cy="1143000"/>
          </a:xfrm>
        </p:spPr>
        <p:txBody>
          <a:bodyPr/>
          <a:lstStyle/>
          <a:p>
            <a:r>
              <a:rPr lang="ru-RU" dirty="0" smtClean="0"/>
              <a:t>  </a:t>
            </a:r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12" cstate="print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5115"/>
            <a:ext cx="9144000" cy="6858000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</p:spPr>
      </p:pic>
      <p:sp>
        <p:nvSpPr>
          <p:cNvPr id="17" name="Прямоугольник 16"/>
          <p:cNvSpPr/>
          <p:nvPr/>
        </p:nvSpPr>
        <p:spPr>
          <a:xfrm>
            <a:off x="1380836" y="188640"/>
            <a:ext cx="6382325" cy="95410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mbria" pitchFamily="18" charset="0"/>
                <a:cs typeface="Times New Roman" pitchFamily="18" charset="0"/>
              </a:rPr>
              <a:t>С</a:t>
            </a:r>
            <a:r>
              <a:rPr lang="ru-RU" sz="2800" b="1" cap="none" spc="0" dirty="0" smtClean="0">
                <a:ln w="11430"/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mbria" pitchFamily="18" charset="0"/>
                <a:cs typeface="Times New Roman" pitchFamily="18" charset="0"/>
              </a:rPr>
              <a:t>амодельные </a:t>
            </a:r>
            <a:r>
              <a:rPr lang="ru-RU" sz="2800" b="1" cap="none" spc="0" dirty="0">
                <a:ln w="11430"/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mbria" pitchFamily="18" charset="0"/>
                <a:cs typeface="Times New Roman" pitchFamily="18" charset="0"/>
              </a:rPr>
              <a:t>шумовые и ударные </a:t>
            </a:r>
            <a:endParaRPr lang="ru-RU" sz="2800" b="1" cap="none" spc="0" dirty="0" smtClean="0">
              <a:ln w="11430"/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ambria" pitchFamily="18" charset="0"/>
              <a:cs typeface="Times New Roman" pitchFamily="18" charset="0"/>
            </a:endParaRPr>
          </a:p>
          <a:p>
            <a:pPr algn="ctr"/>
            <a:r>
              <a:rPr lang="ru-RU" sz="2800" b="1" cap="none" spc="0" dirty="0" smtClean="0">
                <a:ln w="11430"/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mbria" pitchFamily="18" charset="0"/>
                <a:cs typeface="Times New Roman" pitchFamily="18" charset="0"/>
              </a:rPr>
              <a:t>музыкальные инструменты</a:t>
            </a:r>
            <a:endParaRPr lang="ru-RU" sz="2800" b="1" cap="none" spc="0" dirty="0">
              <a:ln w="11430"/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ambria" pitchFamily="18" charset="0"/>
            </a:endParaRPr>
          </a:p>
        </p:txBody>
      </p:sp>
      <p:pic>
        <p:nvPicPr>
          <p:cNvPr id="23" name="Picture 2" descr="C:\Users\Оксана\Desktop\images3.jpg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6512" y="5183702"/>
            <a:ext cx="1368152" cy="1701682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MS900074828[1]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5"/>
          <a:stretch>
            <a:fillRect/>
          </a:stretch>
        </p:blipFill>
        <p:spPr>
          <a:xfrm>
            <a:off x="4327525" y="3184525"/>
            <a:ext cx="487363" cy="487363"/>
          </a:xfrm>
          <a:prstGeom prst="rect">
            <a:avLst/>
          </a:prstGeom>
        </p:spPr>
      </p:pic>
      <p:pic>
        <p:nvPicPr>
          <p:cNvPr id="24" name="MS900074279[1].mid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5"/>
          <a:stretch>
            <a:fillRect/>
          </a:stretch>
        </p:blipFill>
        <p:spPr>
          <a:xfrm>
            <a:off x="4327525" y="3184525"/>
            <a:ext cx="487363" cy="487363"/>
          </a:xfrm>
          <a:prstGeom prst="rect">
            <a:avLst/>
          </a:prstGeom>
        </p:spPr>
      </p:pic>
      <p:pic>
        <p:nvPicPr>
          <p:cNvPr id="26" name="MS900082181[1].mid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5"/>
          <a:stretch>
            <a:fillRect/>
          </a:stretch>
        </p:blipFill>
        <p:spPr>
          <a:xfrm>
            <a:off x="4327525" y="3184525"/>
            <a:ext cx="487363" cy="487363"/>
          </a:xfrm>
          <a:prstGeom prst="rect">
            <a:avLst/>
          </a:prstGeom>
        </p:spPr>
      </p:pic>
      <p:pic>
        <p:nvPicPr>
          <p:cNvPr id="27" name="MS900082187[1].mid">
            <a:hlinkClick r:id="" action="ppaction://media"/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15"/>
          <a:stretch>
            <a:fillRect/>
          </a:stretch>
        </p:blipFill>
        <p:spPr>
          <a:xfrm>
            <a:off x="4327525" y="3184525"/>
            <a:ext cx="487363" cy="487363"/>
          </a:xfrm>
          <a:prstGeom prst="rect">
            <a:avLst/>
          </a:prstGeom>
        </p:spPr>
      </p:pic>
      <p:pic>
        <p:nvPicPr>
          <p:cNvPr id="28" name="MS900074994[1].wav">
            <a:hlinkClick r:id="" action="ppaction://media"/>
          </p:cNvPr>
          <p:cNvPicPr>
            <a:picLocks noChangeAspect="1"/>
          </p:cNvPicPr>
          <p:nvPr>
            <a:audi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15"/>
          <a:stretch>
            <a:fillRect/>
          </a:stretch>
        </p:blipFill>
        <p:spPr>
          <a:xfrm>
            <a:off x="4327525" y="3184525"/>
            <a:ext cx="487363" cy="48736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64" y="1407054"/>
            <a:ext cx="6039556" cy="452966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623509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250" tmFilter="0, 0; .2, .5; .8, .5; 1, 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625" autoRev="1" fill="hold"/>
                                        <p:tgtEl>
                                          <p:spTgt spid="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audio>
              <p:cMediaNode vol="80000">
                <p:cTn id="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"/>
                </p:tgtEl>
              </p:cMediaNode>
            </p:audio>
            <p:audio>
              <p:cMediaNode vol="80000">
                <p:cTn id="2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6"/>
                </p:tgtEl>
              </p:cMediaNode>
            </p:audio>
            <p:audio>
              <p:cMediaNode vol="80000">
                <p:cTn id="2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"/>
                </p:tgtEl>
              </p:cMediaNode>
            </p:audio>
            <p:audio>
              <p:cMediaNode vol="80000">
                <p:cTn id="2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8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/>
          <p:nvPr/>
        </p:nvPicPr>
        <p:blipFill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500042"/>
            <a:ext cx="7772400" cy="1470025"/>
          </a:xfrm>
        </p:spPr>
        <p:txBody>
          <a:bodyPr>
            <a:normAutofit/>
          </a:bodyPr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260648"/>
            <a:ext cx="8640960" cy="6017322"/>
          </a:xfrm>
        </p:spPr>
        <p:txBody>
          <a:bodyPr>
            <a:normAutofit/>
          </a:bodyPr>
          <a:lstStyle/>
          <a:p>
            <a:pPr lvl="0" algn="l"/>
            <a:r>
              <a:rPr lang="ru-RU" sz="240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Всё так ярко и красиво, </a:t>
            </a:r>
          </a:p>
          <a:p>
            <a:pPr lvl="0" algn="l"/>
            <a:r>
              <a:rPr lang="ru-RU" sz="240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Очень трудно пройти мимо, </a:t>
            </a:r>
          </a:p>
          <a:p>
            <a:pPr lvl="0" algn="l"/>
            <a:r>
              <a:rPr lang="ru-RU" sz="240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Так и хочется нажать,</a:t>
            </a:r>
          </a:p>
          <a:p>
            <a:pPr lvl="0" algn="l"/>
            <a:r>
              <a:rPr lang="ru-RU" sz="240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Пошуметь и поиграть.</a:t>
            </a:r>
            <a:endParaRPr lang="ru-RU" sz="2400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Font typeface="Wingdings" pitchFamily="2" charset="2"/>
              <a:buChar char="v"/>
            </a:pPr>
            <a:endParaRPr lang="ru-RU" sz="2000" b="1" i="1" dirty="0" smtClean="0">
              <a:solidFill>
                <a:schemeClr val="tx2"/>
              </a:solidFill>
            </a:endParaRPr>
          </a:p>
          <a:p>
            <a:pPr lvl="0" algn="l">
              <a:buFont typeface="Wingdings" pitchFamily="2" charset="2"/>
              <a:buChar char="v"/>
            </a:pPr>
            <a:endParaRPr lang="ru-RU" sz="2000" b="1" dirty="0" smtClean="0">
              <a:solidFill>
                <a:schemeClr val="tx1"/>
              </a:solidFill>
            </a:endParaRPr>
          </a:p>
          <a:p>
            <a:pPr algn="l">
              <a:buFont typeface="Wingdings" pitchFamily="2" charset="2"/>
              <a:buChar char="v"/>
            </a:pPr>
            <a:endParaRPr lang="ru-RU" sz="20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684" y="3237268"/>
            <a:ext cx="4789040" cy="35917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7836" y="255566"/>
            <a:ext cx="4572000" cy="3429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729855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1375</TotalTime>
  <Words>249</Words>
  <Application>Microsoft Office PowerPoint</Application>
  <PresentationFormat>Экран (4:3)</PresentationFormat>
  <Paragraphs>71</Paragraphs>
  <Slides>11</Slides>
  <Notes>1</Notes>
  <HiddenSlides>0</HiddenSlides>
  <MMClips>10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Calibri</vt:lpstr>
      <vt:lpstr>Cambria</vt:lpstr>
      <vt:lpstr>Times New Roman</vt:lpstr>
      <vt:lpstr>Wingdings</vt:lpstr>
      <vt:lpstr>Тема Office</vt:lpstr>
      <vt:lpstr> </vt:lpstr>
      <vt:lpstr> </vt:lpstr>
      <vt:lpstr>Посмотрите, посмотрите, И другому расскажите!</vt:lpstr>
      <vt:lpstr>Презентация PowerPoint</vt:lpstr>
      <vt:lpstr>Презентация PowerPoint</vt:lpstr>
      <vt:lpstr>Презентация PowerPoint</vt:lpstr>
      <vt:lpstr> </vt:lpstr>
      <vt:lpstr>  </vt:lpstr>
      <vt:lpstr> </vt:lpstr>
      <vt:lpstr>  Современные игрушки – сами песенки поют, Всем девчонкам и мальчишкам Радость и  добро несут.  </vt:lpstr>
      <vt:lpstr>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ALEX</dc:creator>
  <cp:lastModifiedBy>User</cp:lastModifiedBy>
  <cp:revision>147</cp:revision>
  <dcterms:created xsi:type="dcterms:W3CDTF">2010-11-09T23:10:12Z</dcterms:created>
  <dcterms:modified xsi:type="dcterms:W3CDTF">2019-10-17T04:28:17Z</dcterms:modified>
</cp:coreProperties>
</file>