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548680"/>
            <a:ext cx="7848872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4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endParaRPr lang="en-US" sz="11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«</a:t>
            </a:r>
            <a:r>
              <a:rPr lang="ru-RU" sz="4800" b="1" dirty="0">
                <a:solidFill>
                  <a:srgbClr val="C00000"/>
                </a:solidFill>
                <a:latin typeface="Monotype Corsiva" pitchFamily="66" charset="0"/>
              </a:rPr>
              <a:t>Инновационная деятельность </a:t>
            </a: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как </a:t>
            </a:r>
            <a:r>
              <a:rPr lang="ru-RU" sz="4800" b="1" dirty="0">
                <a:solidFill>
                  <a:srgbClr val="C00000"/>
                </a:solidFill>
                <a:latin typeface="Monotype Corsiva" pitchFamily="66" charset="0"/>
              </a:rPr>
              <a:t>условие формирования профессиональной </a:t>
            </a: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компетентности</a:t>
            </a:r>
            <a:r>
              <a:rPr lang="en-US" sz="4800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педагогов»</a:t>
            </a:r>
            <a:endParaRPr lang="ru-RU" sz="4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22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7920880" cy="5913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Bef>
                <a:spcPts val="270"/>
              </a:spcBef>
              <a:spcAft>
                <a:spcPts val="27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ФГОС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3.4.2.: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педагогические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работники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реализующие Программу,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должны обладать основными компетенциями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необходимыми для создания условия развития детей, а именно:</a:t>
            </a:r>
          </a:p>
          <a:p>
            <a:pPr marL="457200" algn="just">
              <a:lnSpc>
                <a:spcPct val="115000"/>
              </a:lnSpc>
              <a:spcBef>
                <a:spcPts val="270"/>
              </a:spcBef>
              <a:spcAft>
                <a:spcPts val="27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</a:p>
          <a:p>
            <a:pPr marL="342900" indent="-342900">
              <a:buAutoNum type="arabicParenR"/>
            </a:pPr>
            <a:r>
              <a:rPr lang="ru-RU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обеспечения </a:t>
            </a:r>
            <a:r>
              <a:rPr lang="ru-RU" b="1" dirty="0">
                <a:latin typeface="Times New Roman" pitchFamily="18" charset="0"/>
                <a:ea typeface="Times New Roman"/>
                <a:cs typeface="Times New Roman" pitchFamily="18" charset="0"/>
              </a:rPr>
              <a:t>эмоционального благополучия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через непосредственное общение с каждым ребенком</a:t>
            </a: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;</a:t>
            </a:r>
          </a:p>
          <a:p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2) </a:t>
            </a:r>
            <a:r>
              <a:rPr lang="ru-RU" b="1" dirty="0">
                <a:latin typeface="Times New Roman" pitchFamily="18" charset="0"/>
                <a:ea typeface="Times New Roman"/>
                <a:cs typeface="Times New Roman" pitchFamily="18" charset="0"/>
              </a:rPr>
              <a:t>поддержки индивидуальности и инициативы детей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через создание условий для свободного выбора детьми деятельности, принятия детьми решений, выражения своих чувств и мыслей</a:t>
            </a: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;</a:t>
            </a:r>
          </a:p>
          <a:p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3) установления правил взаимодействия в разных ситуациях, </a:t>
            </a:r>
            <a:r>
              <a:rPr lang="ru-RU" b="1" dirty="0">
                <a:latin typeface="Times New Roman" pitchFamily="18" charset="0"/>
                <a:ea typeface="Times New Roman"/>
                <a:cs typeface="Times New Roman" pitchFamily="18" charset="0"/>
              </a:rPr>
              <a:t>развития коммуникативных способностей детей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, позволяющих разрешать конфликтные ситуации со сверстниками; умения детей работать в группе сверстников</a:t>
            </a: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;</a:t>
            </a:r>
          </a:p>
          <a:p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4) построения вариативного </a:t>
            </a:r>
            <a:r>
              <a:rPr lang="ru-RU" b="1" dirty="0">
                <a:latin typeface="Times New Roman" pitchFamily="18" charset="0"/>
                <a:ea typeface="Times New Roman"/>
                <a:cs typeface="Times New Roman" pitchFamily="18" charset="0"/>
              </a:rPr>
              <a:t>развивающего образования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, ориентированного на уровень развития </a:t>
            </a: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ребенка;</a:t>
            </a:r>
          </a:p>
          <a:p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5) </a:t>
            </a:r>
            <a:r>
              <a:rPr lang="ru-RU" b="1" dirty="0">
                <a:latin typeface="Times New Roman" pitchFamily="18" charset="0"/>
                <a:ea typeface="Times New Roman"/>
                <a:cs typeface="Times New Roman" pitchFamily="18" charset="0"/>
              </a:rPr>
              <a:t>взаимодействия с родителями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1533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7920880" cy="385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Bef>
                <a:spcPts val="270"/>
              </a:spcBef>
              <a:spcAft>
                <a:spcPts val="270"/>
              </a:spcAft>
            </a:pP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63688" y="146518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Основные </a:t>
            </a:r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понятия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755576" y="1628800"/>
            <a:ext cx="7920880" cy="4482832"/>
          </a:xfrm>
        </p:spPr>
        <p:txBody>
          <a:bodyPr>
            <a:normAutofit/>
          </a:bodyPr>
          <a:lstStyle/>
          <a:p>
            <a:pPr algn="just">
              <a:buNone/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Инновации в образовании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естественное и необходимое условие его развития в соответствии с постоянно меняющимися потребностями общества.</a:t>
            </a:r>
          </a:p>
          <a:p>
            <a:pPr algn="just">
              <a:buNone/>
              <a:defRPr/>
            </a:pP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Инновационный процесс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мотивированный, целенаправленный и сознательный процесс по созданию, освоению, использованию и распространению современных (или осовремененных) идей (теорий, методик, технологий и т.п.), актуальных и адаптированных для данных условий и соответствующих определённым критериям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291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756084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едагог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компетентный, всесторонне подготовленный, являющийся примером человеколюбия, порядочности, педагог, владеющий педагогическим мастерством, а также способный к постоянному самосовершенствованию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информатор, а организатор интеллектуального поиска,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практического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действия.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b="1" dirty="0" smtClean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018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89844"/>
            <a:ext cx="77048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Основными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задачами инновационной деятельности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являются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изучение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выявление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инновационных идей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разработок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педагогической 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практике;</a:t>
            </a: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разработка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внедрение и сопровождение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авторских программ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технологий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создание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основе результатов инновационной деятельности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новых диагностических и методических материалов для детей, педагогов, родителей.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71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836712"/>
            <a:ext cx="756084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buAutoNum type="arabicPeriod"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"Профессиональная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готовность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".</a:t>
            </a:r>
          </a:p>
          <a:p>
            <a:pPr lvl="0" algn="just"/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Вопрос: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знания, умения, способности необходимы педагогу для работы в режиме инновационной деятельности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"Условия для успешной инновационной деятельности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".</a:t>
            </a:r>
          </a:p>
          <a:p>
            <a:pPr lvl="0" algn="just"/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Вопрос: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условия необходимо создавать в ДОУ для стимулирования развития инноваций?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"Результаты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инновационной деятельности".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Вопрос: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ключевые проблемы жизнедеятельности дошкольного учреждения помогает решить инновационная деятельность?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321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92088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just"/>
            <a:endParaRPr lang="ru-RU" sz="2800" dirty="0">
              <a:solidFill>
                <a:srgbClr val="C00000"/>
              </a:solidFill>
              <a:latin typeface="Monotype Corsiva" pitchFamily="66" charset="0"/>
            </a:endParaRPr>
          </a:p>
          <a:p>
            <a:pPr algn="just"/>
            <a:endParaRPr lang="ru-RU" sz="2800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just"/>
            <a:endParaRPr lang="ru-RU" sz="2800" dirty="0">
              <a:solidFill>
                <a:srgbClr val="C00000"/>
              </a:solidFill>
              <a:latin typeface="Monotype Corsiva" pitchFamily="66" charset="0"/>
            </a:endParaRPr>
          </a:p>
          <a:p>
            <a:pPr algn="just"/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«</a:t>
            </a:r>
            <a:r>
              <a:rPr lang="ru-RU" sz="3600" b="1" i="1" dirty="0">
                <a:solidFill>
                  <a:srgbClr val="C00000"/>
                </a:solidFill>
                <a:latin typeface="Monotype Corsiva" pitchFamily="66" charset="0"/>
              </a:rPr>
              <a:t>Человек не может по-настоящему усовершенствоваться, если не помогает усовершенствоваться другим</a:t>
            </a:r>
            <a:r>
              <a:rPr lang="ru-RU" sz="3600" b="1" i="1" dirty="0" smtClean="0">
                <a:solidFill>
                  <a:srgbClr val="C00000"/>
                </a:solidFill>
                <a:latin typeface="Monotype Corsiva" pitchFamily="66" charset="0"/>
              </a:rPr>
              <a:t>».</a:t>
            </a:r>
          </a:p>
          <a:p>
            <a:pPr algn="just"/>
            <a:endParaRPr lang="ru-RU" sz="2800" b="1" i="1" dirty="0">
              <a:solidFill>
                <a:srgbClr val="C00000"/>
              </a:solidFill>
              <a:latin typeface="Monotype Corsiva" pitchFamily="66" charset="0"/>
            </a:endParaRPr>
          </a:p>
          <a:p>
            <a:pPr algn="r"/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Чарльз</a:t>
            </a:r>
            <a:r>
              <a:rPr lang="ru-RU" sz="2800" dirty="0">
                <a:solidFill>
                  <a:srgbClr val="002060"/>
                </a:solidFill>
                <a:latin typeface="Monotype Corsiva" pitchFamily="66" charset="0"/>
              </a:rPr>
              <a:t> 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Диккенс</a:t>
            </a:r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81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121</TotalTime>
  <Words>170</Words>
  <Application>Microsoft Office PowerPoint</Application>
  <PresentationFormat>Экран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                  Основные понятия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Aisylu</dc:creator>
  <cp:lastModifiedBy>Рустам</cp:lastModifiedBy>
  <cp:revision>6</cp:revision>
  <dcterms:created xsi:type="dcterms:W3CDTF">2017-12-05T11:44:33Z</dcterms:created>
  <dcterms:modified xsi:type="dcterms:W3CDTF">2019-10-13T10:32:33Z</dcterms:modified>
</cp:coreProperties>
</file>