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6858000" cy="9144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EEAFC"/>
    <a:srgbClr val="FBCE8D"/>
    <a:srgbClr val="FED2E7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398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C3CC4E-D2F9-4DCA-8CB0-CE08CF802DDA}" type="datetimeFigureOut">
              <a:rPr lang="ru-RU"/>
              <a:pPr>
                <a:defRPr/>
              </a:pPr>
              <a:t>17.10.2019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4BB5B2-5542-4E57-A502-02F3CA050E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19D684-E61B-4B0E-94A6-E2C15D24F0E9}" type="datetimeFigureOut">
              <a:rPr lang="ru-RU"/>
              <a:pPr>
                <a:defRPr/>
              </a:pPr>
              <a:t>17.10.2019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E40998-7328-4A81-8105-D62E1B6890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6DAEC8-6C0D-4497-B3FD-A5BC5DF46458}" type="datetimeFigureOut">
              <a:rPr lang="ru-RU"/>
              <a:pPr>
                <a:defRPr/>
              </a:pPr>
              <a:t>17.10.2019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77A5A6-21BC-4436-9C2F-EBDBE064CC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D6B9F3-C506-455A-8432-FDA22DCA4717}" type="datetimeFigureOut">
              <a:rPr lang="ru-RU"/>
              <a:pPr>
                <a:defRPr/>
              </a:pPr>
              <a:t>17.10.2019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3F26CB-8D33-4CE4-8540-C366F61799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DDBEEC-462E-4782-B8D1-8E3953832903}" type="datetimeFigureOut">
              <a:rPr lang="ru-RU"/>
              <a:pPr>
                <a:defRPr/>
              </a:pPr>
              <a:t>17.10.2019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1EC3C5-FD6F-496A-9662-1FC9D6DDD3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285613-1E61-4FBF-9F54-95B3F61C2F6A}" type="datetimeFigureOut">
              <a:rPr lang="ru-RU"/>
              <a:pPr>
                <a:defRPr/>
              </a:pPr>
              <a:t>17.10.2019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9C170B-611E-4EDF-B8A2-77017D96B1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D64FC0-6BB4-4331-8195-C7A75ACCCBD8}" type="datetimeFigureOut">
              <a:rPr lang="ru-RU"/>
              <a:pPr>
                <a:defRPr/>
              </a:pPr>
              <a:t>17.10.2019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FF9D7D-E3BA-4DCD-842B-7E2D82D589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0BAE7C-9569-4144-9391-154CF7EC2C03}" type="datetimeFigureOut">
              <a:rPr lang="ru-RU"/>
              <a:pPr>
                <a:defRPr/>
              </a:pPr>
              <a:t>17.10.2019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796504-5843-4D8F-B5A1-1D42C1F9A6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13287E-554D-4810-A51C-650D70CAC7AD}" type="datetimeFigureOut">
              <a:rPr lang="ru-RU"/>
              <a:pPr>
                <a:defRPr/>
              </a:pPr>
              <a:t>17.10.2019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9EED8A-0368-4BEB-8C66-95C4DB01BB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A1F912-12CF-421B-A016-F0B31D9D440D}" type="datetimeFigureOut">
              <a:rPr lang="ru-RU"/>
              <a:pPr>
                <a:defRPr/>
              </a:pPr>
              <a:t>17.10.2019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F3B197-A615-4772-B376-E62B1E2F13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F5D53C-2B51-4221-A176-6A8C2BB8B73D}" type="datetimeFigureOut">
              <a:rPr lang="ru-RU"/>
              <a:pPr>
                <a:defRPr/>
              </a:pPr>
              <a:t>17.10.2019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0EC6D9-2964-499F-B9DF-924FA75643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9EEAFC"/>
            </a:gs>
            <a:gs pos="50000">
              <a:srgbClr val="FBCE8D"/>
            </a:gs>
            <a:gs pos="100000">
              <a:srgbClr val="9EEAFC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342900" y="366713"/>
            <a:ext cx="61722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342900" y="2133600"/>
            <a:ext cx="6172200" cy="603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663"/>
            <a:ext cx="16002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CDEB845-255A-4BD2-A5B6-0CA2D8565334}" type="datetimeFigureOut">
              <a:rPr lang="ru-RU"/>
              <a:pPr>
                <a:defRPr/>
              </a:pPr>
              <a:t>17.10.2019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663"/>
            <a:ext cx="21717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663"/>
            <a:ext cx="16002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C16963F-92EF-48AE-A6F3-C897A43E40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extBox 3"/>
          <p:cNvSpPr txBox="1">
            <a:spLocks noChangeArrowheads="1"/>
          </p:cNvSpPr>
          <p:nvPr/>
        </p:nvSpPr>
        <p:spPr bwMode="auto">
          <a:xfrm>
            <a:off x="1412875" y="3708400"/>
            <a:ext cx="4248150" cy="2436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>
                <a:solidFill>
                  <a:srgbClr val="17375E"/>
                </a:solidFill>
                <a:latin typeface="Calibri" pitchFamily="34" charset="0"/>
              </a:rPr>
              <a:t>ПРОЕКТ</a:t>
            </a:r>
          </a:p>
          <a:p>
            <a:pPr algn="ctr"/>
            <a:r>
              <a:rPr lang="ru-RU" sz="2800" b="1">
                <a:solidFill>
                  <a:srgbClr val="17375E"/>
                </a:solidFill>
                <a:latin typeface="Calibri" pitchFamily="34" charset="0"/>
              </a:rPr>
              <a:t>«Мой дом, моя улица, мой город»</a:t>
            </a:r>
          </a:p>
          <a:p>
            <a:pPr algn="ctr"/>
            <a:endParaRPr lang="ru-RU" sz="1400" b="1">
              <a:solidFill>
                <a:srgbClr val="17375E"/>
              </a:solidFill>
              <a:latin typeface="Times New Roman" pitchFamily="18" charset="0"/>
            </a:endParaRPr>
          </a:p>
          <a:p>
            <a:pPr algn="ctr"/>
            <a:endParaRPr lang="ru-RU" sz="1400" b="1">
              <a:solidFill>
                <a:srgbClr val="17375E"/>
              </a:solidFill>
              <a:latin typeface="Times New Roman" pitchFamily="18" charset="0"/>
            </a:endParaRPr>
          </a:p>
          <a:p>
            <a:pPr algn="ctr"/>
            <a:endParaRPr lang="ru-RU" sz="1400" b="1">
              <a:solidFill>
                <a:srgbClr val="17375E"/>
              </a:solidFill>
              <a:latin typeface="Times New Roman" pitchFamily="18" charset="0"/>
            </a:endParaRPr>
          </a:p>
          <a:p>
            <a:pPr algn="ctr"/>
            <a:endParaRPr lang="ru-RU" sz="1400" b="1">
              <a:solidFill>
                <a:srgbClr val="17375E"/>
              </a:solidFill>
              <a:latin typeface="Times New Roman" pitchFamily="18" charset="0"/>
            </a:endParaRPr>
          </a:p>
          <a:p>
            <a:pPr algn="r"/>
            <a:r>
              <a:rPr lang="ru-RU" sz="1400" b="1">
                <a:solidFill>
                  <a:srgbClr val="17375E"/>
                </a:solidFill>
                <a:latin typeface="Times New Roman" pitchFamily="18" charset="0"/>
              </a:rPr>
              <a:t>разработала Г.Ф.Злобина, воспитатель </a:t>
            </a:r>
          </a:p>
        </p:txBody>
      </p:sp>
      <p:sp>
        <p:nvSpPr>
          <p:cNvPr id="13314" name="Text Box 3"/>
          <p:cNvSpPr txBox="1">
            <a:spLocks noChangeArrowheads="1"/>
          </p:cNvSpPr>
          <p:nvPr/>
        </p:nvSpPr>
        <p:spPr bwMode="auto">
          <a:xfrm>
            <a:off x="1412875" y="250825"/>
            <a:ext cx="467995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400">
                <a:latin typeface="Times New Roman" pitchFamily="18" charset="0"/>
              </a:rPr>
              <a:t>Муниципальное бюджетное дошкольное образовательное учреждение «Детский сад №25 «Ромашка» г.Нефтеюганск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extBox 3"/>
          <p:cNvSpPr txBox="1">
            <a:spLocks noChangeArrowheads="1"/>
          </p:cNvSpPr>
          <p:nvPr/>
        </p:nvSpPr>
        <p:spPr bwMode="auto">
          <a:xfrm>
            <a:off x="476250" y="468313"/>
            <a:ext cx="5976938" cy="7939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700" b="1">
                <a:latin typeface="Calibri" pitchFamily="34" charset="0"/>
              </a:rPr>
              <a:t>Вид проекта: </a:t>
            </a:r>
            <a:r>
              <a:rPr lang="ru-RU" sz="1700">
                <a:latin typeface="Calibri" pitchFamily="34" charset="0"/>
              </a:rPr>
              <a:t>познавательный.</a:t>
            </a:r>
          </a:p>
          <a:p>
            <a:r>
              <a:rPr lang="ru-RU" sz="1700" b="1">
                <a:latin typeface="Calibri" pitchFamily="34" charset="0"/>
              </a:rPr>
              <a:t>Продолжительность</a:t>
            </a:r>
            <a:r>
              <a:rPr lang="ru-RU" sz="1700">
                <a:latin typeface="Calibri" pitchFamily="34" charset="0"/>
              </a:rPr>
              <a:t>: сентябрь-май 2016г - 2017.</a:t>
            </a:r>
          </a:p>
          <a:p>
            <a:r>
              <a:rPr lang="ru-RU" sz="1700">
                <a:latin typeface="Calibri" pitchFamily="34" charset="0"/>
              </a:rPr>
              <a:t>Участники: воспитанники средней группы №4, родители, воспитатели.</a:t>
            </a:r>
          </a:p>
          <a:p>
            <a:pPr algn="just"/>
            <a:r>
              <a:rPr lang="ru-RU" sz="1700" b="1">
                <a:latin typeface="Calibri" pitchFamily="34" charset="0"/>
              </a:rPr>
              <a:t>Цель</a:t>
            </a:r>
            <a:r>
              <a:rPr lang="ru-RU" sz="1700">
                <a:latin typeface="Calibri" pitchFamily="34" charset="0"/>
              </a:rPr>
              <a:t>: воспитание у детей любви и привязанности  к своему дому, детскому саду, родному городу. </a:t>
            </a:r>
          </a:p>
          <a:p>
            <a:r>
              <a:rPr lang="ru-RU" sz="1700">
                <a:latin typeface="Calibri" pitchFamily="34" charset="0"/>
              </a:rPr>
              <a:t> </a:t>
            </a:r>
            <a:r>
              <a:rPr lang="ru-RU" sz="1700" b="1">
                <a:latin typeface="Calibri" pitchFamily="34" charset="0"/>
              </a:rPr>
              <a:t>Задачи:</a:t>
            </a:r>
            <a:endParaRPr lang="ru-RU" sz="1700">
              <a:latin typeface="Calibri" pitchFamily="34" charset="0"/>
            </a:endParaRPr>
          </a:p>
          <a:p>
            <a:pPr algn="just"/>
            <a:r>
              <a:rPr lang="ru-RU" sz="1700">
                <a:latin typeface="Calibri" pitchFamily="34" charset="0"/>
              </a:rPr>
              <a:t>1. Формировать у детей чувство любви и привязанности к родному дому, детскому саду и его окружению, своему городу. </a:t>
            </a:r>
          </a:p>
          <a:p>
            <a:pPr algn="just"/>
            <a:r>
              <a:rPr lang="ru-RU" sz="1700">
                <a:latin typeface="Calibri" pitchFamily="34" charset="0"/>
              </a:rPr>
              <a:t>2. Продолжить знакомство детей с родным городом, его историей, достопримечательностями, трудом людей.</a:t>
            </a:r>
          </a:p>
          <a:p>
            <a:pPr algn="just"/>
            <a:r>
              <a:rPr lang="ru-RU" sz="1700">
                <a:latin typeface="Calibri" pitchFamily="34" charset="0"/>
              </a:rPr>
              <a:t>3. Знакомить детей с культурой и традициями семьи, детского сада, города и горожан.</a:t>
            </a:r>
          </a:p>
          <a:p>
            <a:pPr algn="just"/>
            <a:r>
              <a:rPr lang="ru-RU" sz="1700">
                <a:latin typeface="Calibri" pitchFamily="34" charset="0"/>
              </a:rPr>
              <a:t>4. Расширять представления детей об окружающей природе.</a:t>
            </a:r>
          </a:p>
          <a:p>
            <a:pPr algn="just"/>
            <a:r>
              <a:rPr lang="ru-RU" sz="1700">
                <a:latin typeface="Calibri" pitchFamily="34" charset="0"/>
              </a:rPr>
              <a:t>5. Воспитывать у детей чувство любви к своей малой родины через приобщение их к родной природе, культуре и традициям народа. </a:t>
            </a:r>
          </a:p>
          <a:p>
            <a:pPr algn="just"/>
            <a:r>
              <a:rPr lang="ru-RU" sz="1700" b="1">
                <a:latin typeface="Calibri" pitchFamily="34" charset="0"/>
              </a:rPr>
              <a:t>Ожидаемый результат</a:t>
            </a:r>
            <a:r>
              <a:rPr lang="ru-RU" sz="1700">
                <a:latin typeface="Calibri" pitchFamily="34" charset="0"/>
              </a:rPr>
              <a:t>:</a:t>
            </a:r>
          </a:p>
          <a:p>
            <a:pPr algn="just"/>
            <a:r>
              <a:rPr lang="ru-RU" sz="1700">
                <a:latin typeface="Calibri" pitchFamily="34" charset="0"/>
              </a:rPr>
              <a:t>ребенок, знает имена и отчества близких людей; называет местоположение своего дома, объекты микрорайона;  положительно относится к детскому саду; активно участвует в организованной деятельности; проявляет  уважение к окружающим взрослым и сверстникам; </a:t>
            </a:r>
          </a:p>
          <a:p>
            <a:pPr algn="just"/>
            <a:r>
              <a:rPr lang="ru-RU" sz="1700">
                <a:latin typeface="Calibri" pitchFamily="34" charset="0"/>
              </a:rPr>
              <a:t>знает название родного города, его объекты и достопримечательности;</a:t>
            </a:r>
          </a:p>
          <a:p>
            <a:pPr algn="just"/>
            <a:r>
              <a:rPr lang="ru-RU" sz="1700">
                <a:latin typeface="Calibri" pitchFamily="34" charset="0"/>
              </a:rPr>
              <a:t>приобщается к традициям семьи, детского сада, горожан (народные и общественные праздники);</a:t>
            </a:r>
          </a:p>
          <a:p>
            <a:pPr algn="just"/>
            <a:r>
              <a:rPr lang="ru-RU" sz="1700">
                <a:latin typeface="Calibri" pitchFamily="34" charset="0"/>
              </a:rPr>
              <a:t>интересуется объектами  природы ближайшего окружения.</a:t>
            </a:r>
          </a:p>
          <a:p>
            <a:endParaRPr lang="ru-RU" sz="170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extBox 3"/>
          <p:cNvSpPr txBox="1">
            <a:spLocks noChangeArrowheads="1"/>
          </p:cNvSpPr>
          <p:nvPr/>
        </p:nvSpPr>
        <p:spPr bwMode="auto">
          <a:xfrm>
            <a:off x="476250" y="539750"/>
            <a:ext cx="5905500" cy="729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Calibri" pitchFamily="34" charset="0"/>
              </a:rPr>
              <a:t>Этапы работы</a:t>
            </a:r>
            <a:r>
              <a:rPr lang="ru-RU">
                <a:latin typeface="Calibri" pitchFamily="34" charset="0"/>
              </a:rPr>
              <a:t>:  </a:t>
            </a:r>
          </a:p>
          <a:p>
            <a:r>
              <a:rPr lang="ru-RU" u="sng">
                <a:latin typeface="Calibri" pitchFamily="34" charset="0"/>
              </a:rPr>
              <a:t>1 этап: подготовительный</a:t>
            </a:r>
            <a:endParaRPr lang="ru-RU">
              <a:latin typeface="Calibri" pitchFamily="34" charset="0"/>
            </a:endParaRPr>
          </a:p>
          <a:p>
            <a:pPr algn="just"/>
            <a:r>
              <a:rPr lang="ru-RU">
                <a:latin typeface="Calibri" pitchFamily="34" charset="0"/>
              </a:rPr>
              <a:t>определение цели, задач и  содержания проекта;</a:t>
            </a:r>
          </a:p>
          <a:p>
            <a:pPr algn="just"/>
            <a:r>
              <a:rPr lang="ru-RU">
                <a:latin typeface="Calibri" pitchFamily="34" charset="0"/>
              </a:rPr>
              <a:t>подбор  методического материала по темам «Мой дом, мой детский сад – моя малая родина», «Мой родной город», «Традиции семьи и народа», «Природа вокруг нас»;</a:t>
            </a:r>
          </a:p>
          <a:p>
            <a:pPr algn="just"/>
            <a:r>
              <a:rPr lang="ru-RU">
                <a:latin typeface="Calibri" pitchFamily="34" charset="0"/>
              </a:rPr>
              <a:t>создание необходимых условий для реализации проекта; обсуждение с родителями содержания деятельности всех участников проекта.</a:t>
            </a:r>
          </a:p>
          <a:p>
            <a:pPr algn="just"/>
            <a:r>
              <a:rPr lang="ru-RU">
                <a:latin typeface="Calibri" pitchFamily="34" charset="0"/>
              </a:rPr>
              <a:t> </a:t>
            </a:r>
          </a:p>
          <a:p>
            <a:r>
              <a:rPr lang="ru-RU" u="sng">
                <a:latin typeface="Calibri" pitchFamily="34" charset="0"/>
              </a:rPr>
              <a:t>2 этап: основной (практический)</a:t>
            </a:r>
            <a:endParaRPr lang="ru-RU">
              <a:latin typeface="Calibri" pitchFamily="34" charset="0"/>
            </a:endParaRPr>
          </a:p>
          <a:p>
            <a:r>
              <a:rPr lang="ru-RU">
                <a:latin typeface="Calibri" pitchFamily="34" charset="0"/>
              </a:rPr>
              <a:t> </a:t>
            </a:r>
          </a:p>
          <a:p>
            <a:r>
              <a:rPr lang="ru-RU" u="sng">
                <a:latin typeface="Calibri" pitchFamily="34" charset="0"/>
              </a:rPr>
              <a:t>3 этап: заключительный (аналитический)</a:t>
            </a:r>
            <a:r>
              <a:rPr lang="ru-RU">
                <a:latin typeface="Calibri" pitchFamily="34" charset="0"/>
              </a:rPr>
              <a:t>: </a:t>
            </a:r>
          </a:p>
          <a:p>
            <a:pPr algn="just"/>
            <a:r>
              <a:rPr lang="ru-RU">
                <a:latin typeface="Calibri" pitchFamily="34" charset="0"/>
              </a:rPr>
              <a:t>обработка результатов проекта: сравнение полученного результата с ожидаемым;</a:t>
            </a:r>
          </a:p>
          <a:p>
            <a:pPr algn="just"/>
            <a:r>
              <a:rPr lang="ru-RU">
                <a:latin typeface="Calibri" pitchFamily="34" charset="0"/>
              </a:rPr>
              <a:t>представление опыта работы по реализации проекта на уровне ДОУ.</a:t>
            </a:r>
          </a:p>
          <a:p>
            <a:endParaRPr lang="ru-RU">
              <a:latin typeface="Calibri" pitchFamily="34" charset="0"/>
            </a:endParaRPr>
          </a:p>
          <a:p>
            <a:r>
              <a:rPr lang="ru-RU" b="1">
                <a:latin typeface="Calibri" pitchFamily="34" charset="0"/>
              </a:rPr>
              <a:t>Направления работы</a:t>
            </a:r>
            <a:r>
              <a:rPr lang="ru-RU" b="1" u="sng">
                <a:latin typeface="Calibri" pitchFamily="34" charset="0"/>
              </a:rPr>
              <a:t>:</a:t>
            </a:r>
          </a:p>
          <a:p>
            <a:r>
              <a:rPr lang="ru-RU">
                <a:latin typeface="Calibri" pitchFamily="34" charset="0"/>
              </a:rPr>
              <a:t>Мой дом и детский сад – моя малая родина.</a:t>
            </a:r>
          </a:p>
          <a:p>
            <a:r>
              <a:rPr lang="ru-RU">
                <a:latin typeface="Calibri" pitchFamily="34" charset="0"/>
              </a:rPr>
              <a:t>Мой родной город.</a:t>
            </a:r>
          </a:p>
          <a:p>
            <a:r>
              <a:rPr lang="ru-RU">
                <a:latin typeface="Calibri" pitchFamily="34" charset="0"/>
              </a:rPr>
              <a:t>Традиции семьи и народа.</a:t>
            </a:r>
          </a:p>
          <a:p>
            <a:r>
              <a:rPr lang="ru-RU">
                <a:latin typeface="Calibri" pitchFamily="34" charset="0"/>
              </a:rPr>
              <a:t>Природа вокруг нас.</a:t>
            </a:r>
          </a:p>
          <a:p>
            <a:endParaRPr lang="ru-RU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extBox 3"/>
          <p:cNvSpPr txBox="1">
            <a:spLocks noChangeArrowheads="1"/>
          </p:cNvSpPr>
          <p:nvPr/>
        </p:nvSpPr>
        <p:spPr bwMode="auto">
          <a:xfrm>
            <a:off x="333375" y="539750"/>
            <a:ext cx="6264275" cy="8056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>
                <a:latin typeface="Calibri" pitchFamily="34" charset="0"/>
              </a:rPr>
              <a:t>Работа с родителями воспитанников</a:t>
            </a:r>
            <a:endParaRPr lang="ru-RU">
              <a:latin typeface="Calibri" pitchFamily="34" charset="0"/>
            </a:endParaRPr>
          </a:p>
          <a:p>
            <a:r>
              <a:rPr lang="ru-RU" b="1">
                <a:latin typeface="Calibri" pitchFamily="34" charset="0"/>
              </a:rPr>
              <a:t> Формы работы</a:t>
            </a:r>
            <a:endParaRPr lang="ru-RU">
              <a:latin typeface="Calibri" pitchFamily="34" charset="0"/>
            </a:endParaRPr>
          </a:p>
          <a:p>
            <a:r>
              <a:rPr lang="ru-RU" i="1">
                <a:latin typeface="Calibri" pitchFamily="34" charset="0"/>
              </a:rPr>
              <a:t>Сентябрь</a:t>
            </a:r>
            <a:r>
              <a:rPr lang="ru-RU">
                <a:latin typeface="Calibri" pitchFamily="34" charset="0"/>
              </a:rPr>
              <a:t>: фотовыставка «В детском садике своем – дружно, весело живем!»</a:t>
            </a:r>
          </a:p>
          <a:p>
            <a:r>
              <a:rPr lang="ru-RU" i="1">
                <a:latin typeface="Calibri" pitchFamily="34" charset="0"/>
              </a:rPr>
              <a:t>Октябрь</a:t>
            </a:r>
            <a:r>
              <a:rPr lang="ru-RU">
                <a:latin typeface="Calibri" pitchFamily="34" charset="0"/>
              </a:rPr>
              <a:t>: участие в творческом проекте «С днем рождения, детский сад!»</a:t>
            </a:r>
          </a:p>
          <a:p>
            <a:r>
              <a:rPr lang="ru-RU" i="1">
                <a:latin typeface="Calibri" pitchFamily="34" charset="0"/>
              </a:rPr>
              <a:t>Октябрь</a:t>
            </a:r>
            <a:r>
              <a:rPr lang="ru-RU">
                <a:latin typeface="Calibri" pitchFamily="34" charset="0"/>
              </a:rPr>
              <a:t>: выставка поделок «Осенние превращения»</a:t>
            </a:r>
          </a:p>
          <a:p>
            <a:r>
              <a:rPr lang="ru-RU" i="1">
                <a:latin typeface="Calibri" pitchFamily="34" charset="0"/>
              </a:rPr>
              <a:t>Октябрь: </a:t>
            </a:r>
            <a:r>
              <a:rPr lang="ru-RU">
                <a:latin typeface="Calibri" pitchFamily="34" charset="0"/>
              </a:rPr>
              <a:t>экологический журнал «Учим детей любить родную природу» (Осенняя пора, очей очарованье)</a:t>
            </a:r>
          </a:p>
          <a:p>
            <a:r>
              <a:rPr lang="ru-RU" i="1">
                <a:latin typeface="Calibri" pitchFamily="34" charset="0"/>
              </a:rPr>
              <a:t>Ноябрь</a:t>
            </a:r>
            <a:r>
              <a:rPr lang="ru-RU">
                <a:latin typeface="Calibri" pitchFamily="34" charset="0"/>
              </a:rPr>
              <a:t>: консультация «Воспитание любви к родному городу»</a:t>
            </a:r>
          </a:p>
          <a:p>
            <a:r>
              <a:rPr lang="ru-RU" i="1">
                <a:latin typeface="Calibri" pitchFamily="34" charset="0"/>
              </a:rPr>
              <a:t>Ноябрь</a:t>
            </a:r>
            <a:r>
              <a:rPr lang="ru-RU">
                <a:latin typeface="Calibri" pitchFamily="34" charset="0"/>
              </a:rPr>
              <a:t>: консультация «Знакомим детей с профессиями»</a:t>
            </a:r>
          </a:p>
          <a:p>
            <a:r>
              <a:rPr lang="ru-RU" i="1">
                <a:latin typeface="Calibri" pitchFamily="34" charset="0"/>
              </a:rPr>
              <a:t>Ноябрь: </a:t>
            </a:r>
            <a:r>
              <a:rPr lang="ru-RU">
                <a:latin typeface="Calibri" pitchFamily="34" charset="0"/>
              </a:rPr>
              <a:t>пополнение семейных проектов</a:t>
            </a:r>
          </a:p>
          <a:p>
            <a:r>
              <a:rPr lang="ru-RU" i="1">
                <a:latin typeface="Calibri" pitchFamily="34" charset="0"/>
              </a:rPr>
              <a:t>Декабрь: </a:t>
            </a:r>
            <a:r>
              <a:rPr lang="ru-RU">
                <a:latin typeface="Calibri" pitchFamily="34" charset="0"/>
              </a:rPr>
              <a:t>тематическая выставка «Природные богатства Югры».</a:t>
            </a:r>
          </a:p>
          <a:p>
            <a:r>
              <a:rPr lang="ru-RU" i="1">
                <a:latin typeface="Calibri" pitchFamily="34" charset="0"/>
              </a:rPr>
              <a:t>Декабрь: </a:t>
            </a:r>
            <a:r>
              <a:rPr lang="ru-RU">
                <a:latin typeface="Calibri" pitchFamily="34" charset="0"/>
              </a:rPr>
              <a:t>украшение группы к новогоднему празднику</a:t>
            </a:r>
          </a:p>
          <a:p>
            <a:r>
              <a:rPr lang="ru-RU" i="1">
                <a:latin typeface="Calibri" pitchFamily="34" charset="0"/>
              </a:rPr>
              <a:t>Декабрь: </a:t>
            </a:r>
            <a:r>
              <a:rPr lang="ru-RU">
                <a:latin typeface="Calibri" pitchFamily="34" charset="0"/>
              </a:rPr>
              <a:t>выпуск новогодней газеты</a:t>
            </a:r>
          </a:p>
          <a:p>
            <a:r>
              <a:rPr lang="ru-RU" i="1">
                <a:latin typeface="Calibri" pitchFamily="34" charset="0"/>
              </a:rPr>
              <a:t>Декабрь:  </a:t>
            </a:r>
            <a:r>
              <a:rPr lang="ru-RU">
                <a:latin typeface="Calibri" pitchFamily="34" charset="0"/>
              </a:rPr>
              <a:t>мастер-класс «Новогодняя открытка» совместно с педагогом доп. образования</a:t>
            </a:r>
          </a:p>
          <a:p>
            <a:r>
              <a:rPr lang="ru-RU" i="1">
                <a:latin typeface="Calibri" pitchFamily="34" charset="0"/>
              </a:rPr>
              <a:t>Январь: </a:t>
            </a:r>
            <a:r>
              <a:rPr lang="ru-RU">
                <a:latin typeface="Calibri" pitchFamily="34" charset="0"/>
              </a:rPr>
              <a:t>экологический журнал о природе «Учим детей любить родную природу» (тематика «Зимние кружева»)</a:t>
            </a:r>
          </a:p>
          <a:p>
            <a:r>
              <a:rPr lang="ru-RU" i="1">
                <a:latin typeface="Calibri" pitchFamily="34" charset="0"/>
              </a:rPr>
              <a:t>Январь</a:t>
            </a:r>
            <a:r>
              <a:rPr lang="ru-RU">
                <a:latin typeface="Calibri" pitchFamily="34" charset="0"/>
              </a:rPr>
              <a:t>: буклет «Домашняя игротека о зиме»</a:t>
            </a:r>
          </a:p>
          <a:p>
            <a:r>
              <a:rPr lang="ru-RU" i="1">
                <a:latin typeface="Calibri" pitchFamily="34" charset="0"/>
              </a:rPr>
              <a:t>Февраль: </a:t>
            </a:r>
            <a:r>
              <a:rPr lang="ru-RU">
                <a:latin typeface="Calibri" pitchFamily="34" charset="0"/>
              </a:rPr>
              <a:t>поздравительная газета к дню Защитника Отечества.</a:t>
            </a:r>
          </a:p>
          <a:p>
            <a:r>
              <a:rPr lang="ru-RU" i="1">
                <a:latin typeface="Calibri" pitchFamily="34" charset="0"/>
              </a:rPr>
              <a:t>Март</a:t>
            </a:r>
            <a:r>
              <a:rPr lang="ru-RU">
                <a:latin typeface="Calibri" pitchFamily="34" charset="0"/>
              </a:rPr>
              <a:t>: поздравительная газета к 8 марта.</a:t>
            </a:r>
          </a:p>
          <a:p>
            <a:r>
              <a:rPr lang="ru-RU" i="1">
                <a:latin typeface="Calibri" pitchFamily="34" charset="0"/>
              </a:rPr>
              <a:t>Апрель</a:t>
            </a:r>
            <a:r>
              <a:rPr lang="ru-RU">
                <a:latin typeface="Calibri" pitchFamily="34" charset="0"/>
              </a:rPr>
              <a:t>: экологический журнал о природе «Учим детей любить родную природу» (тематика </a:t>
            </a:r>
            <a:r>
              <a:rPr lang="ru-RU" sz="1600">
                <a:latin typeface="Calibri" pitchFamily="34" charset="0"/>
              </a:rPr>
              <a:t>«</a:t>
            </a:r>
            <a:r>
              <a:rPr lang="ru-RU" sz="1600"/>
              <a:t>Весенняя капель</a:t>
            </a:r>
            <a:r>
              <a:rPr lang="ru-RU">
                <a:latin typeface="Calibri" pitchFamily="34" charset="0"/>
              </a:rPr>
              <a:t>»)</a:t>
            </a:r>
          </a:p>
          <a:p>
            <a:r>
              <a:rPr lang="ru-RU" i="1">
                <a:latin typeface="Calibri" pitchFamily="34" charset="0"/>
              </a:rPr>
              <a:t>Май </a:t>
            </a:r>
            <a:r>
              <a:rPr lang="ru-RU">
                <a:latin typeface="Calibri" pitchFamily="34" charset="0"/>
              </a:rPr>
              <a:t>: создание праздничной газеты к Дню Победы.</a:t>
            </a:r>
          </a:p>
          <a:p>
            <a:r>
              <a:rPr lang="ru-RU" i="1">
                <a:latin typeface="Calibri" pitchFamily="34" charset="0"/>
              </a:rPr>
              <a:t>Май: </a:t>
            </a:r>
            <a:r>
              <a:rPr lang="ru-RU">
                <a:latin typeface="Calibri" pitchFamily="34" charset="0"/>
              </a:rPr>
              <a:t>создание коллажа к Дню семьи</a:t>
            </a:r>
          </a:p>
          <a:p>
            <a:endParaRPr lang="ru-RU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2" descr="C:\Users\норд\Desktop\фото 2018-2019г\20170127_1207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9275" y="4356100"/>
            <a:ext cx="2735263" cy="166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0" name="Picture 6" descr="H:\Camera\20160607_18110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3375" y="250825"/>
            <a:ext cx="3887788" cy="2376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1" name="Picture 7" descr="H:\Camera\20161007_111335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644900" y="6443663"/>
            <a:ext cx="2608263" cy="208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2" name="Picture 8" descr="H:\Camera\20161013_113659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049713" y="2843213"/>
            <a:ext cx="2808287" cy="220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3" descr="C:\Users\норд\Desktop\фото 2018-2019г\20170505_13490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2150" y="5795963"/>
            <a:ext cx="2754313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4" name="Picture 4" descr="C:\Users\норд\Desktop\фото\20170112_15241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60800" y="3348038"/>
            <a:ext cx="2305050" cy="172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5" name="Picture 5" descr="C:\Users\норд\Desktop\фото\20190222_23012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33375" y="684213"/>
            <a:ext cx="2947988" cy="2287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4F4F4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410</Words>
  <Application>Microsoft Office PowerPoint</Application>
  <PresentationFormat>Экран (4:3)</PresentationFormat>
  <Paragraphs>60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Arial</vt:lpstr>
      <vt:lpstr>Calibri</vt:lpstr>
      <vt:lpstr>Times New Roman</vt:lpstr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норд</dc:creator>
  <cp:lastModifiedBy>User</cp:lastModifiedBy>
  <cp:revision>13</cp:revision>
  <dcterms:created xsi:type="dcterms:W3CDTF">2019-07-07T17:47:45Z</dcterms:created>
  <dcterms:modified xsi:type="dcterms:W3CDTF">2019-10-17T15:57:53Z</dcterms:modified>
</cp:coreProperties>
</file>