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8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4D8F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B31F8-C4D7-4943-AB8A-2931BFA17E1A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575DC-4FBE-4F89-A94C-0C6C76A1C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38126-7A0B-4BC7-8352-52C8E0FE4B07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87E33-1FCF-4F29-83D8-6F7B3E83F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87E33-1FCF-4F29-83D8-6F7B3E83FF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A3F1-B46D-4D6B-8C65-24A6C72983B6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9A88A-0820-4153-83FD-9501D8158689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A9C3C-832B-41DE-821C-3E31D534A93C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7ABB7B-8AAD-43FD-85C6-BC71CE3A2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0386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9130EEA-D032-4FC2-B841-5D8FAD307B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B789B9-5207-460B-8303-3B33406F7A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E35FF-3B60-4AB4-B225-41622BD2E44F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9F8A8-8DC6-4B4B-A60A-A695ACB591ED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E419-B3A4-4EC2-831A-2E1AD05DB78F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61A59-A2B7-4DCA-8AF1-C0697CD7B31D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40BEE-18E6-4D1B-AF54-0660E8F684C1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0444-FE55-47B8-8063-E810A74D8B0F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A242F-8E15-49DA-963A-B8B6E8046A48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DBE3D-DD0B-4CE1-8847-210C361D6C0D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66F15-2D63-4B32-B520-DE9B9FA8AB48}" type="datetime1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39034-9853-4735-BCEF-81310E3F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____Microsoft_Office_Word_97_-_20033.doc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836712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Прямоугольник, ромб, квадрат.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z="1600" b="1" smtClean="0">
                <a:solidFill>
                  <a:schemeClr val="tx1"/>
                </a:solidFill>
              </a:rPr>
              <a:pPr/>
              <a:t>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Вариант </a:t>
            </a:r>
            <a:r>
              <a:rPr lang="ru-RU" sz="3200" dirty="0"/>
              <a:t>1                  Вариант 2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4343400" cy="4572000"/>
          </a:xfrm>
        </p:spPr>
        <p:txBody>
          <a:bodyPr>
            <a:normAutofit lnSpcReduction="10000"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b="1"/>
              <a:t>3. Ромб – это четырехугольник, в котором…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Диагонали точкой пересечения делятся пополам и равны;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Диагонали взаимно перпендикулярны и точкой пересечения делятся пополам 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Противолежащие углы равны, а противолежащие стороны параллельны;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Нет правильного ответа.</a:t>
            </a:r>
          </a:p>
        </p:txBody>
      </p:sp>
      <p:sp>
        <p:nvSpPr>
          <p:cNvPr id="33796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447800"/>
            <a:ext cx="4419600" cy="51816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ru-RU" b="1"/>
              <a:t>3. </a:t>
            </a:r>
            <a:r>
              <a:rPr lang="ru-RU" sz="2600" b="1"/>
              <a:t>Прямоугольник – это четырехугольник в котором…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Противолежащие стороны параллельны, а диагонали равны;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Диагонали точкой пересечения делятся пополам  и являются биссектрисами его углов;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Два угла прямые и две стороны равны;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ru-RU" sz="2200" b="1" i="1"/>
              <a:t>Нет правильного ответа.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Ответы к тесту</a:t>
            </a:r>
          </a:p>
        </p:txBody>
      </p:sp>
      <p:graphicFrame>
        <p:nvGraphicFramePr>
          <p:cNvPr id="34887" name="Group 71"/>
          <p:cNvGraphicFramePr>
            <a:graphicFrameLocks noGrp="1"/>
          </p:cNvGraphicFramePr>
          <p:nvPr>
            <p:ph type="tbl" idx="1"/>
          </p:nvPr>
        </p:nvGraphicFramePr>
        <p:xfrm>
          <a:off x="755576" y="836712"/>
          <a:ext cx="7772400" cy="4974463"/>
        </p:xfrm>
        <a:graphic>
          <a:graphicData uri="http://schemas.openxmlformats.org/drawingml/2006/table">
            <a:tbl>
              <a:tblPr/>
              <a:tblGrid>
                <a:gridCol w="2590800"/>
                <a:gridCol w="1752600"/>
                <a:gridCol w="1752600"/>
                <a:gridCol w="1676400"/>
              </a:tblGrid>
              <a:tr h="1073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задания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задание – оценка «3»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задания – оценка «4»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задания – оценка «5»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Устно</a:t>
            </a:r>
            <a:endParaRPr lang="ru-RU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457200" y="1905000"/>
          <a:ext cx="3733800" cy="5353050"/>
        </p:xfrm>
        <a:graphic>
          <a:graphicData uri="http://schemas.openxmlformats.org/presentationml/2006/ole">
            <p:oleObj spid="_x0000_s1026" name="Документ" r:id="rId3" imgW="3663360" imgH="5248440" progId="Word.Document.8">
              <p:embed/>
            </p:oleObj>
          </a:graphicData>
        </a:graphic>
      </p:graphicFrame>
      <p:sp>
        <p:nvSpPr>
          <p:cNvPr id="29700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905000"/>
            <a:ext cx="4495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 b="1" dirty="0"/>
          </a:p>
          <a:p>
            <a:pPr>
              <a:buFont typeface="Wingdings" pitchFamily="2" charset="2"/>
              <a:buNone/>
            </a:pPr>
            <a:r>
              <a:rPr lang="ru-RU" sz="2800" b="1" dirty="0"/>
              <a:t>Дано: </a:t>
            </a:r>
            <a:r>
              <a:rPr lang="en-US" sz="2800" b="1" dirty="0"/>
              <a:t>ABCD – </a:t>
            </a:r>
            <a:r>
              <a:rPr lang="ru-RU" sz="2800" b="1" dirty="0"/>
              <a:t>прямо</a:t>
            </a:r>
            <a:r>
              <a:rPr lang="en-US" sz="2800" b="1" dirty="0"/>
              <a:t>-</a:t>
            </a:r>
            <a:r>
              <a:rPr lang="ru-RU" sz="2800" b="1" dirty="0"/>
              <a:t>угольник;</a:t>
            </a:r>
            <a:r>
              <a:rPr lang="ru-RU" sz="2800" b="1" dirty="0">
                <a:sym typeface="Symbol" pitchFamily="18" charset="2"/>
              </a:rPr>
              <a:t></a:t>
            </a:r>
            <a:r>
              <a:rPr lang="en-US" sz="2800" b="1" dirty="0">
                <a:sym typeface="Symbol" pitchFamily="18" charset="2"/>
              </a:rPr>
              <a:t>C</a:t>
            </a:r>
            <a:r>
              <a:rPr lang="ru-RU" sz="2800" b="1" dirty="0">
                <a:sym typeface="Symbol" pitchFamily="18" charset="2"/>
              </a:rPr>
              <a:t>О</a:t>
            </a:r>
            <a:r>
              <a:rPr lang="en-US" sz="2800" b="1" dirty="0">
                <a:sym typeface="Symbol" pitchFamily="18" charset="2"/>
              </a:rPr>
              <a:t>D</a:t>
            </a:r>
            <a:r>
              <a:rPr lang="ru-RU" sz="2800" b="1" dirty="0">
                <a:sym typeface="Symbol" pitchFamily="18" charset="2"/>
              </a:rPr>
              <a:t>=</a:t>
            </a:r>
            <a:r>
              <a:rPr lang="en-US" sz="2800" b="1" dirty="0">
                <a:sym typeface="Symbol" pitchFamily="18" charset="2"/>
              </a:rPr>
              <a:t>60</a:t>
            </a:r>
            <a:r>
              <a:rPr lang="ru-RU" sz="2800" b="1" dirty="0">
                <a:sym typeface="Symbol" pitchFamily="18" charset="2"/>
              </a:rPr>
              <a:t>.</a:t>
            </a:r>
            <a:endParaRPr lang="en-US" sz="2800" b="1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sz="2800" b="1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ru-RU" sz="2800" b="1" dirty="0">
                <a:sym typeface="Symbol" pitchFamily="18" charset="2"/>
              </a:rPr>
              <a:t>Найти: А</a:t>
            </a:r>
            <a:r>
              <a:rPr lang="en-US" sz="2800" b="1" dirty="0">
                <a:sym typeface="Symbol" pitchFamily="18" charset="2"/>
              </a:rPr>
              <a:t>OB</a:t>
            </a:r>
            <a:r>
              <a:rPr lang="ru-RU" sz="2800" b="1" dirty="0">
                <a:sym typeface="Symbol" pitchFamily="18" charset="2"/>
              </a:rPr>
              <a:t>, </a:t>
            </a:r>
            <a:r>
              <a:rPr lang="en-US" sz="2800" b="1" dirty="0">
                <a:sym typeface="Symbol" pitchFamily="18" charset="2"/>
              </a:rPr>
              <a:t>BOC</a:t>
            </a:r>
            <a:r>
              <a:rPr lang="ru-RU" sz="2800" b="1" dirty="0">
                <a:sym typeface="Symbol" pitchFamily="18" charset="2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rgbClr val="FF0000"/>
                </a:solidFill>
              </a:rPr>
              <a:t>Самостоятельная работа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692696"/>
            <a:ext cx="4662488" cy="6019800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Вариант 1.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1.Дано: </a:t>
            </a:r>
            <a:r>
              <a:rPr lang="en-US" sz="2400" b="1" dirty="0"/>
              <a:t>ABCD – </a:t>
            </a:r>
            <a:r>
              <a:rPr lang="ru-RU" sz="2400" b="1" dirty="0" err="1"/>
              <a:t>прямо-угольник</a:t>
            </a:r>
            <a:r>
              <a:rPr lang="ru-RU" sz="2400" b="1" dirty="0"/>
              <a:t>; </a:t>
            </a:r>
            <a:r>
              <a:rPr lang="ru-RU" sz="2400" b="1" dirty="0">
                <a:sym typeface="Symbol" pitchFamily="18" charset="2"/>
              </a:rPr>
              <a:t></a:t>
            </a:r>
            <a:r>
              <a:rPr lang="en-US" sz="2400" b="1" dirty="0">
                <a:sym typeface="Symbol" pitchFamily="18" charset="2"/>
              </a:rPr>
              <a:t>ABD</a:t>
            </a:r>
            <a:r>
              <a:rPr lang="ru-RU" sz="2400" b="1" dirty="0">
                <a:sym typeface="Symbol" pitchFamily="18" charset="2"/>
              </a:rPr>
              <a:t>=48.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   Найти: СО</a:t>
            </a:r>
            <a:r>
              <a:rPr lang="en-US" sz="2400" b="1" dirty="0">
                <a:sym typeface="Symbol" pitchFamily="18" charset="2"/>
              </a:rPr>
              <a:t>D</a:t>
            </a:r>
            <a:r>
              <a:rPr lang="ru-RU" sz="2400" b="1" dirty="0">
                <a:sym typeface="Symbol" pitchFamily="18" charset="2"/>
              </a:rPr>
              <a:t>, С</a:t>
            </a:r>
            <a:r>
              <a:rPr lang="en-US" sz="2400" b="1" dirty="0">
                <a:sym typeface="Symbol" pitchFamily="18" charset="2"/>
              </a:rPr>
              <a:t>AD</a:t>
            </a:r>
            <a:r>
              <a:rPr lang="ru-RU" sz="2400" b="1" dirty="0">
                <a:sym typeface="Symbol" pitchFamily="1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2.Угол ромба равен 32. Найдите углы, которые образует его сторона с диагоналями.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3.Дано: </a:t>
            </a:r>
            <a:r>
              <a:rPr lang="en-US" sz="2400" b="1" dirty="0">
                <a:sym typeface="Symbol" pitchFamily="18" charset="2"/>
              </a:rPr>
              <a:t>ABCD</a:t>
            </a:r>
            <a:r>
              <a:rPr lang="ru-RU" sz="2400" b="1" dirty="0">
                <a:sym typeface="Symbol" pitchFamily="18" charset="2"/>
              </a:rPr>
              <a:t> – прямоугольник; </a:t>
            </a:r>
            <a:r>
              <a:rPr lang="en-US" sz="2400" b="1" dirty="0">
                <a:sym typeface="Symbol" pitchFamily="18" charset="2"/>
              </a:rPr>
              <a:t>ABD</a:t>
            </a:r>
            <a:r>
              <a:rPr lang="ru-RU" sz="2400" b="1" dirty="0">
                <a:sym typeface="Symbol" pitchFamily="18" charset="2"/>
              </a:rPr>
              <a:t> больше СВ</a:t>
            </a:r>
            <a:r>
              <a:rPr lang="en-US" sz="2400" b="1" dirty="0">
                <a:sym typeface="Symbol" pitchFamily="18" charset="2"/>
              </a:rPr>
              <a:t>D</a:t>
            </a:r>
            <a:r>
              <a:rPr lang="ru-RU" sz="2400" b="1" dirty="0">
                <a:sym typeface="Symbol" pitchFamily="18" charset="2"/>
              </a:rPr>
              <a:t> на 20°.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   Найти: углы треугольника АО</a:t>
            </a:r>
            <a:r>
              <a:rPr lang="en-US" sz="2400" b="1" dirty="0">
                <a:sym typeface="Symbol" pitchFamily="18" charset="2"/>
              </a:rPr>
              <a:t>D</a:t>
            </a:r>
            <a:r>
              <a:rPr lang="ru-RU" sz="2400" b="1" dirty="0">
                <a:sym typeface="Symbol" pitchFamily="18" charset="2"/>
              </a:rPr>
              <a:t>.</a:t>
            </a:r>
          </a:p>
        </p:txBody>
      </p:sp>
      <p:sp>
        <p:nvSpPr>
          <p:cNvPr id="1126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662136"/>
            <a:ext cx="4451350" cy="6007224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Вариант 2.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/>
              <a:t>1.Дано: </a:t>
            </a:r>
            <a:r>
              <a:rPr lang="en-US" sz="2400" b="1" dirty="0"/>
              <a:t>ABCD – </a:t>
            </a:r>
            <a:r>
              <a:rPr lang="ru-RU" sz="2400" b="1" dirty="0" err="1"/>
              <a:t>прямо-угольник</a:t>
            </a:r>
            <a:r>
              <a:rPr lang="ru-RU" sz="2400" b="1" dirty="0"/>
              <a:t>; </a:t>
            </a:r>
            <a:r>
              <a:rPr lang="ru-RU" sz="2400" b="1" dirty="0">
                <a:sym typeface="Symbol" pitchFamily="18" charset="2"/>
              </a:rPr>
              <a:t></a:t>
            </a:r>
            <a:r>
              <a:rPr lang="en-US" sz="2400" b="1" dirty="0">
                <a:sym typeface="Symbol" pitchFamily="18" charset="2"/>
              </a:rPr>
              <a:t>B</a:t>
            </a:r>
            <a:r>
              <a:rPr lang="ru-RU" sz="2400" b="1" dirty="0">
                <a:sym typeface="Symbol" pitchFamily="18" charset="2"/>
              </a:rPr>
              <a:t>О</a:t>
            </a:r>
            <a:r>
              <a:rPr lang="en-US" sz="2400" b="1" dirty="0">
                <a:sym typeface="Symbol" pitchFamily="18" charset="2"/>
              </a:rPr>
              <a:t>A</a:t>
            </a:r>
            <a:r>
              <a:rPr lang="ru-RU" sz="2400" b="1" dirty="0">
                <a:sym typeface="Symbol" pitchFamily="18" charset="2"/>
              </a:rPr>
              <a:t>=</a:t>
            </a:r>
            <a:r>
              <a:rPr lang="en-US" sz="2400" b="1" dirty="0">
                <a:sym typeface="Symbol" pitchFamily="18" charset="2"/>
              </a:rPr>
              <a:t>36</a:t>
            </a:r>
            <a:r>
              <a:rPr lang="ru-RU" sz="2400" b="1" dirty="0">
                <a:sym typeface="Symbol" pitchFamily="18" charset="2"/>
              </a:rPr>
              <a:t>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   Найти: СА</a:t>
            </a:r>
            <a:r>
              <a:rPr lang="en-US" sz="2400" b="1" dirty="0">
                <a:sym typeface="Symbol" pitchFamily="18" charset="2"/>
              </a:rPr>
              <a:t>D</a:t>
            </a:r>
            <a:r>
              <a:rPr lang="ru-RU" sz="2400" b="1" dirty="0">
                <a:sym typeface="Symbol" pitchFamily="18" charset="2"/>
              </a:rPr>
              <a:t>, </a:t>
            </a:r>
            <a:r>
              <a:rPr lang="en-US" sz="2400" b="1" dirty="0">
                <a:sym typeface="Symbol" pitchFamily="18" charset="2"/>
              </a:rPr>
              <a:t>BDC</a:t>
            </a:r>
            <a:r>
              <a:rPr lang="ru-RU" sz="2400" b="1" dirty="0">
                <a:sym typeface="Symbol" pitchFamily="1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2.В ромбе угол между диагональю и </a:t>
            </a:r>
            <a:r>
              <a:rPr lang="ru-RU" sz="2400" b="1" dirty="0" smtClean="0">
                <a:sym typeface="Symbol" pitchFamily="18" charset="2"/>
              </a:rPr>
              <a:t>стороной </a:t>
            </a:r>
            <a:r>
              <a:rPr lang="ru-RU" sz="2400" b="1" dirty="0">
                <a:sym typeface="Symbol" pitchFamily="18" charset="2"/>
              </a:rPr>
              <a:t>равен 25. Найдите углы ромба.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3. Дано: </a:t>
            </a:r>
            <a:r>
              <a:rPr lang="en-US" sz="2400" b="1" dirty="0">
                <a:sym typeface="Symbol" pitchFamily="18" charset="2"/>
              </a:rPr>
              <a:t>ABCD</a:t>
            </a:r>
            <a:r>
              <a:rPr lang="ru-RU" sz="2400" b="1" dirty="0">
                <a:sym typeface="Symbol" pitchFamily="18" charset="2"/>
              </a:rPr>
              <a:t> – прямоугольник; </a:t>
            </a:r>
            <a:r>
              <a:rPr lang="en-US" sz="2400" b="1" dirty="0">
                <a:sym typeface="Symbol" pitchFamily="18" charset="2"/>
              </a:rPr>
              <a:t>AD</a:t>
            </a:r>
            <a:r>
              <a:rPr lang="ru-RU" sz="2400" b="1" dirty="0">
                <a:sym typeface="Symbol" pitchFamily="18" charset="2"/>
              </a:rPr>
              <a:t>В:С</a:t>
            </a:r>
            <a:r>
              <a:rPr lang="en-US" sz="2400" b="1" dirty="0">
                <a:sym typeface="Symbol" pitchFamily="18" charset="2"/>
              </a:rPr>
              <a:t>D</a:t>
            </a:r>
            <a:r>
              <a:rPr lang="ru-RU" sz="2400" b="1" dirty="0">
                <a:sym typeface="Symbol" pitchFamily="18" charset="2"/>
              </a:rPr>
              <a:t>В = 4:5.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ym typeface="Symbol" pitchFamily="18" charset="2"/>
              </a:rPr>
              <a:t>   Найти: углы треугольника АОВ.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0" y="476672"/>
          <a:ext cx="6088063" cy="4064000"/>
        </p:xfrm>
        <a:graphic>
          <a:graphicData uri="http://schemas.openxmlformats.org/presentationml/2006/ole">
            <p:oleObj spid="_x0000_s2050" name="Документ" r:id="rId3" imgW="6088320" imgH="4064040" progId="Word.Document.8">
              <p:embed/>
            </p:oleObj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4648200" y="260648"/>
          <a:ext cx="6072188" cy="4048125"/>
        </p:xfrm>
        <a:graphic>
          <a:graphicData uri="http://schemas.openxmlformats.org/presentationml/2006/ole">
            <p:oleObj spid="_x0000_s2051" name="Документ" r:id="rId4" imgW="5716800" imgH="380988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Ответы к задачам</a:t>
            </a:r>
          </a:p>
        </p:txBody>
      </p:sp>
      <p:graphicFrame>
        <p:nvGraphicFramePr>
          <p:cNvPr id="30775" name="Group 55"/>
          <p:cNvGraphicFramePr>
            <a:graphicFrameLocks noGrp="1"/>
          </p:cNvGraphicFramePr>
          <p:nvPr>
            <p:ph type="tbl" idx="1"/>
          </p:nvPr>
        </p:nvGraphicFramePr>
        <p:xfrm>
          <a:off x="755576" y="836712"/>
          <a:ext cx="7772400" cy="5680075"/>
        </p:xfrm>
        <a:graphic>
          <a:graphicData uri="http://schemas.openxmlformats.org/drawingml/2006/table">
            <a:tbl>
              <a:tblPr/>
              <a:tblGrid>
                <a:gridCol w="1066800"/>
                <a:gridCol w="3352800"/>
                <a:gridCol w="33528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СО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D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=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84°;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 С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AD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=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42°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СА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D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=18°,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 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BDC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=18°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16°; 74°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50°;130°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35°; 35°; 110°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50°; 50°; 80°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задание – оценка «3»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задания – оценка «4»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задания – оценка «5»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z="1600" b="1" smtClean="0">
                <a:solidFill>
                  <a:schemeClr val="tx1"/>
                </a:solidFill>
              </a:rPr>
              <a:pPr/>
              <a:t>15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764704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Домашняя работа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Стр.108, §3 п.47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№425, №426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034-9853-4735-BCEF-81310E3F6E23}" type="slidenum">
              <a:rPr lang="ru-RU" smtClean="0"/>
              <a:pPr/>
              <a:t>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620688"/>
          <a:ext cx="7848872" cy="3600401"/>
        </p:xfrm>
        <a:graphic>
          <a:graphicData uri="http://schemas.openxmlformats.org/drawingml/2006/table">
            <a:tbl>
              <a:tblPr/>
              <a:tblGrid>
                <a:gridCol w="818453"/>
                <a:gridCol w="5430297"/>
                <a:gridCol w="1600122"/>
              </a:tblGrid>
              <a:tr h="1200133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Ф.И.____________________________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Мои достижения на уроке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Таблица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Тест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Самостоятельная работа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Итоговая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  <a:ln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>
            <a:flatTx/>
          </a:bodyPr>
          <a:lstStyle/>
          <a:p>
            <a:r>
              <a:rPr lang="ru-RU" sz="5400" b="1"/>
              <a:t>Прямоугольник</a:t>
            </a:r>
          </a:p>
        </p:txBody>
      </p:sp>
      <p:graphicFrame>
        <p:nvGraphicFramePr>
          <p:cNvPr id="18499" name="Group 6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8439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035300"/>
                <a:gridCol w="51943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Чертеж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Определение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…параллелограмм, у которого все углы прямые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…четырехугольник, у которого все углы прямые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…параллелограмм, у которого есть прямой угол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…четырехугольник, у которого три угла прямые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8485" name="Rectangle 53"/>
          <p:cNvSpPr>
            <a:spLocks noChangeArrowheads="1"/>
          </p:cNvSpPr>
          <p:nvPr/>
        </p:nvSpPr>
        <p:spPr bwMode="auto">
          <a:xfrm>
            <a:off x="900113" y="4508500"/>
            <a:ext cx="2016125" cy="5762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92" name="Rectangle 60"/>
          <p:cNvSpPr>
            <a:spLocks noChangeArrowheads="1"/>
          </p:cNvSpPr>
          <p:nvPr/>
        </p:nvSpPr>
        <p:spPr bwMode="auto">
          <a:xfrm>
            <a:off x="900113" y="5445125"/>
            <a:ext cx="2016125" cy="576263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500" name="Rectangle 68"/>
          <p:cNvSpPr>
            <a:spLocks noChangeArrowheads="1"/>
          </p:cNvSpPr>
          <p:nvPr/>
        </p:nvSpPr>
        <p:spPr bwMode="auto">
          <a:xfrm>
            <a:off x="900113" y="3573463"/>
            <a:ext cx="2016125" cy="5762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501" name="Rectangle 69"/>
          <p:cNvSpPr>
            <a:spLocks noChangeArrowheads="1"/>
          </p:cNvSpPr>
          <p:nvPr/>
        </p:nvSpPr>
        <p:spPr bwMode="auto">
          <a:xfrm>
            <a:off x="900113" y="2636838"/>
            <a:ext cx="2016125" cy="5762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>
            <a:flatTx/>
          </a:bodyPr>
          <a:lstStyle/>
          <a:p>
            <a:r>
              <a:rPr lang="ru-RU" sz="5400" b="1" dirty="0"/>
              <a:t>Ромб</a:t>
            </a:r>
          </a:p>
        </p:txBody>
      </p:sp>
      <p:graphicFrame>
        <p:nvGraphicFramePr>
          <p:cNvPr id="22579" name="Group 51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784979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Чертеж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Определение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…параллелограмм, все стороны которого равны между собой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…параллелограмм, диагонали которого перпендикулярны, является ромбом.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80" name="AutoShape 52"/>
          <p:cNvSpPr>
            <a:spLocks noChangeArrowheads="1"/>
          </p:cNvSpPr>
          <p:nvPr/>
        </p:nvSpPr>
        <p:spPr bwMode="auto">
          <a:xfrm>
            <a:off x="1763713" y="2492375"/>
            <a:ext cx="1214437" cy="1584325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81" name="AutoShape 53"/>
          <p:cNvSpPr>
            <a:spLocks noChangeArrowheads="1"/>
          </p:cNvSpPr>
          <p:nvPr/>
        </p:nvSpPr>
        <p:spPr bwMode="auto">
          <a:xfrm>
            <a:off x="1619250" y="4581525"/>
            <a:ext cx="1214438" cy="1584325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82" name="Line 54"/>
          <p:cNvSpPr>
            <a:spLocks noChangeShapeType="1"/>
          </p:cNvSpPr>
          <p:nvPr/>
        </p:nvSpPr>
        <p:spPr bwMode="auto">
          <a:xfrm>
            <a:off x="2232025" y="4581525"/>
            <a:ext cx="0" cy="1584325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83" name="Line 55"/>
          <p:cNvSpPr>
            <a:spLocks noChangeShapeType="1"/>
          </p:cNvSpPr>
          <p:nvPr/>
        </p:nvSpPr>
        <p:spPr bwMode="auto">
          <a:xfrm>
            <a:off x="1619250" y="5373688"/>
            <a:ext cx="1223963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C000"/>
          </a:solidFill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>
            <a:flatTx/>
          </a:bodyPr>
          <a:lstStyle/>
          <a:p>
            <a:r>
              <a:rPr lang="ru-RU" sz="5400" b="1" dirty="0"/>
              <a:t>КВАДРАТ</a:t>
            </a:r>
          </a:p>
        </p:txBody>
      </p:sp>
      <p:graphicFrame>
        <p:nvGraphicFramePr>
          <p:cNvPr id="25658" name="Group 58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5136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4114800"/>
                <a:gridCol w="4114800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чертеж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Определение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…прямоугольник, у которого все стороны равны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…параллелограмм, у которого все стороны равны и углы прямые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…ромб, у которого все углы прямые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5649" name="AutoShape 49"/>
          <p:cNvSpPr>
            <a:spLocks noChangeArrowheads="1"/>
          </p:cNvSpPr>
          <p:nvPr/>
        </p:nvSpPr>
        <p:spPr bwMode="auto">
          <a:xfrm rot="-2683581">
            <a:off x="1835150" y="2205038"/>
            <a:ext cx="1214438" cy="1214437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3" name="AutoShape 53"/>
          <p:cNvSpPr>
            <a:spLocks noChangeArrowheads="1"/>
          </p:cNvSpPr>
          <p:nvPr/>
        </p:nvSpPr>
        <p:spPr bwMode="auto">
          <a:xfrm rot="-2683581">
            <a:off x="1835150" y="3573463"/>
            <a:ext cx="1214438" cy="1214437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5" name="AutoShape 55"/>
          <p:cNvSpPr>
            <a:spLocks noChangeArrowheads="1"/>
          </p:cNvSpPr>
          <p:nvPr/>
        </p:nvSpPr>
        <p:spPr bwMode="auto">
          <a:xfrm rot="-2683581">
            <a:off x="1871181" y="4904645"/>
            <a:ext cx="1214437" cy="1214437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0"/>
            <a:ext cx="8610600" cy="609600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/>
              <a:t>Заполнить </a:t>
            </a:r>
            <a:r>
              <a:rPr lang="ru-RU" sz="3600" b="1" dirty="0"/>
              <a:t>таблицу, отметив </a:t>
            </a:r>
            <a:r>
              <a:rPr lang="ru-RU" sz="3600" b="1" dirty="0" smtClean="0"/>
              <a:t>«да» </a:t>
            </a:r>
            <a:r>
              <a:rPr lang="ru-RU" sz="3600" b="1" dirty="0"/>
              <a:t>или «нет».</a:t>
            </a:r>
          </a:p>
        </p:txBody>
      </p:sp>
      <p:graphicFrame>
        <p:nvGraphicFramePr>
          <p:cNvPr id="14425" name="Group 89"/>
          <p:cNvGraphicFramePr>
            <a:graphicFrameLocks noGrp="1"/>
          </p:cNvGraphicFramePr>
          <p:nvPr>
            <p:ph type="tbl" idx="1"/>
          </p:nvPr>
        </p:nvGraphicFramePr>
        <p:xfrm>
          <a:off x="228600" y="914400"/>
          <a:ext cx="8686800" cy="5601856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819400"/>
                <a:gridCol w="1676400"/>
                <a:gridCol w="1524000"/>
                <a:gridCol w="1143000"/>
                <a:gridCol w="15240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паралле-лограмм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прямоу-гольник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ромб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квадрат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6336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1.Противолежащие стороны параллельны и равны.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2.Все стороны равны.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3.Противолежащие углы равны, сумма соседних углов равна 180</a:t>
                      </a: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.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4.Все углы прямые.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5.Диагонали пересекаются и точкой пересечения делятся пополам.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6.Диагонали равны.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7.Диагонали </a:t>
                      </a:r>
                      <a:r>
                        <a:rPr kumimoji="0" lang="ru-RU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взаимнопер-пендикулярны</a:t>
                      </a: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и являются  биссектрисами его углов.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7772400" cy="609600"/>
          </a:xfrm>
        </p:spPr>
        <p:txBody>
          <a:bodyPr>
            <a:normAutofit/>
          </a:bodyPr>
          <a:lstStyle/>
          <a:p>
            <a:r>
              <a:rPr lang="ru-RU" sz="2400" dirty="0"/>
              <a:t>Правильные ответы:</a:t>
            </a:r>
          </a:p>
        </p:txBody>
      </p:sp>
      <p:sp>
        <p:nvSpPr>
          <p:cNvPr id="25675" name="Rectangle 75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91680" y="4869160"/>
            <a:ext cx="7772400" cy="1600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 dirty="0" smtClean="0"/>
              <a:t>    28    </a:t>
            </a:r>
            <a:r>
              <a:rPr lang="ru-RU" sz="2400" b="1" dirty="0"/>
              <a:t>– </a:t>
            </a:r>
            <a:r>
              <a:rPr lang="ru-RU" sz="2400" b="1" dirty="0" smtClean="0"/>
              <a:t>            оценка </a:t>
            </a:r>
            <a:r>
              <a:rPr lang="ru-RU" sz="2400" b="1" dirty="0"/>
              <a:t>«5»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27 </a:t>
            </a:r>
            <a:r>
              <a:rPr lang="ru-RU" sz="2400" b="1" dirty="0" smtClean="0"/>
              <a:t>– 26  –           оценка </a:t>
            </a:r>
            <a:r>
              <a:rPr lang="ru-RU" sz="2400" b="1" dirty="0"/>
              <a:t>«4»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25 - 23  </a:t>
            </a:r>
            <a:r>
              <a:rPr lang="ru-RU" sz="2400" b="1" dirty="0" smtClean="0"/>
              <a:t> –           оценка </a:t>
            </a:r>
            <a:r>
              <a:rPr lang="ru-RU" sz="2400" b="1" dirty="0"/>
              <a:t>«3»</a:t>
            </a:r>
          </a:p>
          <a:p>
            <a:pPr>
              <a:buFont typeface="Wingdings" pitchFamily="2" charset="2"/>
              <a:buNone/>
            </a:pPr>
            <a:r>
              <a:rPr lang="ru-RU" sz="2400" b="1" dirty="0"/>
              <a:t>22 и меньше – </a:t>
            </a:r>
            <a:r>
              <a:rPr lang="ru-RU" sz="2400" b="1" dirty="0" smtClean="0"/>
              <a:t> оценка </a:t>
            </a:r>
            <a:r>
              <a:rPr lang="ru-RU" sz="2400" b="1" dirty="0"/>
              <a:t>«2»</a:t>
            </a:r>
          </a:p>
        </p:txBody>
      </p:sp>
      <p:graphicFrame>
        <p:nvGraphicFramePr>
          <p:cNvPr id="25673" name="Group 73"/>
          <p:cNvGraphicFramePr>
            <a:graphicFrameLocks noGrp="1"/>
          </p:cNvGraphicFramePr>
          <p:nvPr>
            <p:ph type="tbl" idx="4294967295"/>
          </p:nvPr>
        </p:nvGraphicFramePr>
        <p:xfrm>
          <a:off x="899592" y="692696"/>
          <a:ext cx="7772400" cy="4145280"/>
        </p:xfrm>
        <a:graphic>
          <a:graphicData uri="http://schemas.openxmlformats.org/drawingml/2006/table">
            <a:tbl>
              <a:tblPr/>
              <a:tblGrid>
                <a:gridCol w="381000"/>
                <a:gridCol w="2286000"/>
                <a:gridCol w="2057400"/>
                <a:gridCol w="1493838"/>
                <a:gridCol w="155416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параллелограмм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прямоугольник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ромб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квадрат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7724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</a:rPr>
              <a:t>Проверочный тест</a:t>
            </a: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Вариант 1                  Вариант 2</a:t>
            </a:r>
          </a:p>
        </p:txBody>
      </p:sp>
      <p:sp>
        <p:nvSpPr>
          <p:cNvPr id="317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76400"/>
            <a:ext cx="4419600" cy="49530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n-US" b="1"/>
              <a:t>1</a:t>
            </a:r>
            <a:r>
              <a:rPr lang="ru-RU" b="1"/>
              <a:t>. Любой прямоуголь-ник является:</a:t>
            </a:r>
          </a:p>
          <a:p>
            <a:pPr marL="533400" indent="-533400">
              <a:buFont typeface="Wingdings" pitchFamily="2" charset="2"/>
              <a:buNone/>
            </a:pPr>
            <a:endParaRPr lang="ru-RU" b="1"/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/>
              <a:t>Ромбом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/>
              <a:t>Квадратом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/>
              <a:t>Параллелограммом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/>
              <a:t>Нет правильного ответа </a:t>
            </a:r>
          </a:p>
        </p:txBody>
      </p:sp>
      <p:sp>
        <p:nvSpPr>
          <p:cNvPr id="31748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676400"/>
            <a:ext cx="4038600" cy="43434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ru-RU" b="1" dirty="0"/>
              <a:t>1. Любой ромб является:</a:t>
            </a:r>
          </a:p>
          <a:p>
            <a:pPr marL="533400" indent="-533400">
              <a:buFont typeface="Wingdings" pitchFamily="2" charset="2"/>
              <a:buChar char="w"/>
            </a:pPr>
            <a:endParaRPr lang="ru-RU" b="1" dirty="0"/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Квадратом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Прямоугольником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Параллелограммом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Нет правильного ответа</a:t>
            </a:r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4716016" y="762000"/>
            <a:ext cx="0" cy="6096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Вариант </a:t>
            </a:r>
            <a:r>
              <a:rPr lang="ru-RU" sz="3200" dirty="0"/>
              <a:t>1                  Вариант 2</a:t>
            </a:r>
          </a:p>
        </p:txBody>
      </p:sp>
      <p:sp>
        <p:nvSpPr>
          <p:cNvPr id="32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343400" cy="50292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ru-RU" b="1" dirty="0"/>
              <a:t>2. Если в </a:t>
            </a:r>
            <a:r>
              <a:rPr lang="ru-RU" b="1" dirty="0" err="1"/>
              <a:t>прямо-угольнике</a:t>
            </a:r>
            <a:r>
              <a:rPr lang="ru-RU" b="1" dirty="0"/>
              <a:t> диагонали перпендикулярны,    то этот </a:t>
            </a:r>
            <a:r>
              <a:rPr lang="ru-RU" b="1" dirty="0" err="1"/>
              <a:t>прямо-угольник</a:t>
            </a:r>
            <a:r>
              <a:rPr lang="ru-RU" b="1" dirty="0"/>
              <a:t> - …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Ромб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Квадрат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Параллелограмм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Нет правильного ответа</a:t>
            </a:r>
          </a:p>
        </p:txBody>
      </p:sp>
      <p:sp>
        <p:nvSpPr>
          <p:cNvPr id="3277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49530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ru-RU" b="1" dirty="0"/>
              <a:t>2. Если в параллелограмме диагонали перпендикулярны,    то этот </a:t>
            </a:r>
            <a:r>
              <a:rPr lang="ru-RU" b="1" dirty="0" err="1"/>
              <a:t>паралле-лограмм</a:t>
            </a:r>
            <a:r>
              <a:rPr lang="ru-RU" b="1" dirty="0"/>
              <a:t> - …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Ромб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Квадрат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Прямоугольник</a:t>
            </a:r>
          </a:p>
          <a:p>
            <a:pPr marL="533400" indent="-533400">
              <a:buFont typeface="Wingdings" pitchFamily="2" charset="2"/>
              <a:buAutoNum type="alphaUcPeriod"/>
            </a:pPr>
            <a:r>
              <a:rPr lang="ru-RU" sz="2400" b="1" i="1" dirty="0"/>
              <a:t>Нет правильного ответа</a:t>
            </a:r>
          </a:p>
          <a:p>
            <a:pPr marL="533400" indent="-533400"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673</Words>
  <Application>Microsoft Office PowerPoint</Application>
  <PresentationFormat>Экран (4:3)</PresentationFormat>
  <Paragraphs>188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Документ</vt:lpstr>
      <vt:lpstr>Слайд 1</vt:lpstr>
      <vt:lpstr>Слайд 2</vt:lpstr>
      <vt:lpstr>Прямоугольник</vt:lpstr>
      <vt:lpstr>Ромб</vt:lpstr>
      <vt:lpstr>КВАДРАТ</vt:lpstr>
      <vt:lpstr>    Заполнить таблицу, отметив «да» или «нет».</vt:lpstr>
      <vt:lpstr>Правильные ответы:</vt:lpstr>
      <vt:lpstr>Проверочный тест Вариант 1                  Вариант 2</vt:lpstr>
      <vt:lpstr>Вариант 1                  Вариант 2</vt:lpstr>
      <vt:lpstr>Вариант 1                  Вариант 2</vt:lpstr>
      <vt:lpstr>Ответы к тесту</vt:lpstr>
      <vt:lpstr>Устно</vt:lpstr>
      <vt:lpstr>Самостоятельная работа</vt:lpstr>
      <vt:lpstr>Ответы к задачам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26</cp:revision>
  <dcterms:created xsi:type="dcterms:W3CDTF">2019-09-01T04:17:33Z</dcterms:created>
  <dcterms:modified xsi:type="dcterms:W3CDTF">2019-10-17T09:57:40Z</dcterms:modified>
</cp:coreProperties>
</file>