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4" r:id="rId6"/>
    <p:sldId id="260" r:id="rId7"/>
    <p:sldId id="261" r:id="rId8"/>
    <p:sldId id="262" r:id="rId9"/>
    <p:sldId id="263"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1" d="100"/>
          <a:sy n="91" d="100"/>
        </p:scale>
        <p:origin x="53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ru-RU" smtClean="0"/>
              <a:t>Образец заголовка</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10/17/2019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t>10/17/2019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447191" y="2824269"/>
            <a:ext cx="4645152" cy="264445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412362" y="2821491"/>
            <a:ext cx="4645152" cy="263737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10/17/2019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ru-RU" smtClean="0"/>
              <a:t>Образец заголовка</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10/17/2019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10/17/2019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10/17/2019</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50731" y="802299"/>
            <a:ext cx="10237076" cy="2582032"/>
          </a:xfrm>
        </p:spPr>
        <p:txBody>
          <a:bodyPr>
            <a:normAutofit fontScale="90000"/>
          </a:bodyPr>
          <a:lstStyle/>
          <a:p>
            <a:pPr algn="ctr"/>
            <a:r>
              <a:rPr lang="ru-RU" sz="3600" b="1" dirty="0" smtClean="0">
                <a:solidFill>
                  <a:srgbClr val="C00000"/>
                </a:solidFill>
                <a:latin typeface="Times New Roman" panose="02020603050405020304" pitchFamily="18" charset="0"/>
                <a:cs typeface="Times New Roman" panose="02020603050405020304" pitchFamily="18" charset="0"/>
              </a:rPr>
              <a:t>Расследование </a:t>
            </a:r>
            <a:br>
              <a:rPr lang="ru-RU" sz="3600" b="1" dirty="0" smtClean="0">
                <a:solidFill>
                  <a:srgbClr val="C00000"/>
                </a:solidFill>
                <a:latin typeface="Times New Roman" panose="02020603050405020304" pitchFamily="18" charset="0"/>
                <a:cs typeface="Times New Roman" panose="02020603050405020304" pitchFamily="18" charset="0"/>
              </a:rPr>
            </a:br>
            <a:r>
              <a:rPr lang="ru-RU" sz="3600" b="1" dirty="0" smtClean="0">
                <a:solidFill>
                  <a:srgbClr val="C00000"/>
                </a:solidFill>
                <a:latin typeface="Times New Roman" panose="02020603050405020304" pitchFamily="18" charset="0"/>
                <a:cs typeface="Times New Roman" panose="02020603050405020304" pitchFamily="18" charset="0"/>
              </a:rPr>
              <a:t>несчастных случаев </a:t>
            </a:r>
            <a:r>
              <a:rPr lang="ru-RU" sz="3600" b="1" dirty="0" smtClean="0">
                <a:solidFill>
                  <a:srgbClr val="C00000"/>
                </a:solidFill>
                <a:latin typeface="Times New Roman" panose="02020603050405020304" pitchFamily="18" charset="0"/>
                <a:cs typeface="Times New Roman" panose="02020603050405020304" pitchFamily="18" charset="0"/>
              </a:rPr>
              <a:t>с</a:t>
            </a:r>
            <a:r>
              <a:rPr lang="ru-RU" sz="3600" b="1" dirty="0" smtClean="0">
                <a:solidFill>
                  <a:srgbClr val="C00000"/>
                </a:solidFill>
                <a:latin typeface="Times New Roman" panose="02020603050405020304" pitchFamily="18" charset="0"/>
                <a:cs typeface="Times New Roman" panose="02020603050405020304" pitchFamily="18" charset="0"/>
              </a:rPr>
              <a:t/>
            </a:r>
            <a:br>
              <a:rPr lang="ru-RU" sz="3600" b="1" dirty="0" smtClean="0">
                <a:solidFill>
                  <a:srgbClr val="C00000"/>
                </a:solidFill>
                <a:latin typeface="Times New Roman" panose="02020603050405020304" pitchFamily="18" charset="0"/>
                <a:cs typeface="Times New Roman" panose="02020603050405020304" pitchFamily="18" charset="0"/>
              </a:rPr>
            </a:br>
            <a:r>
              <a:rPr lang="ru-RU" sz="3600" b="1" dirty="0">
                <a:solidFill>
                  <a:srgbClr val="C00000"/>
                </a:solidFill>
                <a:latin typeface="Times New Roman" panose="02020603050405020304" pitchFamily="18" charset="0"/>
                <a:cs typeface="Times New Roman" panose="02020603050405020304" pitchFamily="18" charset="0"/>
              </a:rPr>
              <a:t>обучающимися во время пребывания в организации, осуществляющей образовательную деятельность</a:t>
            </a:r>
            <a:endParaRPr lang="ru-RU" sz="3600" b="1" dirty="0">
              <a:solidFill>
                <a:srgbClr val="C0000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944414" y="3531205"/>
            <a:ext cx="9427779" cy="483748"/>
          </a:xfrm>
        </p:spPr>
        <p:txBody>
          <a:bodyPr>
            <a:normAutofit fontScale="77500" lnSpcReduction="20000"/>
          </a:bodyPr>
          <a:lstStyle/>
          <a:p>
            <a:r>
              <a:rPr lang="ru-RU" b="1" dirty="0" smtClean="0">
                <a:latin typeface="Times New Roman" panose="02020603050405020304" pitchFamily="18" charset="0"/>
                <a:cs typeface="Times New Roman" panose="02020603050405020304" pitchFamily="18" charset="0"/>
              </a:rPr>
              <a:t>ГБДОУ детский сад № 12 комбинированного вида Кировского района Санкт-Петербурга</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9213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0311" y="420414"/>
            <a:ext cx="10869027" cy="1412321"/>
          </a:xfrm>
        </p:spPr>
        <p:txBody>
          <a:bodyPr>
            <a:noAutofit/>
          </a:bodyPr>
          <a:lstStyle/>
          <a:p>
            <a:pPr algn="ctr">
              <a:lnSpc>
                <a:spcPct val="150000"/>
              </a:lnSpc>
            </a:pPr>
            <a:r>
              <a:rPr lang="ru-RU" sz="2000" b="1" dirty="0">
                <a:solidFill>
                  <a:schemeClr val="accent6">
                    <a:lumMod val="50000"/>
                  </a:schemeClr>
                </a:solidFill>
                <a:latin typeface="Times New Roman" panose="02020603050405020304" pitchFamily="18" charset="0"/>
                <a:cs typeface="Times New Roman" panose="02020603050405020304" pitchFamily="18" charset="0"/>
              </a:rPr>
              <a:t>Информация о несчастном случае регистрируется организацией, осуществляющей образовательную деятельность, в журнале регистрации несчастных случаев с </a:t>
            </a:r>
            <a:r>
              <a:rPr lang="ru-RU" sz="2000" b="1" dirty="0" smtClean="0">
                <a:solidFill>
                  <a:schemeClr val="accent6">
                    <a:lumMod val="50000"/>
                  </a:schemeClr>
                </a:solidFill>
                <a:latin typeface="Times New Roman" panose="02020603050405020304" pitchFamily="18" charset="0"/>
                <a:cs typeface="Times New Roman" panose="02020603050405020304" pitchFamily="18" charset="0"/>
              </a:rPr>
              <a:t>обучающимися</a:t>
            </a:r>
            <a:r>
              <a:rPr lang="ru-RU" sz="2000" b="1" dirty="0">
                <a:solidFill>
                  <a:schemeClr val="accent6">
                    <a:lumMod val="50000"/>
                  </a:schemeClr>
                </a:solidFill>
                <a:latin typeface="Times New Roman" panose="02020603050405020304" pitchFamily="18" charset="0"/>
                <a:cs typeface="Times New Roman" panose="02020603050405020304" pitchFamily="18" charset="0"/>
              </a:rPr>
              <a:t> </a:t>
            </a:r>
            <a:r>
              <a:rPr lang="ru-RU" sz="2000" b="1" dirty="0" smtClean="0">
                <a:solidFill>
                  <a:schemeClr val="accent6">
                    <a:lumMod val="50000"/>
                  </a:schemeClr>
                </a:solidFill>
                <a:latin typeface="Times New Roman" panose="02020603050405020304" pitchFamily="18" charset="0"/>
                <a:cs typeface="Times New Roman" panose="02020603050405020304" pitchFamily="18" charset="0"/>
              </a:rPr>
              <a:t>(приложение </a:t>
            </a:r>
            <a:r>
              <a:rPr lang="ru-RU" sz="2000" b="1" dirty="0">
                <a:solidFill>
                  <a:schemeClr val="accent6">
                    <a:lumMod val="50000"/>
                  </a:schemeClr>
                </a:solidFill>
                <a:latin typeface="Times New Roman" panose="02020603050405020304" pitchFamily="18" charset="0"/>
                <a:cs typeface="Times New Roman" panose="02020603050405020304" pitchFamily="18" charset="0"/>
              </a:rPr>
              <a:t>N </a:t>
            </a:r>
            <a:r>
              <a:rPr lang="ru-RU" sz="2000" b="1" dirty="0" smtClean="0">
                <a:solidFill>
                  <a:schemeClr val="accent6">
                    <a:lumMod val="50000"/>
                  </a:schemeClr>
                </a:solidFill>
                <a:latin typeface="Times New Roman" panose="02020603050405020304" pitchFamily="18" charset="0"/>
                <a:cs typeface="Times New Roman" panose="02020603050405020304" pitchFamily="18" charset="0"/>
              </a:rPr>
              <a:t>6)</a:t>
            </a:r>
            <a:r>
              <a:rPr lang="ru-RU" sz="2000" b="1" dirty="0">
                <a:solidFill>
                  <a:schemeClr val="accent6">
                    <a:lumMod val="50000"/>
                  </a:schemeClr>
                </a:solidFill>
                <a:latin typeface="Times New Roman" panose="02020603050405020304" pitchFamily="18" charset="0"/>
                <a:cs typeface="Times New Roman" panose="02020603050405020304" pitchFamily="18" charset="0"/>
              </a:rPr>
              <a:t/>
            </a:r>
            <a:br>
              <a:rPr lang="ru-RU" sz="2000" b="1" dirty="0">
                <a:solidFill>
                  <a:schemeClr val="accent6">
                    <a:lumMod val="50000"/>
                  </a:schemeClr>
                </a:solidFill>
                <a:latin typeface="Times New Roman" panose="02020603050405020304" pitchFamily="18" charset="0"/>
                <a:cs typeface="Times New Roman" panose="02020603050405020304" pitchFamily="18" charset="0"/>
              </a:rPr>
            </a:br>
            <a:endParaRPr lang="ru-RU" sz="2000" b="1" dirty="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lum bright="-20000" contrast="40000"/>
          </a:blip>
          <a:stretch>
            <a:fillRect/>
          </a:stretch>
        </p:blipFill>
        <p:spPr>
          <a:xfrm>
            <a:off x="1629104" y="2023167"/>
            <a:ext cx="9112468" cy="3927038"/>
          </a:xfrm>
          <a:prstGeom prst="rect">
            <a:avLst/>
          </a:prstGeom>
        </p:spPr>
      </p:pic>
    </p:spTree>
    <p:extLst>
      <p:ext uri="{BB962C8B-B14F-4D97-AF65-F5344CB8AC3E}">
        <p14:creationId xmlns:p14="http://schemas.microsoft.com/office/powerpoint/2010/main" val="1309390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1579" y="804520"/>
            <a:ext cx="9603275" cy="572336"/>
          </a:xfrm>
        </p:spPr>
        <p:txBody>
          <a:bodyPr>
            <a:noAutofit/>
          </a:bodyPr>
          <a:lstStyle/>
          <a:p>
            <a:pPr algn="ctr"/>
            <a:r>
              <a:rPr lang="ru-RU" sz="3600" b="1" dirty="0" smtClean="0">
                <a:solidFill>
                  <a:srgbClr val="C00000"/>
                </a:solidFill>
                <a:latin typeface="Times New Roman" panose="02020603050405020304" pitchFamily="18" charset="0"/>
                <a:cs typeface="Times New Roman" panose="02020603050405020304" pitchFamily="18" charset="0"/>
              </a:rPr>
              <a:t>Нормативный документ</a:t>
            </a:r>
            <a:endParaRPr lang="ru-RU" sz="3600" b="1" dirty="0">
              <a:solidFill>
                <a:srgbClr val="C0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62152" y="2015732"/>
            <a:ext cx="10773103" cy="2356571"/>
          </a:xfrm>
        </p:spPr>
        <p:txBody>
          <a:bodyPr>
            <a:noAutofit/>
          </a:bodyPr>
          <a:lstStyle/>
          <a:p>
            <a:pPr marL="0" indent="0" algn="ctr">
              <a:buNone/>
            </a:pPr>
            <a:r>
              <a:rPr lang="ru-RU" sz="2400" dirty="0" smtClean="0">
                <a:latin typeface="Times New Roman" panose="02020603050405020304" pitchFamily="18" charset="0"/>
                <a:cs typeface="Times New Roman" panose="02020603050405020304" pitchFamily="18" charset="0"/>
              </a:rPr>
              <a:t>приказ </a:t>
            </a:r>
            <a:r>
              <a:rPr lang="ru-RU" sz="2400" dirty="0" err="1">
                <a:latin typeface="Times New Roman" panose="02020603050405020304" pitchFamily="18" charset="0"/>
                <a:cs typeface="Times New Roman" panose="02020603050405020304" pitchFamily="18" charset="0"/>
              </a:rPr>
              <a:t>Минобрнауки</a:t>
            </a:r>
            <a:r>
              <a:rPr lang="ru-RU" sz="2400" dirty="0">
                <a:latin typeface="Times New Roman" panose="02020603050405020304" pitchFamily="18" charset="0"/>
                <a:cs typeface="Times New Roman" panose="02020603050405020304" pitchFamily="18" charset="0"/>
              </a:rPr>
              <a:t> РФ от 27.06.2017 № 602 </a:t>
            </a:r>
            <a:endParaRPr lang="ru-RU" sz="2400" dirty="0" smtClean="0">
              <a:latin typeface="Times New Roman" panose="02020603050405020304" pitchFamily="18" charset="0"/>
              <a:cs typeface="Times New Roman" panose="02020603050405020304" pitchFamily="18" charset="0"/>
            </a:endParaRPr>
          </a:p>
          <a:p>
            <a:pPr marL="0" indent="0" algn="ctr">
              <a:buNone/>
            </a:pPr>
            <a:r>
              <a:rPr lang="ru-RU" sz="2400" dirty="0" smtClean="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Об утверждении порядка расследования и учета несчастных случаев с обучающимися во время пребывания в организации, осуществляющей образовательную деятельность»</a:t>
            </a:r>
          </a:p>
        </p:txBody>
      </p:sp>
    </p:spTree>
    <p:extLst>
      <p:ext uri="{BB962C8B-B14F-4D97-AF65-F5344CB8AC3E}">
        <p14:creationId xmlns:p14="http://schemas.microsoft.com/office/powerpoint/2010/main" val="1399893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2670" y="394615"/>
            <a:ext cx="9541091" cy="961219"/>
          </a:xfrm>
        </p:spPr>
        <p:txBody>
          <a:bodyPr>
            <a:noAutofit/>
          </a:bodyPr>
          <a:lstStyle/>
          <a:p>
            <a:pPr algn="ctr">
              <a:lnSpc>
                <a:spcPct val="100000"/>
              </a:lnSpc>
            </a:pPr>
            <a:r>
              <a:rPr lang="ru-RU" sz="2000" b="1" dirty="0">
                <a:solidFill>
                  <a:srgbClr val="663300"/>
                </a:solidFill>
                <a:latin typeface="Times New Roman" panose="02020603050405020304" pitchFamily="18" charset="0"/>
                <a:cs typeface="Times New Roman" panose="02020603050405020304" pitchFamily="18" charset="0"/>
              </a:rPr>
              <a:t>Руководитель организации (или лицо, его замещающее), осуществляющей образовательную деятельность, при </a:t>
            </a:r>
            <a:r>
              <a:rPr lang="ru-RU" sz="2000" b="1" dirty="0" smtClean="0">
                <a:solidFill>
                  <a:srgbClr val="663300"/>
                </a:solidFill>
                <a:latin typeface="Times New Roman" panose="02020603050405020304" pitchFamily="18" charset="0"/>
                <a:cs typeface="Times New Roman" panose="02020603050405020304" pitchFamily="18" charset="0"/>
              </a:rPr>
              <a:t>наступлении </a:t>
            </a:r>
            <a:r>
              <a:rPr lang="ru-RU" sz="2000" b="1" dirty="0">
                <a:solidFill>
                  <a:srgbClr val="663300"/>
                </a:solidFill>
                <a:latin typeface="Times New Roman" panose="02020603050405020304" pitchFamily="18" charset="0"/>
                <a:cs typeface="Times New Roman" panose="02020603050405020304" pitchFamily="18" charset="0"/>
              </a:rPr>
              <a:t>несчастного случая </a:t>
            </a:r>
            <a:r>
              <a:rPr lang="ru-RU" sz="2000" b="1" dirty="0">
                <a:solidFill>
                  <a:srgbClr val="C00000"/>
                </a:solidFill>
                <a:latin typeface="Times New Roman" panose="02020603050405020304" pitchFamily="18" charset="0"/>
                <a:cs typeface="Times New Roman" panose="02020603050405020304" pitchFamily="18" charset="0"/>
              </a:rPr>
              <a:t>обязан</a:t>
            </a:r>
            <a:r>
              <a:rPr lang="ru-RU" sz="2000" dirty="0">
                <a:solidFill>
                  <a:srgbClr val="C00000"/>
                </a:solidFill>
                <a:latin typeface="Times New Roman" panose="02020603050405020304" pitchFamily="18" charset="0"/>
                <a:cs typeface="Times New Roman" panose="02020603050405020304" pitchFamily="18" charset="0"/>
              </a:rPr>
              <a:t>:</a:t>
            </a:r>
          </a:p>
        </p:txBody>
      </p:sp>
      <p:sp>
        <p:nvSpPr>
          <p:cNvPr id="3" name="Объект 2"/>
          <p:cNvSpPr>
            <a:spLocks noGrp="1"/>
          </p:cNvSpPr>
          <p:nvPr>
            <p:ph idx="1"/>
          </p:nvPr>
        </p:nvSpPr>
        <p:spPr>
          <a:xfrm>
            <a:off x="1482670" y="1994711"/>
            <a:ext cx="10047178" cy="780020"/>
          </a:xfr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pPr marL="0" indent="0">
              <a:buNone/>
            </a:pPr>
            <a:r>
              <a:rPr lang="ru-RU" dirty="0" smtClean="0">
                <a:latin typeface="Times New Roman" panose="02020603050405020304" pitchFamily="18" charset="0"/>
                <a:cs typeface="Times New Roman" panose="02020603050405020304" pitchFamily="18" charset="0"/>
              </a:rPr>
              <a:t>а) немедленно </a:t>
            </a:r>
            <a:r>
              <a:rPr lang="ru-RU" dirty="0">
                <a:latin typeface="Times New Roman" panose="02020603050405020304" pitchFamily="18" charset="0"/>
                <a:cs typeface="Times New Roman" panose="02020603050405020304" pitchFamily="18" charset="0"/>
              </a:rPr>
              <a:t>организовать оказание первой помощи пострадавшему и, </a:t>
            </a:r>
            <a:r>
              <a:rPr lang="ru-RU" dirty="0" smtClean="0">
                <a:latin typeface="Times New Roman" panose="02020603050405020304" pitchFamily="18" charset="0"/>
                <a:cs typeface="Times New Roman" panose="02020603050405020304" pitchFamily="18" charset="0"/>
              </a:rPr>
              <a:t>при необходимости</a:t>
            </a:r>
            <a:r>
              <a:rPr lang="ru-RU" dirty="0">
                <a:latin typeface="Times New Roman" panose="02020603050405020304" pitchFamily="18" charset="0"/>
                <a:cs typeface="Times New Roman" panose="02020603050405020304" pitchFamily="18" charset="0"/>
              </a:rPr>
              <a:t>, доставку его в медицинскую организацию;</a:t>
            </a:r>
          </a:p>
        </p:txBody>
      </p:sp>
      <p:sp>
        <p:nvSpPr>
          <p:cNvPr id="5" name="Объект 2"/>
          <p:cNvSpPr txBox="1">
            <a:spLocks/>
          </p:cNvSpPr>
          <p:nvPr/>
        </p:nvSpPr>
        <p:spPr>
          <a:xfrm>
            <a:off x="1482669" y="2945897"/>
            <a:ext cx="10047179" cy="780020"/>
          </a:xfrm>
          <a:prstGeom prst="rect">
            <a:avLst/>
          </a:prstGeo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smtClean="0">
                <a:latin typeface="Times New Roman" panose="02020603050405020304" pitchFamily="18" charset="0"/>
                <a:cs typeface="Times New Roman" panose="02020603050405020304" pitchFamily="18" charset="0"/>
              </a:rPr>
              <a:t>б) принять </a:t>
            </a:r>
            <a:r>
              <a:rPr lang="ru-RU" dirty="0">
                <a:latin typeface="Times New Roman" panose="02020603050405020304" pitchFamily="18" charset="0"/>
                <a:cs typeface="Times New Roman" panose="02020603050405020304" pitchFamily="18" charset="0"/>
              </a:rPr>
              <a:t>неотложные меры по предотвращению чрезвычайной ситуации, в том числе аварийной ситуации и воздействия травмирующих факторов на других лиц</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
        <p:nvSpPr>
          <p:cNvPr id="6" name="Объект 2"/>
          <p:cNvSpPr txBox="1">
            <a:spLocks/>
          </p:cNvSpPr>
          <p:nvPr/>
        </p:nvSpPr>
        <p:spPr>
          <a:xfrm>
            <a:off x="1482669" y="3897082"/>
            <a:ext cx="10047179" cy="1894117"/>
          </a:xfrm>
          <a:prstGeom prst="rect">
            <a:avLst/>
          </a:prstGeo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smtClean="0">
                <a:latin typeface="Times New Roman" panose="02020603050405020304" pitchFamily="18" charset="0"/>
                <a:cs typeface="Times New Roman" panose="02020603050405020304" pitchFamily="18" charset="0"/>
              </a:rPr>
              <a:t>в) принять </a:t>
            </a:r>
            <a:r>
              <a:rPr lang="ru-RU" dirty="0">
                <a:latin typeface="Times New Roman" panose="02020603050405020304" pitchFamily="18" charset="0"/>
                <a:cs typeface="Times New Roman" panose="02020603050405020304" pitchFamily="18" charset="0"/>
              </a:rPr>
              <a:t>меры по фиксированию до начала расследования несчастного случая обстановки, какой она была на момент происшествия (составить схемы, провести фото или видеосъемку, осуществить другие мероприятия), если это не угрожает жизни и здоровью других лиц и не ведет к катастрофе, аварии или возникновению иных чрезвычайных обстоятельств;</a:t>
            </a:r>
            <a:endParaRPr lang="ru-RU" b="1"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7293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1579" y="525517"/>
            <a:ext cx="9603275" cy="1328237"/>
          </a:xfrm>
        </p:spPr>
        <p:txBody>
          <a:bodyPr>
            <a:noAutofit/>
          </a:bodyPr>
          <a:lstStyle/>
          <a:p>
            <a:pPr algn="ctr"/>
            <a:r>
              <a:rPr lang="ru-RU" sz="2000" b="1" dirty="0">
                <a:solidFill>
                  <a:srgbClr val="663300"/>
                </a:solidFill>
                <a:latin typeface="Times New Roman" panose="02020603050405020304" pitchFamily="18" charset="0"/>
                <a:cs typeface="Times New Roman" panose="02020603050405020304" pitchFamily="18" charset="0"/>
              </a:rPr>
              <a:t>Руководитель организации (или лицо, его замещающее), осуществляющей образовательную деятельность, при наступлении несчастного случая </a:t>
            </a:r>
            <a:r>
              <a:rPr lang="ru-RU" sz="2000" b="1" dirty="0">
                <a:solidFill>
                  <a:srgbClr val="C00000"/>
                </a:solidFill>
                <a:latin typeface="Times New Roman" panose="02020603050405020304" pitchFamily="18" charset="0"/>
                <a:cs typeface="Times New Roman" panose="02020603050405020304" pitchFamily="18" charset="0"/>
              </a:rPr>
              <a:t>обязан</a:t>
            </a:r>
            <a:r>
              <a:rPr lang="ru-RU" sz="2000" dirty="0">
                <a:solidFill>
                  <a:srgbClr val="C00000"/>
                </a:solidFill>
                <a:latin typeface="Times New Roman" panose="02020603050405020304" pitchFamily="18" charset="0"/>
                <a:cs typeface="Times New Roman" panose="02020603050405020304" pitchFamily="18" charset="0"/>
              </a:rPr>
              <a:t>:</a:t>
            </a:r>
            <a:endParaRPr lang="ru-RU" sz="2000" dirty="0"/>
          </a:p>
        </p:txBody>
      </p:sp>
      <p:sp>
        <p:nvSpPr>
          <p:cNvPr id="4" name="Объект 2"/>
          <p:cNvSpPr>
            <a:spLocks noGrp="1"/>
          </p:cNvSpPr>
          <p:nvPr>
            <p:ph idx="1"/>
          </p:nvPr>
        </p:nvSpPr>
        <p:spPr>
          <a:xfrm>
            <a:off x="1451579" y="1952671"/>
            <a:ext cx="9603275" cy="664405"/>
          </a:xfr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pPr marL="0" indent="0">
              <a:buNone/>
            </a:pPr>
            <a:r>
              <a:rPr lang="ru-RU" dirty="0">
                <a:latin typeface="Times New Roman" panose="02020603050405020304" pitchFamily="18" charset="0"/>
                <a:cs typeface="Times New Roman" panose="02020603050405020304" pitchFamily="18" charset="0"/>
              </a:rPr>
              <a:t>г</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принять меры к устранению причин, вызвавших несчастный случай;</a:t>
            </a:r>
          </a:p>
        </p:txBody>
      </p:sp>
      <p:sp>
        <p:nvSpPr>
          <p:cNvPr id="5" name="Объект 2"/>
          <p:cNvSpPr txBox="1">
            <a:spLocks/>
          </p:cNvSpPr>
          <p:nvPr/>
        </p:nvSpPr>
        <p:spPr>
          <a:xfrm>
            <a:off x="1451578" y="2838345"/>
            <a:ext cx="9603275" cy="843082"/>
          </a:xfrm>
          <a:prstGeom prst="rect">
            <a:avLst/>
          </a:prstGeo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a:latin typeface="Times New Roman" panose="02020603050405020304" pitchFamily="18" charset="0"/>
                <a:cs typeface="Times New Roman" panose="02020603050405020304" pitchFamily="18" charset="0"/>
              </a:rPr>
              <a:t>д</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проинформировать о несчастном случае с обучающимся Учредителя, а также родителей или законных представителей пострадавшего;</a:t>
            </a:r>
          </a:p>
        </p:txBody>
      </p:sp>
      <p:sp>
        <p:nvSpPr>
          <p:cNvPr id="6" name="Объект 2"/>
          <p:cNvSpPr txBox="1">
            <a:spLocks/>
          </p:cNvSpPr>
          <p:nvPr/>
        </p:nvSpPr>
        <p:spPr>
          <a:xfrm>
            <a:off x="1451577" y="3902696"/>
            <a:ext cx="9603275" cy="1158391"/>
          </a:xfrm>
          <a:prstGeom prst="rect">
            <a:avLst/>
          </a:prstGeom>
          <a:solidFill>
            <a:schemeClr val="bg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a:latin typeface="Times New Roman" panose="02020603050405020304" pitchFamily="18" charset="0"/>
                <a:cs typeface="Times New Roman" panose="02020603050405020304" pitchFamily="18" charset="0"/>
              </a:rPr>
              <a:t>е</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принять иные необходимые меры по организации и обеспечению надлежащего и своевременного расследования несчастного случая и оформлению материалов расследования.</a:t>
            </a:r>
          </a:p>
        </p:txBody>
      </p:sp>
    </p:spTree>
    <p:extLst>
      <p:ext uri="{BB962C8B-B14F-4D97-AF65-F5344CB8AC3E}">
        <p14:creationId xmlns:p14="http://schemas.microsoft.com/office/powerpoint/2010/main" val="2824287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6171" y="646864"/>
            <a:ext cx="9603275" cy="1049235"/>
          </a:xfrm>
        </p:spPr>
        <p:txBody>
          <a:bodyPr>
            <a:normAutofit/>
          </a:bodyPr>
          <a:lstStyle/>
          <a:p>
            <a:pPr algn="ctr"/>
            <a:r>
              <a:rPr lang="ru-RU" sz="2800" b="1" dirty="0" smtClean="0">
                <a:solidFill>
                  <a:srgbClr val="C00000"/>
                </a:solidFill>
                <a:latin typeface="Times New Roman" panose="02020603050405020304" pitchFamily="18" charset="0"/>
                <a:cs typeface="Times New Roman" panose="02020603050405020304" pitchFamily="18" charset="0"/>
              </a:rPr>
              <a:t>КОМИССИЯ ПО РАССЛЕДОВАНИЮ НЕСЧАСТНОГО СЛУЧАЯ С ОБУЧАЮЩИМИСЯ</a:t>
            </a:r>
            <a:endParaRPr lang="ru-RU" sz="2800" b="1" dirty="0">
              <a:solidFill>
                <a:srgbClr val="C00000"/>
              </a:solidFill>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882430" y="1937837"/>
            <a:ext cx="10930758" cy="3970318"/>
          </a:xfrm>
          <a:prstGeom prst="rect">
            <a:avLst/>
          </a:prstGeom>
        </p:spPr>
        <p:txBody>
          <a:bodyPr wrap="square">
            <a:spAutoFit/>
          </a:bodyPr>
          <a:lstStyle/>
          <a:p>
            <a:pPr algn="just"/>
            <a:r>
              <a:rPr lang="ru-RU" dirty="0">
                <a:latin typeface="Times New Roman" panose="02020603050405020304" pitchFamily="18" charset="0"/>
                <a:cs typeface="Times New Roman" panose="02020603050405020304" pitchFamily="18" charset="0"/>
              </a:rPr>
              <a:t>При расследования несчастного случая, в результате которого обучающийся получил легкие повреждения здоровья, руководителем организации, осуществляющей образовательную деятельность, незамедлительно создается комиссия по расследованию несчастного случая в составе не менее </a:t>
            </a:r>
            <a:r>
              <a:rPr lang="ru-RU" u="sng" dirty="0">
                <a:latin typeface="Times New Roman" panose="02020603050405020304" pitchFamily="18" charset="0"/>
                <a:cs typeface="Times New Roman" panose="02020603050405020304" pitchFamily="18" charset="0"/>
              </a:rPr>
              <a:t>трех</a:t>
            </a:r>
            <a:r>
              <a:rPr lang="ru-RU" dirty="0">
                <a:latin typeface="Times New Roman" panose="02020603050405020304" pitchFamily="18" charset="0"/>
                <a:cs typeface="Times New Roman" panose="02020603050405020304" pitchFamily="18" charset="0"/>
              </a:rPr>
              <a:t> человек. </a:t>
            </a:r>
            <a:endParaRPr lang="ru-RU" dirty="0" smtClean="0">
              <a:latin typeface="Times New Roman" panose="02020603050405020304" pitchFamily="18" charset="0"/>
              <a:cs typeface="Times New Roman" panose="02020603050405020304" pitchFamily="18" charset="0"/>
            </a:endParaRPr>
          </a:p>
          <a:p>
            <a:pPr algn="just"/>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Состав </a:t>
            </a:r>
            <a:r>
              <a:rPr lang="ru-RU" dirty="0">
                <a:latin typeface="Times New Roman" panose="02020603050405020304" pitchFamily="18" charset="0"/>
                <a:cs typeface="Times New Roman" panose="02020603050405020304" pitchFamily="18" charset="0"/>
              </a:rPr>
              <a:t>комиссии утверждается распорядительным актом руководителя образовательного </a:t>
            </a:r>
            <a:r>
              <a:rPr lang="ru-RU" dirty="0" smtClean="0">
                <a:latin typeface="Times New Roman" panose="02020603050405020304" pitchFamily="18" charset="0"/>
                <a:cs typeface="Times New Roman" panose="02020603050405020304" pitchFamily="18" charset="0"/>
              </a:rPr>
              <a:t>учреждения</a:t>
            </a:r>
          </a:p>
          <a:p>
            <a:endParaRPr lang="ru-RU" dirty="0" smtClean="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В состав комиссии </a:t>
            </a:r>
            <a:r>
              <a:rPr lang="ru-RU" u="sng" dirty="0">
                <a:latin typeface="Times New Roman" panose="02020603050405020304" pitchFamily="18" charset="0"/>
                <a:cs typeface="Times New Roman" panose="02020603050405020304" pitchFamily="18" charset="0"/>
              </a:rPr>
              <a:t>в обязательном </a:t>
            </a:r>
            <a:r>
              <a:rPr lang="ru-RU" dirty="0">
                <a:latin typeface="Times New Roman" panose="02020603050405020304" pitchFamily="18" charset="0"/>
                <a:cs typeface="Times New Roman" panose="02020603050405020304" pitchFamily="18" charset="0"/>
              </a:rPr>
              <a:t>порядке включаются: </a:t>
            </a:r>
            <a:endParaRPr lang="ru-RU" dirty="0" smtClean="0">
              <a:latin typeface="Times New Roman" panose="02020603050405020304" pitchFamily="18" charset="0"/>
              <a:cs typeface="Times New Roman" panose="02020603050405020304" pitchFamily="18" charset="0"/>
            </a:endParaRPr>
          </a:p>
          <a:p>
            <a:pPr marL="342900" indent="-342900">
              <a:buAutoNum type="arabicPeriod"/>
            </a:pPr>
            <a:r>
              <a:rPr lang="ru-RU" dirty="0" smtClean="0">
                <a:latin typeface="Times New Roman" panose="02020603050405020304" pitchFamily="18" charset="0"/>
                <a:cs typeface="Times New Roman" panose="02020603050405020304" pitchFamily="18" charset="0"/>
              </a:rPr>
              <a:t>специалист </a:t>
            </a:r>
            <a:r>
              <a:rPr lang="ru-RU" dirty="0">
                <a:latin typeface="Times New Roman" panose="02020603050405020304" pitchFamily="18" charset="0"/>
                <a:cs typeface="Times New Roman" panose="02020603050405020304" pitchFamily="18" charset="0"/>
              </a:rPr>
              <a:t>по охране труда или лицо, на которое руководителем ОУ, возложены обязанности специалиста по охране труда, прошедшее обучение по вопросам охраны труда; </a:t>
            </a:r>
            <a:endParaRPr lang="ru-RU" dirty="0" smtClean="0">
              <a:latin typeface="Times New Roman" panose="02020603050405020304" pitchFamily="18" charset="0"/>
              <a:cs typeface="Times New Roman" panose="02020603050405020304" pitchFamily="18" charset="0"/>
            </a:endParaRPr>
          </a:p>
          <a:p>
            <a:pPr marL="342900" indent="-342900">
              <a:buAutoNum type="arabicPeriod"/>
            </a:pPr>
            <a:r>
              <a:rPr lang="ru-RU" dirty="0" smtClean="0">
                <a:latin typeface="Times New Roman" panose="02020603050405020304" pitchFamily="18" charset="0"/>
                <a:cs typeface="Times New Roman" panose="02020603050405020304" pitchFamily="18" charset="0"/>
              </a:rPr>
              <a:t>представитель </a:t>
            </a:r>
            <a:r>
              <a:rPr lang="ru-RU" dirty="0">
                <a:latin typeface="Times New Roman" panose="02020603050405020304" pitchFamily="18" charset="0"/>
                <a:cs typeface="Times New Roman" panose="02020603050405020304" pitchFamily="18" charset="0"/>
              </a:rPr>
              <a:t>выборного органа первичной профсоюзной организации обучающихся (при наличии) и (или) иного представительного органа обучающихся ОУ. </a:t>
            </a:r>
            <a:endParaRPr lang="ru-RU" dirty="0" smtClean="0">
              <a:latin typeface="Times New Roman" panose="02020603050405020304" pitchFamily="18" charset="0"/>
              <a:cs typeface="Times New Roman" panose="02020603050405020304" pitchFamily="18" charset="0"/>
            </a:endParaRPr>
          </a:p>
          <a:p>
            <a:endParaRPr lang="ru-RU" dirty="0" smtClean="0"/>
          </a:p>
          <a:p>
            <a:r>
              <a:rPr lang="ru-RU" dirty="0" smtClean="0">
                <a:latin typeface="Times New Roman" panose="02020603050405020304" pitchFamily="18" charset="0"/>
                <a:cs typeface="Times New Roman" panose="02020603050405020304" pitchFamily="18" charset="0"/>
              </a:rPr>
              <a:t>Расследование </a:t>
            </a:r>
            <a:r>
              <a:rPr lang="ru-RU" dirty="0">
                <a:latin typeface="Times New Roman" panose="02020603050405020304" pitchFamily="18" charset="0"/>
                <a:cs typeface="Times New Roman" panose="02020603050405020304" pitchFamily="18" charset="0"/>
              </a:rPr>
              <a:t>проводится комиссией в течение </a:t>
            </a:r>
            <a:r>
              <a:rPr lang="ru-RU" u="sng" dirty="0">
                <a:latin typeface="Times New Roman" panose="02020603050405020304" pitchFamily="18" charset="0"/>
                <a:cs typeface="Times New Roman" panose="02020603050405020304" pitchFamily="18" charset="0"/>
              </a:rPr>
              <a:t>трех</a:t>
            </a:r>
            <a:r>
              <a:rPr lang="ru-RU" dirty="0">
                <a:latin typeface="Times New Roman" panose="02020603050405020304" pitchFamily="18" charset="0"/>
                <a:cs typeface="Times New Roman" panose="02020603050405020304" pitchFamily="18" charset="0"/>
              </a:rPr>
              <a:t> календарных дней с момента происшествия</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7484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3923" y="329360"/>
            <a:ext cx="9603275" cy="1049235"/>
          </a:xfrm>
        </p:spPr>
        <p:txBody>
          <a:bodyPr>
            <a:normAutofit/>
          </a:bodyPr>
          <a:lstStyle/>
          <a:p>
            <a:pPr algn="ctr"/>
            <a:r>
              <a:rPr lang="ru-RU" sz="2000" dirty="0">
                <a:solidFill>
                  <a:schemeClr val="accent1">
                    <a:lumMod val="75000"/>
                  </a:schemeClr>
                </a:solidFill>
                <a:latin typeface="Times New Roman" panose="02020603050405020304" pitchFamily="18" charset="0"/>
                <a:cs typeface="Times New Roman" panose="02020603050405020304" pitchFamily="18" charset="0"/>
              </a:rPr>
              <a:t>Комиссия по расследованию несчастного случая с обучающимся при расследовании несчастного случая </a:t>
            </a:r>
            <a:r>
              <a:rPr lang="ru-RU" sz="2000" dirty="0" smtClean="0">
                <a:solidFill>
                  <a:schemeClr val="accent1">
                    <a:lumMod val="75000"/>
                  </a:schemeClr>
                </a:solidFill>
                <a:latin typeface="Times New Roman" panose="02020603050405020304" pitchFamily="18" charset="0"/>
                <a:cs typeface="Times New Roman" panose="02020603050405020304" pitchFamily="18" charset="0"/>
              </a:rPr>
              <a:t/>
            </a:r>
            <a:br>
              <a:rPr lang="ru-RU" sz="2000" dirty="0" smtClean="0">
                <a:solidFill>
                  <a:schemeClr val="accent1">
                    <a:lumMod val="75000"/>
                  </a:schemeClr>
                </a:solidFill>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обязана:</a:t>
            </a:r>
            <a:endParaRPr lang="ru-RU" sz="2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51579" y="2015732"/>
            <a:ext cx="9603275" cy="1242475"/>
          </a:xfrm>
        </p:spPr>
        <p:txBody>
          <a:bodyPr/>
          <a:lstStyle/>
          <a:p>
            <a:endParaRPr lang="ru-RU" dirty="0"/>
          </a:p>
        </p:txBody>
      </p:sp>
      <p:sp>
        <p:nvSpPr>
          <p:cNvPr id="4" name="Объект 2"/>
          <p:cNvSpPr txBox="1">
            <a:spLocks/>
          </p:cNvSpPr>
          <p:nvPr/>
        </p:nvSpPr>
        <p:spPr>
          <a:xfrm>
            <a:off x="803600" y="1317062"/>
            <a:ext cx="10583917" cy="1557784"/>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smtClean="0">
                <a:latin typeface="Times New Roman" panose="02020603050405020304" pitchFamily="18" charset="0"/>
                <a:cs typeface="Times New Roman" panose="02020603050405020304" pitchFamily="18" charset="0"/>
              </a:rPr>
              <a:t>а) получить </a:t>
            </a:r>
            <a:r>
              <a:rPr lang="ru-RU" dirty="0">
                <a:latin typeface="Times New Roman" panose="02020603050405020304" pitchFamily="18" charset="0"/>
                <a:cs typeface="Times New Roman" panose="02020603050405020304" pitchFamily="18" charset="0"/>
              </a:rPr>
              <a:t>письменное объяснение от пострадавшего (по возможности), должностного лица, проводившего учебное занятие (мероприятие), во время которого произошел несчастный случай, лица, на которое было возложено обеспечение соблюдения безопасных условий проведения учебного занятия или мероприятия;</a:t>
            </a:r>
          </a:p>
        </p:txBody>
      </p:sp>
      <p:sp>
        <p:nvSpPr>
          <p:cNvPr id="5" name="Объект 2"/>
          <p:cNvSpPr txBox="1">
            <a:spLocks/>
          </p:cNvSpPr>
          <p:nvPr/>
        </p:nvSpPr>
        <p:spPr>
          <a:xfrm>
            <a:off x="803601" y="2983791"/>
            <a:ext cx="10583917" cy="1217520"/>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a:latin typeface="Times New Roman" panose="02020603050405020304" pitchFamily="18" charset="0"/>
                <a:cs typeface="Times New Roman" panose="02020603050405020304" pitchFamily="18" charset="0"/>
              </a:rPr>
              <a:t>б</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составить протокол опроса очевидцев несчастного случая, должностного лица, проводившего учебное занятие (мероприятие) в организации, осуществляющей образовательную деятельность;</a:t>
            </a:r>
          </a:p>
        </p:txBody>
      </p:sp>
      <p:sp>
        <p:nvSpPr>
          <p:cNvPr id="6" name="Объект 2"/>
          <p:cNvSpPr txBox="1">
            <a:spLocks/>
          </p:cNvSpPr>
          <p:nvPr/>
        </p:nvSpPr>
        <p:spPr>
          <a:xfrm>
            <a:off x="803601" y="4310256"/>
            <a:ext cx="10583916" cy="1466591"/>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a:latin typeface="Times New Roman" panose="02020603050405020304" pitchFamily="18" charset="0"/>
                <a:cs typeface="Times New Roman" panose="02020603050405020304" pitchFamily="18" charset="0"/>
              </a:rPr>
              <a:t>в</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запросить в медицинской организации медицинское заключение о характере полученных повреждений здоровья в результате несчастного случая и степени их тяжести, а также о возможном нахождении пострадавшего в состоянии алкогольного, наркотического или токсического опьянения или заключение о причине смерти;</a:t>
            </a:r>
          </a:p>
        </p:txBody>
      </p:sp>
    </p:spTree>
    <p:extLst>
      <p:ext uri="{BB962C8B-B14F-4D97-AF65-F5344CB8AC3E}">
        <p14:creationId xmlns:p14="http://schemas.microsoft.com/office/powerpoint/2010/main" val="979508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1579" y="683173"/>
            <a:ext cx="9603275" cy="1170582"/>
          </a:xfrm>
        </p:spPr>
        <p:txBody>
          <a:bodyPr>
            <a:normAutofit/>
          </a:bodyPr>
          <a:lstStyle/>
          <a:p>
            <a:pPr algn="ctr"/>
            <a:r>
              <a:rPr lang="ru-RU" sz="2200" dirty="0">
                <a:solidFill>
                  <a:schemeClr val="accent1">
                    <a:lumMod val="75000"/>
                  </a:schemeClr>
                </a:solidFill>
                <a:latin typeface="Times New Roman" panose="02020603050405020304" pitchFamily="18" charset="0"/>
                <a:cs typeface="Times New Roman" panose="02020603050405020304" pitchFamily="18" charset="0"/>
              </a:rPr>
              <a:t>Комиссия по расследованию несчастного случая с обучающимся при расследовании несчастного случая </a:t>
            </a:r>
            <a:br>
              <a:rPr lang="ru-RU" sz="2200" dirty="0">
                <a:solidFill>
                  <a:schemeClr val="accent1">
                    <a:lumMod val="75000"/>
                  </a:schemeClr>
                </a:solidFill>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обязана:</a:t>
            </a:r>
            <a:endParaRPr lang="ru-RU" sz="2200" dirty="0"/>
          </a:p>
        </p:txBody>
      </p:sp>
      <p:sp>
        <p:nvSpPr>
          <p:cNvPr id="4" name="Прямоугольник 3"/>
          <p:cNvSpPr/>
          <p:nvPr/>
        </p:nvSpPr>
        <p:spPr>
          <a:xfrm>
            <a:off x="898195" y="1853754"/>
            <a:ext cx="10710041" cy="646331"/>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ru-RU" dirty="0" smtClean="0">
                <a:latin typeface="Times New Roman" panose="02020603050405020304" pitchFamily="18" charset="0"/>
                <a:cs typeface="Times New Roman" panose="02020603050405020304" pitchFamily="18" charset="0"/>
              </a:rPr>
              <a:t>г) составить </a:t>
            </a:r>
            <a:r>
              <a:rPr lang="ru-RU" dirty="0">
                <a:latin typeface="Times New Roman" panose="02020603050405020304" pitchFamily="18" charset="0"/>
                <a:cs typeface="Times New Roman" panose="02020603050405020304" pitchFamily="18" charset="0"/>
              </a:rPr>
              <a:t>протокол осмотра места несчастного случая, схему места несчастного случая, произвести, по возможности, фотографирование или видеосъемку;</a:t>
            </a:r>
          </a:p>
        </p:txBody>
      </p:sp>
      <p:sp>
        <p:nvSpPr>
          <p:cNvPr id="5" name="Прямоугольник 4"/>
          <p:cNvSpPr/>
          <p:nvPr/>
        </p:nvSpPr>
        <p:spPr>
          <a:xfrm>
            <a:off x="914401" y="2605282"/>
            <a:ext cx="10710041" cy="646331"/>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ru-RU" dirty="0" smtClean="0">
                <a:latin typeface="Times New Roman" panose="02020603050405020304" pitchFamily="18" charset="0"/>
                <a:cs typeface="Times New Roman" panose="02020603050405020304" pitchFamily="18" charset="0"/>
              </a:rPr>
              <a:t>д) изучить </a:t>
            </a:r>
            <a:r>
              <a:rPr lang="ru-RU" dirty="0">
                <a:latin typeface="Times New Roman" panose="02020603050405020304" pitchFamily="18" charset="0"/>
                <a:cs typeface="Times New Roman" panose="02020603050405020304" pitchFamily="18" charset="0"/>
              </a:rPr>
              <a:t>документы, характеризующие условия осуществления образовательной деятельности, проводимого учебного занятия (мероприятия);</a:t>
            </a:r>
          </a:p>
        </p:txBody>
      </p:sp>
      <p:sp>
        <p:nvSpPr>
          <p:cNvPr id="7" name="Прямоугольник 6"/>
          <p:cNvSpPr/>
          <p:nvPr/>
        </p:nvSpPr>
        <p:spPr>
          <a:xfrm>
            <a:off x="914400" y="3364144"/>
            <a:ext cx="10710041" cy="923330"/>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ru-RU" dirty="0">
                <a:latin typeface="Times New Roman" panose="02020603050405020304" pitchFamily="18" charset="0"/>
                <a:cs typeface="Times New Roman" panose="02020603050405020304" pitchFamily="18" charset="0"/>
              </a:rPr>
              <a:t>е</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сделать выписки из журнала регистрации инструктажа (копии) по технике безопасности с обучающимися о прохождении пострадавшим обучения или </a:t>
            </a:r>
            <a:r>
              <a:rPr lang="ru-RU" dirty="0" smtClean="0">
                <a:latin typeface="Times New Roman" panose="02020603050405020304" pitchFamily="18" charset="0"/>
                <a:cs typeface="Times New Roman" panose="02020603050405020304" pitchFamily="18" charset="0"/>
              </a:rPr>
              <a:t>инструктажа, </a:t>
            </a:r>
            <a:r>
              <a:rPr lang="ru-RU" dirty="0">
                <a:latin typeface="Times New Roman" panose="02020603050405020304" pitchFamily="18" charset="0"/>
                <a:cs typeface="Times New Roman" panose="02020603050405020304" pitchFamily="18" charset="0"/>
              </a:rPr>
              <a:t>изучить состояние выполнения предписаний об устранении допущенных нарушений;</a:t>
            </a:r>
          </a:p>
        </p:txBody>
      </p:sp>
      <p:sp>
        <p:nvSpPr>
          <p:cNvPr id="8" name="Прямоугольник 7"/>
          <p:cNvSpPr/>
          <p:nvPr/>
        </p:nvSpPr>
        <p:spPr>
          <a:xfrm>
            <a:off x="903892" y="4400005"/>
            <a:ext cx="10699530" cy="923330"/>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ru-RU" dirty="0" smtClean="0">
                <a:latin typeface="Times New Roman" panose="02020603050405020304" pitchFamily="18" charset="0"/>
                <a:cs typeface="Times New Roman" panose="02020603050405020304" pitchFamily="18" charset="0"/>
              </a:rPr>
              <a:t>ж) ознакомиться </a:t>
            </a:r>
            <a:r>
              <a:rPr lang="ru-RU" dirty="0">
                <a:latin typeface="Times New Roman" panose="02020603050405020304" pitchFamily="18" charset="0"/>
                <a:cs typeface="Times New Roman" panose="02020603050405020304" pitchFamily="18" charset="0"/>
              </a:rPr>
              <a:t>с инструкциями, положениями, приказами и другими актами, устанавливающими меры, обеспечивающие безопасные условия проведения образовательной деятельности, и ответственных за это лиц;</a:t>
            </a:r>
          </a:p>
        </p:txBody>
      </p:sp>
      <p:sp>
        <p:nvSpPr>
          <p:cNvPr id="9" name="Прямоугольник 8"/>
          <p:cNvSpPr/>
          <p:nvPr/>
        </p:nvSpPr>
        <p:spPr>
          <a:xfrm>
            <a:off x="924911" y="5394955"/>
            <a:ext cx="10699530" cy="646331"/>
          </a:xfrm>
          <a:prstGeom prst="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ru-RU" dirty="0" smtClean="0">
                <a:latin typeface="Times New Roman" panose="02020603050405020304" pitchFamily="18" charset="0"/>
                <a:cs typeface="Times New Roman" panose="02020603050405020304" pitchFamily="18" charset="0"/>
              </a:rPr>
              <a:t>з) </a:t>
            </a:r>
            <a:r>
              <a:rPr lang="ru-RU" dirty="0">
                <a:latin typeface="Times New Roman" panose="02020603050405020304" pitchFamily="18" charset="0"/>
                <a:cs typeface="Times New Roman" panose="02020603050405020304" pitchFamily="18" charset="0"/>
              </a:rPr>
              <a:t>составить акт о расследовании несчастного случая с обучающимся, рекомендуемый образец которого приведен в приложении № 4 к Порядку.</a:t>
            </a:r>
          </a:p>
        </p:txBody>
      </p:sp>
    </p:spTree>
    <p:extLst>
      <p:ext uri="{BB962C8B-B14F-4D97-AF65-F5344CB8AC3E}">
        <p14:creationId xmlns:p14="http://schemas.microsoft.com/office/powerpoint/2010/main" val="2649262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800" dirty="0">
                <a:solidFill>
                  <a:schemeClr val="accent1">
                    <a:lumMod val="75000"/>
                  </a:schemeClr>
                </a:solidFill>
                <a:latin typeface="Times New Roman" panose="02020603050405020304" pitchFamily="18" charset="0"/>
                <a:cs typeface="Times New Roman" panose="02020603050405020304" pitchFamily="18" charset="0"/>
              </a:rPr>
              <a:t>Материалы расследования несчастного случая с обучающимся </a:t>
            </a:r>
            <a:r>
              <a:rPr lang="ru-RU" sz="2800" dirty="0">
                <a:latin typeface="Times New Roman" panose="02020603050405020304" pitchFamily="18" charset="0"/>
                <a:cs typeface="Times New Roman" panose="02020603050405020304" pitchFamily="18" charset="0"/>
              </a:rPr>
              <a:t>включают:</a:t>
            </a:r>
            <a:endParaRPr lang="ru-RU" sz="2800" b="1" dirty="0">
              <a:latin typeface="Times New Roman" panose="02020603050405020304" pitchFamily="18" charset="0"/>
              <a:cs typeface="Times New Roman" panose="02020603050405020304" pitchFamily="18" charset="0"/>
            </a:endParaRPr>
          </a:p>
        </p:txBody>
      </p:sp>
      <p:sp>
        <p:nvSpPr>
          <p:cNvPr id="4" name="Объект 2"/>
          <p:cNvSpPr txBox="1">
            <a:spLocks/>
          </p:cNvSpPr>
          <p:nvPr/>
        </p:nvSpPr>
        <p:spPr>
          <a:xfrm>
            <a:off x="1305250" y="1958193"/>
            <a:ext cx="9895931" cy="480207"/>
          </a:xfrm>
          <a:prstGeom prst="rect">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smtClean="0">
                <a:latin typeface="Times New Roman" panose="02020603050405020304" pitchFamily="18" charset="0"/>
                <a:cs typeface="Times New Roman" panose="02020603050405020304" pitchFamily="18" charset="0"/>
              </a:rPr>
              <a:t>а) </a:t>
            </a:r>
            <a:r>
              <a:rPr lang="ru-RU" dirty="0">
                <a:latin typeface="Times New Roman" panose="02020603050405020304" pitchFamily="18" charset="0"/>
                <a:cs typeface="Times New Roman" panose="02020603050405020304" pitchFamily="18" charset="0"/>
              </a:rPr>
              <a:t>распорядительный акт о создании комиссии по расследованию несчастного </a:t>
            </a:r>
            <a:r>
              <a:rPr lang="ru-RU" dirty="0" smtClean="0">
                <a:latin typeface="Times New Roman" panose="02020603050405020304" pitchFamily="18" charset="0"/>
                <a:cs typeface="Times New Roman" panose="02020603050405020304" pitchFamily="18" charset="0"/>
              </a:rPr>
              <a:t>случая;</a:t>
            </a:r>
            <a:endParaRPr lang="ru-RU" dirty="0">
              <a:latin typeface="Times New Roman" panose="02020603050405020304" pitchFamily="18" charset="0"/>
              <a:cs typeface="Times New Roman" panose="02020603050405020304" pitchFamily="18" charset="0"/>
            </a:endParaRPr>
          </a:p>
        </p:txBody>
      </p:sp>
      <p:sp>
        <p:nvSpPr>
          <p:cNvPr id="5" name="Объект 2"/>
          <p:cNvSpPr txBox="1">
            <a:spLocks/>
          </p:cNvSpPr>
          <p:nvPr/>
        </p:nvSpPr>
        <p:spPr>
          <a:xfrm>
            <a:off x="1305248" y="2626639"/>
            <a:ext cx="9895931" cy="480207"/>
          </a:xfrm>
          <a:prstGeom prst="rect">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smtClean="0">
                <a:latin typeface="Times New Roman" panose="02020603050405020304" pitchFamily="18" charset="0"/>
                <a:cs typeface="Times New Roman" panose="02020603050405020304" pitchFamily="18" charset="0"/>
              </a:rPr>
              <a:t>б) письменное </a:t>
            </a:r>
            <a:r>
              <a:rPr lang="ru-RU" dirty="0">
                <a:latin typeface="Times New Roman" panose="02020603050405020304" pitchFamily="18" charset="0"/>
                <a:cs typeface="Times New Roman" panose="02020603050405020304" pitchFamily="18" charset="0"/>
              </a:rPr>
              <a:t>объяснение от пострадавшего (по возможности); </a:t>
            </a:r>
          </a:p>
        </p:txBody>
      </p:sp>
      <p:sp>
        <p:nvSpPr>
          <p:cNvPr id="6" name="Объект 2"/>
          <p:cNvSpPr txBox="1">
            <a:spLocks/>
          </p:cNvSpPr>
          <p:nvPr/>
        </p:nvSpPr>
        <p:spPr>
          <a:xfrm>
            <a:off x="1305248" y="3249290"/>
            <a:ext cx="9895931" cy="799087"/>
          </a:xfrm>
          <a:prstGeom prst="rect">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smtClean="0">
                <a:latin typeface="Times New Roman" panose="02020603050405020304" pitchFamily="18" charset="0"/>
                <a:cs typeface="Times New Roman" panose="02020603050405020304" pitchFamily="18" charset="0"/>
              </a:rPr>
              <a:t>в) протокол </a:t>
            </a:r>
            <a:r>
              <a:rPr lang="ru-RU" dirty="0">
                <a:latin typeface="Times New Roman" panose="02020603050405020304" pitchFamily="18" charset="0"/>
                <a:cs typeface="Times New Roman" panose="02020603050405020304" pitchFamily="18" charset="0"/>
              </a:rPr>
              <a:t>опроса очевидцев несчастного случая, должностного лица, проводившего учебное занятие (мероприятие);</a:t>
            </a:r>
          </a:p>
        </p:txBody>
      </p:sp>
      <p:sp>
        <p:nvSpPr>
          <p:cNvPr id="7" name="Объект 2"/>
          <p:cNvSpPr txBox="1">
            <a:spLocks/>
          </p:cNvSpPr>
          <p:nvPr/>
        </p:nvSpPr>
        <p:spPr>
          <a:xfrm>
            <a:off x="1305248" y="4190821"/>
            <a:ext cx="9895931" cy="762092"/>
          </a:xfrm>
          <a:prstGeom prst="rect">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smtClean="0"/>
              <a:t>г</a:t>
            </a:r>
            <a:r>
              <a:rPr lang="ru-RU" dirty="0" smtClean="0">
                <a:latin typeface="Times New Roman" panose="02020603050405020304" pitchFamily="18" charset="0"/>
                <a:cs typeface="Times New Roman" panose="02020603050405020304" pitchFamily="18" charset="0"/>
              </a:rPr>
              <a:t>) планы</a:t>
            </a:r>
            <a:r>
              <a:rPr lang="ru-RU" dirty="0">
                <a:latin typeface="Times New Roman" panose="02020603050405020304" pitchFamily="18" charset="0"/>
                <a:cs typeface="Times New Roman" panose="02020603050405020304" pitchFamily="18" charset="0"/>
              </a:rPr>
              <a:t>, эскизы, схемы, протокол осмотра и описания места несчастного случая, при необходимости фото- и видеоматериалы; </a:t>
            </a:r>
          </a:p>
        </p:txBody>
      </p:sp>
      <p:sp>
        <p:nvSpPr>
          <p:cNvPr id="8" name="Объект 2"/>
          <p:cNvSpPr txBox="1">
            <a:spLocks/>
          </p:cNvSpPr>
          <p:nvPr/>
        </p:nvSpPr>
        <p:spPr>
          <a:xfrm>
            <a:off x="1305247" y="5095357"/>
            <a:ext cx="9895931" cy="753476"/>
          </a:xfrm>
          <a:prstGeom prst="rect">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a:latin typeface="Times New Roman" panose="02020603050405020304" pitchFamily="18" charset="0"/>
                <a:cs typeface="Times New Roman" panose="02020603050405020304" pitchFamily="18" charset="0"/>
              </a:rPr>
              <a:t>д</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информацию о проведенных мероприятиях по предупреждению травматизма с пострадавшим;</a:t>
            </a:r>
          </a:p>
        </p:txBody>
      </p:sp>
    </p:spTree>
    <p:extLst>
      <p:ext uri="{BB962C8B-B14F-4D97-AF65-F5344CB8AC3E}">
        <p14:creationId xmlns:p14="http://schemas.microsoft.com/office/powerpoint/2010/main" val="5359270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solidFill>
                  <a:schemeClr val="accent1">
                    <a:lumMod val="75000"/>
                  </a:schemeClr>
                </a:solidFill>
                <a:latin typeface="Times New Roman" panose="02020603050405020304" pitchFamily="18" charset="0"/>
                <a:cs typeface="Times New Roman" panose="02020603050405020304" pitchFamily="18" charset="0"/>
              </a:rPr>
              <a:t>Материалы расследования несчастного случая с обучающимся </a:t>
            </a:r>
            <a:r>
              <a:rPr lang="ru-RU" dirty="0">
                <a:latin typeface="Times New Roman" panose="02020603050405020304" pitchFamily="18" charset="0"/>
                <a:cs typeface="Times New Roman" panose="02020603050405020304" pitchFamily="18" charset="0"/>
              </a:rPr>
              <a:t>включают:</a:t>
            </a:r>
            <a:endParaRPr lang="ru-RU" dirty="0"/>
          </a:p>
        </p:txBody>
      </p:sp>
      <p:sp>
        <p:nvSpPr>
          <p:cNvPr id="3" name="Объект 2"/>
          <p:cNvSpPr txBox="1">
            <a:spLocks/>
          </p:cNvSpPr>
          <p:nvPr/>
        </p:nvSpPr>
        <p:spPr>
          <a:xfrm>
            <a:off x="1305250" y="1958193"/>
            <a:ext cx="9895931" cy="827048"/>
          </a:xfrm>
          <a:prstGeom prst="rect">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a:latin typeface="Times New Roman" panose="02020603050405020304" pitchFamily="18" charset="0"/>
                <a:cs typeface="Times New Roman" panose="02020603050405020304" pitchFamily="18" charset="0"/>
              </a:rPr>
              <a:t>е</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экспертные заключения специалистов, результаты технических расчетов, лабораторных исследований и испытаний (при необходимости);</a:t>
            </a:r>
          </a:p>
        </p:txBody>
      </p:sp>
      <p:sp>
        <p:nvSpPr>
          <p:cNvPr id="4" name="Объект 2"/>
          <p:cNvSpPr txBox="1">
            <a:spLocks/>
          </p:cNvSpPr>
          <p:nvPr/>
        </p:nvSpPr>
        <p:spPr>
          <a:xfrm>
            <a:off x="1305249" y="2973591"/>
            <a:ext cx="9895931" cy="824750"/>
          </a:xfrm>
          <a:prstGeom prst="rect">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a:latin typeface="Times New Roman" panose="02020603050405020304" pitchFamily="18" charset="0"/>
                <a:cs typeface="Times New Roman" panose="02020603050405020304" pitchFamily="18" charset="0"/>
              </a:rPr>
              <a:t>ж</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медицинское заключение или заключение о причине смерти (в случае их представления лицами, имеющими право на их получение); </a:t>
            </a:r>
          </a:p>
        </p:txBody>
      </p:sp>
      <p:sp>
        <p:nvSpPr>
          <p:cNvPr id="5" name="Объект 2"/>
          <p:cNvSpPr txBox="1">
            <a:spLocks/>
          </p:cNvSpPr>
          <p:nvPr/>
        </p:nvSpPr>
        <p:spPr>
          <a:xfrm>
            <a:off x="1305250" y="3986691"/>
            <a:ext cx="9895931" cy="1194909"/>
          </a:xfrm>
          <a:prstGeom prst="rect">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dirty="0" smtClean="0">
                <a:latin typeface="Times New Roman" panose="02020603050405020304" pitchFamily="18" charset="0"/>
                <a:cs typeface="Times New Roman" panose="02020603050405020304" pitchFamily="18" charset="0"/>
              </a:rPr>
              <a:t>з) </a:t>
            </a:r>
            <a:r>
              <a:rPr lang="ru-RU" dirty="0">
                <a:latin typeface="Times New Roman" panose="02020603050405020304" pitchFamily="18" charset="0"/>
                <a:cs typeface="Times New Roman" panose="02020603050405020304" pitchFamily="18" charset="0"/>
              </a:rPr>
              <a:t>выписки из инструкций, положений, приказов и других актов, устанавливающих меры, обеспечивающие безопасные условия проведения образовательной деятельности и ответственных за это </a:t>
            </a:r>
            <a:r>
              <a:rPr lang="ru-RU" dirty="0" smtClean="0">
                <a:latin typeface="Times New Roman" panose="02020603050405020304" pitchFamily="18" charset="0"/>
                <a:cs typeface="Times New Roman" panose="02020603050405020304" pitchFamily="18" charset="0"/>
              </a:rPr>
              <a:t>лиц;</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0603872"/>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Галерея</Template>
  <TotalTime>99</TotalTime>
  <Words>777</Words>
  <Application>Microsoft Office PowerPoint</Application>
  <PresentationFormat>Широкоэкранный</PresentationFormat>
  <Paragraphs>44</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Gill Sans MT</vt:lpstr>
      <vt:lpstr>Times New Roman</vt:lpstr>
      <vt:lpstr>Gallery</vt:lpstr>
      <vt:lpstr>Расследование  несчастных случаев с обучающимися во время пребывания в организации, осуществляющей образовательную деятельность</vt:lpstr>
      <vt:lpstr>Нормативный документ</vt:lpstr>
      <vt:lpstr>Руководитель организации (или лицо, его замещающее), осуществляющей образовательную деятельность, при наступлении несчастного случая обязан:</vt:lpstr>
      <vt:lpstr>Руководитель организации (или лицо, его замещающее), осуществляющей образовательную деятельность, при наступлении несчастного случая обязан:</vt:lpstr>
      <vt:lpstr>КОМИССИЯ ПО РАССЛЕДОВАНИЮ НЕСЧАСТНОГО СЛУЧАЯ С ОБУЧАЮЩИМИСЯ</vt:lpstr>
      <vt:lpstr>Комиссия по расследованию несчастного случая с обучающимся при расследовании несчастного случая  обязана:</vt:lpstr>
      <vt:lpstr>Комиссия по расследованию несчастного случая с обучающимся при расследовании несчастного случая  обязана:</vt:lpstr>
      <vt:lpstr>Материалы расследования несчастного случая с обучающимся включают:</vt:lpstr>
      <vt:lpstr>Материалы расследования несчастного случая с обучающимся включают:</vt:lpstr>
      <vt:lpstr>Информация о несчастном случае регистрируется организацией, осуществляющей образовательную деятельность, в журнале регистрации несчастных случаев с обучающимися (приложение N 6)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Расследование  несчастных случаев  в образовательном учреждении</dc:title>
  <dc:creator>Windows User</dc:creator>
  <cp:lastModifiedBy>Windows User</cp:lastModifiedBy>
  <cp:revision>12</cp:revision>
  <dcterms:created xsi:type="dcterms:W3CDTF">2019-10-16T12:17:16Z</dcterms:created>
  <dcterms:modified xsi:type="dcterms:W3CDTF">2019-10-17T07:11:37Z</dcterms:modified>
</cp:coreProperties>
</file>