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1" r:id="rId1"/>
  </p:sldMasterIdLst>
  <p:sldIdLst>
    <p:sldId id="256" r:id="rId2"/>
    <p:sldId id="257" r:id="rId3"/>
    <p:sldId id="258" r:id="rId4"/>
    <p:sldId id="275" r:id="rId5"/>
    <p:sldId id="266" r:id="rId6"/>
    <p:sldId id="259" r:id="rId7"/>
    <p:sldId id="268" r:id="rId8"/>
    <p:sldId id="260" r:id="rId9"/>
    <p:sldId id="270" r:id="rId10"/>
    <p:sldId id="271" r:id="rId11"/>
    <p:sldId id="272" r:id="rId12"/>
    <p:sldId id="273" r:id="rId13"/>
    <p:sldId id="274" r:id="rId14"/>
    <p:sldId id="261" r:id="rId15"/>
    <p:sldId id="262" r:id="rId16"/>
    <p:sldId id="264" r:id="rId17"/>
    <p:sldId id="267" r:id="rId18"/>
    <p:sldId id="26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7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97"/>
    <p:restoredTop sz="94721"/>
  </p:normalViewPr>
  <p:slideViewPr>
    <p:cSldViewPr snapToGrid="0" snapToObjects="1">
      <p:cViewPr varScale="1">
        <p:scale>
          <a:sx n="111" d="100"/>
          <a:sy n="111" d="100"/>
        </p:scale>
        <p:origin x="24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294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286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3486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434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4461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512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846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021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482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638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473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10/17/19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9259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615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5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10/17/19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4771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10/17/19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54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  <a:solidFill>
            <a:schemeClr val="accent1">
              <a:lumMod val="75000"/>
              <a:alpha val="40000"/>
            </a:schemeClr>
          </a:solidFill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0"/>
            <a:ext cx="2356674" cy="6853283"/>
            <a:chOff x="6627813" y="195452"/>
            <a:chExt cx="1952625" cy="5678299"/>
          </a:xfrm>
          <a:solidFill>
            <a:schemeClr val="accent1"/>
          </a:solidFill>
        </p:grpSpPr>
        <p:sp>
          <p:nvSpPr>
            <p:cNvPr id="11" name="Freeform 27"/>
            <p:cNvSpPr/>
            <p:nvPr/>
          </p:nvSpPr>
          <p:spPr bwMode="auto">
            <a:xfrm>
              <a:off x="6627813" y="19545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10/17/19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7241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53CD33-1871-3B4A-88E1-7FAB51840E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5783" y="2626252"/>
            <a:ext cx="11384732" cy="2257760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chemeClr val="tx1">
                    <a:lumMod val="75000"/>
                  </a:schemeClr>
                </a:solidFill>
              </a:rPr>
              <a:t>Дидактические пособия как фактор повышения профессиональной компетентности педагогических работников (на примере темы «Психологические особенности личности»)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C998D27-19E3-9E48-B73C-CBEC4BD132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7749" y="5809047"/>
            <a:ext cx="7158691" cy="448271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>
                    <a:lumMod val="75000"/>
                  </a:schemeClr>
                </a:solidFill>
              </a:rPr>
              <a:t>Пахомова И. А., преподаватель психологии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70070A-8B35-D748-9DD5-78EE34E3242C}"/>
              </a:ext>
            </a:extLst>
          </p:cNvPr>
          <p:cNvSpPr txBox="1"/>
          <p:nvPr/>
        </p:nvSpPr>
        <p:spPr>
          <a:xfrm>
            <a:off x="2511576" y="2015757"/>
            <a:ext cx="710499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900" dirty="0">
                <a:solidFill>
                  <a:schemeClr val="tx1">
                    <a:lumMod val="75000"/>
                  </a:schemeClr>
                </a:solidFill>
              </a:rPr>
              <a:t>Школа педагогического мастерства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1CEA405-7DFD-B543-8B07-5FC273C6583B}"/>
              </a:ext>
            </a:extLst>
          </p:cNvPr>
          <p:cNvSpPr txBox="1">
            <a:spLocks/>
          </p:cNvSpPr>
          <p:nvPr/>
        </p:nvSpPr>
        <p:spPr>
          <a:xfrm>
            <a:off x="635305" y="84399"/>
            <a:ext cx="10857539" cy="18703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dirty="0">
                <a:solidFill>
                  <a:schemeClr val="tx1"/>
                </a:solidFill>
              </a:rPr>
              <a:t>ГОСУДАРСТВЕННОЕ БЮДЖЕТНОЕ ПРОФЕССИОНАЛЬНОЕ ОБРАЗОВАТЕЛЬНОЕ УЧРЕЖДЕНИЕ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ДЕПАРТАМЕНТА ЗДРАВООХРАНЕНИЯ ГОРОДА МОСКВЫ «МЕДИЦИНСКИЙ КОЛЛЕДЖ №6»</a:t>
            </a:r>
          </a:p>
        </p:txBody>
      </p:sp>
    </p:spTree>
    <p:extLst>
      <p:ext uri="{BB962C8B-B14F-4D97-AF65-F5344CB8AC3E}">
        <p14:creationId xmlns:p14="http://schemas.microsoft.com/office/powerpoint/2010/main" val="891444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23243D2-59DB-3F41-830A-4E047C7B8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537" y="616395"/>
            <a:ext cx="6365393" cy="6142575"/>
          </a:xfrm>
          <a:prstGeom prst="rect">
            <a:avLst/>
          </a:prstGeom>
        </p:spPr>
      </p:pic>
      <p:sp>
        <p:nvSpPr>
          <p:cNvPr id="7" name="Заголовок 23">
            <a:extLst>
              <a:ext uri="{FF2B5EF4-FFF2-40B4-BE49-F238E27FC236}">
                <a16:creationId xmlns:a16="http://schemas.microsoft.com/office/drawing/2014/main" id="{2B4097C5-8BD5-4F4D-9384-AB3E50917D8E}"/>
              </a:ext>
            </a:extLst>
          </p:cNvPr>
          <p:cNvSpPr txBox="1">
            <a:spLocks/>
          </p:cNvSpPr>
          <p:nvPr/>
        </p:nvSpPr>
        <p:spPr>
          <a:xfrm>
            <a:off x="2587624" y="52536"/>
            <a:ext cx="7016751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Пример рабочей тетради студента</a:t>
            </a:r>
          </a:p>
        </p:txBody>
      </p:sp>
    </p:spTree>
    <p:extLst>
      <p:ext uri="{BB962C8B-B14F-4D97-AF65-F5344CB8AC3E}">
        <p14:creationId xmlns:p14="http://schemas.microsoft.com/office/powerpoint/2010/main" val="4069714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1BE6465-143E-BC4F-A937-CAA8508D8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0046" y="512924"/>
            <a:ext cx="5893859" cy="6292540"/>
          </a:xfrm>
          <a:prstGeom prst="rect">
            <a:avLst/>
          </a:prstGeom>
        </p:spPr>
      </p:pic>
      <p:sp>
        <p:nvSpPr>
          <p:cNvPr id="7" name="Заголовок 23">
            <a:extLst>
              <a:ext uri="{FF2B5EF4-FFF2-40B4-BE49-F238E27FC236}">
                <a16:creationId xmlns:a16="http://schemas.microsoft.com/office/drawing/2014/main" id="{4D1E1415-25A2-594F-8CE9-43CA9577DB5C}"/>
              </a:ext>
            </a:extLst>
          </p:cNvPr>
          <p:cNvSpPr txBox="1">
            <a:spLocks/>
          </p:cNvSpPr>
          <p:nvPr/>
        </p:nvSpPr>
        <p:spPr>
          <a:xfrm>
            <a:off x="2587624" y="52536"/>
            <a:ext cx="7016751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Пример рабочей тетради студента</a:t>
            </a:r>
          </a:p>
        </p:txBody>
      </p:sp>
    </p:spTree>
    <p:extLst>
      <p:ext uri="{BB962C8B-B14F-4D97-AF65-F5344CB8AC3E}">
        <p14:creationId xmlns:p14="http://schemas.microsoft.com/office/powerpoint/2010/main" val="3747276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D1F4C5A-0859-4841-931F-8407873AF0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829" y="928088"/>
            <a:ext cx="7273572" cy="5812751"/>
          </a:xfrm>
          <a:prstGeom prst="rect">
            <a:avLst/>
          </a:prstGeom>
        </p:spPr>
      </p:pic>
      <p:sp>
        <p:nvSpPr>
          <p:cNvPr id="4" name="Заголовок 23">
            <a:extLst>
              <a:ext uri="{FF2B5EF4-FFF2-40B4-BE49-F238E27FC236}">
                <a16:creationId xmlns:a16="http://schemas.microsoft.com/office/drawing/2014/main" id="{4A4668B1-F4A6-EB4F-93C9-E805B7E15A87}"/>
              </a:ext>
            </a:extLst>
          </p:cNvPr>
          <p:cNvSpPr txBox="1">
            <a:spLocks/>
          </p:cNvSpPr>
          <p:nvPr/>
        </p:nvSpPr>
        <p:spPr>
          <a:xfrm>
            <a:off x="827314" y="152400"/>
            <a:ext cx="11030857" cy="1049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/>
              <a:t>Пример контрольно-оценочных средств по итогам изучения теоретической темы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19892A-E944-1F4F-B892-40D2D94E4BCF}"/>
              </a:ext>
            </a:extLst>
          </p:cNvPr>
          <p:cNvSpPr txBox="1"/>
          <p:nvPr/>
        </p:nvSpPr>
        <p:spPr>
          <a:xfrm>
            <a:off x="8069942" y="1016000"/>
            <a:ext cx="400323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Идея входного и заключительного тестирования состояла в том, чтобы в начале занятия давать студентам вопросы на 5 минут для ознакомления с вопросами изучаемой темы.</a:t>
            </a:r>
          </a:p>
          <a:p>
            <a:r>
              <a:rPr lang="ru-RU" dirty="0"/>
              <a:t>В конце занятия проводить изучение остаточного уровня знаний.</a:t>
            </a:r>
          </a:p>
          <a:p>
            <a:r>
              <a:rPr lang="ru-RU" dirty="0"/>
              <a:t>На практической паре следующей за теоретической проводить повторное тестирование, с целью выявления уровня отсроченного непосредственного запоминания – степени освоения информации, сохраненной в долговременной памяти.</a:t>
            </a:r>
          </a:p>
        </p:txBody>
      </p:sp>
    </p:spTree>
    <p:extLst>
      <p:ext uri="{BB962C8B-B14F-4D97-AF65-F5344CB8AC3E}">
        <p14:creationId xmlns:p14="http://schemas.microsoft.com/office/powerpoint/2010/main" val="3246804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3">
            <a:extLst>
              <a:ext uri="{FF2B5EF4-FFF2-40B4-BE49-F238E27FC236}">
                <a16:creationId xmlns:a16="http://schemas.microsoft.com/office/drawing/2014/main" id="{4A4668B1-F4A6-EB4F-93C9-E805B7E15A87}"/>
              </a:ext>
            </a:extLst>
          </p:cNvPr>
          <p:cNvSpPr txBox="1">
            <a:spLocks/>
          </p:cNvSpPr>
          <p:nvPr/>
        </p:nvSpPr>
        <p:spPr>
          <a:xfrm>
            <a:off x="827314" y="152400"/>
            <a:ext cx="11030857" cy="1049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/>
              <a:t>Пример контрольно-оценочных средств по итогам изучения теоретической темы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067135-DBA2-724D-A3B9-63A95908B305}"/>
              </a:ext>
            </a:extLst>
          </p:cNvPr>
          <p:cNvSpPr txBox="1"/>
          <p:nvPr/>
        </p:nvSpPr>
        <p:spPr>
          <a:xfrm>
            <a:off x="8069943" y="1016000"/>
            <a:ext cx="37882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 практике оказалось, что время ознакомления с материалами тестирования требует у студентов значительного количества времени, превышающего 5 минут. Из-за чего от него пришлось отказаться.</a:t>
            </a:r>
          </a:p>
          <a:p>
            <a:endParaRPr lang="ru-RU" dirty="0"/>
          </a:p>
          <a:p>
            <a:r>
              <a:rPr lang="ru-RU" dirty="0"/>
              <a:t>В связи с большим объемом лекционного материала тестирование в конце лекции по данной теме заменено на ознакомление с опросником.</a:t>
            </a:r>
          </a:p>
          <a:p>
            <a:endParaRPr lang="ru-RU" dirty="0"/>
          </a:p>
          <a:p>
            <a:r>
              <a:rPr lang="ru-RU" dirty="0"/>
              <a:t>В итоге на бланке осталась одна полоса для ответа.</a:t>
            </a:r>
          </a:p>
          <a:p>
            <a:r>
              <a:rPr lang="ru-RU" dirty="0"/>
              <a:t>Тестирование проводится на следующем занятии.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D271288-0983-044B-AA0D-ECB62958E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829" y="892630"/>
            <a:ext cx="7532914" cy="5907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4343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FCA416-C83B-F94B-842C-100E22CFFF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429" y="800100"/>
            <a:ext cx="6409541" cy="6017120"/>
          </a:xfrm>
          <a:prstGeom prst="rect">
            <a:avLst/>
          </a:prstGeom>
        </p:spPr>
      </p:pic>
      <p:sp>
        <p:nvSpPr>
          <p:cNvPr id="5" name="Заголовок 23">
            <a:extLst>
              <a:ext uri="{FF2B5EF4-FFF2-40B4-BE49-F238E27FC236}">
                <a16:creationId xmlns:a16="http://schemas.microsoft.com/office/drawing/2014/main" id="{10D4BDCE-498B-2648-BC67-F19FCBCB562B}"/>
              </a:ext>
            </a:extLst>
          </p:cNvPr>
          <p:cNvSpPr txBox="1">
            <a:spLocks/>
          </p:cNvSpPr>
          <p:nvPr/>
        </p:nvSpPr>
        <p:spPr>
          <a:xfrm>
            <a:off x="827314" y="152400"/>
            <a:ext cx="11030857" cy="1049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/>
              <a:t>Пример контрольно-оценочных средств по итогам изучения теоретической темы</a:t>
            </a:r>
          </a:p>
        </p:txBody>
      </p:sp>
    </p:spTree>
    <p:extLst>
      <p:ext uri="{BB962C8B-B14F-4D97-AF65-F5344CB8AC3E}">
        <p14:creationId xmlns:p14="http://schemas.microsoft.com/office/powerpoint/2010/main" val="13521177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DA4B04-E88A-7040-9734-776BE14D8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6049" y="78667"/>
            <a:ext cx="3875537" cy="695868"/>
          </a:xfrm>
        </p:spPr>
        <p:txBody>
          <a:bodyPr>
            <a:normAutofit/>
          </a:bodyPr>
          <a:lstStyle/>
          <a:p>
            <a:r>
              <a:rPr lang="ru-RU" sz="3200" dirty="0"/>
              <a:t>Критерии оценки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886527B-80B6-1C49-B49D-73467B9D7B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168778" y="958762"/>
            <a:ext cx="9578937" cy="2908445"/>
          </a:xfrm>
        </p:spPr>
        <p:txBody>
          <a:bodyPr>
            <a:normAutofit fontScale="77500" lnSpcReduction="20000"/>
          </a:bodyPr>
          <a:lstStyle/>
          <a:p>
            <a:r>
              <a:rPr lang="ru-RU" sz="3500" dirty="0"/>
              <a:t>Считается общее количество ответов, заложенных в данном тесте, которое принимается за 100</a:t>
            </a:r>
            <a:r>
              <a:rPr lang="en-US" sz="3500" dirty="0"/>
              <a:t>%</a:t>
            </a:r>
            <a:r>
              <a:rPr lang="ru-RU" sz="3500" dirty="0"/>
              <a:t>.</a:t>
            </a:r>
          </a:p>
          <a:p>
            <a:pPr algn="ctr"/>
            <a:r>
              <a:rPr lang="ru-RU" sz="3500" dirty="0"/>
              <a:t>При совпадении 90-100% данных ответов выставляется оценка «5»;</a:t>
            </a:r>
          </a:p>
          <a:p>
            <a:pPr algn="ctr"/>
            <a:r>
              <a:rPr lang="ru-RU" sz="3500" dirty="0"/>
              <a:t>- 80-89% - «4»;</a:t>
            </a:r>
          </a:p>
          <a:p>
            <a:pPr algn="ctr"/>
            <a:r>
              <a:rPr lang="ru-RU" sz="3500" dirty="0"/>
              <a:t>- 70-79% - «3»;</a:t>
            </a:r>
          </a:p>
          <a:p>
            <a:pPr algn="ctr"/>
            <a:r>
              <a:rPr lang="ru-RU" sz="3500" dirty="0"/>
              <a:t>- Меньше 69% - «2».</a:t>
            </a:r>
          </a:p>
          <a:p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9C5ED71-B168-C94E-AA71-C640CA42B17B}"/>
              </a:ext>
            </a:extLst>
          </p:cNvPr>
          <p:cNvSpPr/>
          <p:nvPr/>
        </p:nvSpPr>
        <p:spPr>
          <a:xfrm>
            <a:off x="1863524" y="3867207"/>
            <a:ext cx="988419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Критерии оценки тестирования по теме «Психологические особенности личности» следующие:</a:t>
            </a:r>
            <a:endParaRPr lang="ru-RU" sz="2800" dirty="0"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46 - 51 правильный ответ 90%-100% оценивается на «отлично»</a:t>
            </a:r>
            <a:endParaRPr lang="ru-RU" sz="2800" dirty="0"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41 - 45 правильных ответов 80-89% - «хорошо»</a:t>
            </a:r>
            <a:endParaRPr lang="ru-RU" sz="2800" dirty="0"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36 - 40 правильных ответов 70-79% - «удовлетворительно»</a:t>
            </a:r>
            <a:endParaRPr lang="ru-RU" sz="2800" dirty="0"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DengXian" panose="02010600030101010101" pitchFamily="2" charset="-122"/>
                <a:cs typeface="Arial" panose="020B0604020202020204" pitchFamily="34" charset="0"/>
              </a:rPr>
              <a:t>35 и менее правильных ответов 69% - «неудовлетворительно» </a:t>
            </a:r>
            <a:endParaRPr lang="ru-RU" sz="2800" dirty="0"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17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A9D840-17C0-E947-87C8-7A1A54F62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8EA97B-CA77-924C-917C-37F6A708B6F8}"/>
              </a:ext>
            </a:extLst>
          </p:cNvPr>
          <p:cNvSpPr txBox="1"/>
          <p:nvPr/>
        </p:nvSpPr>
        <p:spPr>
          <a:xfrm>
            <a:off x="124691" y="1274564"/>
            <a:ext cx="12067309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По итогам проведенной работы можно отметить, что обучающиеся во время учебного занятия фиксируют информацию в рабочих листах студента. Из-за необходимости следить за ходом изложения материала и отображать его в рабочей тетради, процент отвлечения внимания студентами значительно снизился, что приводит к повышению качества обучения.</a:t>
            </a:r>
          </a:p>
          <a:p>
            <a:endParaRPr lang="ru-RU" sz="1000" dirty="0"/>
          </a:p>
          <a:p>
            <a:r>
              <a:rPr lang="ru-RU" sz="2400" dirty="0"/>
              <a:t>Наличие контрольно-оценочных средств преследует несколько целей:</a:t>
            </a:r>
          </a:p>
          <a:p>
            <a:r>
              <a:rPr lang="ru-RU" sz="2400" dirty="0"/>
              <a:t>Позволяет студентам повторять материал как непосредственно по итогам проведенного занятия, так и для оценки процента отсроченного воспроизведения изученной информации, что соответствует критериям эффективного запоминания по </a:t>
            </a:r>
            <a:r>
              <a:rPr lang="ru-RU" sz="2400" dirty="0" err="1"/>
              <a:t>Эббингаузу</a:t>
            </a:r>
            <a:r>
              <a:rPr lang="ru-RU" sz="2400" dirty="0"/>
              <a:t>.</a:t>
            </a:r>
          </a:p>
          <a:p>
            <a:r>
              <a:rPr lang="ru-RU" sz="2400" dirty="0"/>
              <a:t>Дает возможность преподавателю выставлять оценки на основании объективного метода математического анализа результатов освоения излагаемого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15140999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48ED66-C3EA-7E43-B4E3-727F6F8A3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Перспективы дальнейшей работы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B22329-A19B-224B-9DAD-FBBCA906BA18}"/>
              </a:ext>
            </a:extLst>
          </p:cNvPr>
          <p:cNvSpPr txBox="1"/>
          <p:nvPr/>
        </p:nvSpPr>
        <p:spPr>
          <a:xfrm>
            <a:off x="1999281" y="2090172"/>
            <a:ext cx="991207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           В будущем предполагается на основании материалов преподавателя сконструировать опорные конспекты, соответствующие проводимым теоретическим занятиям, как наглядного пособия изучаемого материала в печатном виде для самостоятельной проработки темы теми студентами, которые отсутствовали в день проведения очного занятия.</a:t>
            </a:r>
          </a:p>
        </p:txBody>
      </p:sp>
    </p:spTree>
    <p:extLst>
      <p:ext uri="{BB962C8B-B14F-4D97-AF65-F5344CB8AC3E}">
        <p14:creationId xmlns:p14="http://schemas.microsoft.com/office/powerpoint/2010/main" val="39231512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0E6A57D-99BF-554D-8B53-455221F90DB1}"/>
              </a:ext>
            </a:extLst>
          </p:cNvPr>
          <p:cNvSpPr txBox="1"/>
          <p:nvPr/>
        </p:nvSpPr>
        <p:spPr>
          <a:xfrm>
            <a:off x="3907451" y="2519821"/>
            <a:ext cx="4377098" cy="1818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307145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43643B-C284-F947-B42F-9FB332946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236652"/>
            <a:ext cx="8911687" cy="1280890"/>
          </a:xfrm>
        </p:spPr>
        <p:txBody>
          <a:bodyPr/>
          <a:lstStyle/>
          <a:p>
            <a:r>
              <a:rPr lang="ru-RU" dirty="0"/>
              <a:t>Актуальность работы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8E34A6-4179-AB48-812B-455DF9015ED2}"/>
              </a:ext>
            </a:extLst>
          </p:cNvPr>
          <p:cNvSpPr txBox="1"/>
          <p:nvPr/>
        </p:nvSpPr>
        <p:spPr>
          <a:xfrm>
            <a:off x="712462" y="1185772"/>
            <a:ext cx="1173267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       Развитие информационных технологий, колоссальная информационная нагрузка, существующая в современном обществе, требует пересмотра подхода к образовательному процессу преподавания конкретных дисциплин в новом формате, в том числе дисциплины ОП.08 Психология. Современные требования в системе образования, включая образовательные учреждения среднего профессионального образования (СПО), предполагают активное включение обучающихся в образовательный процесс, передачу им большей части ответственности за получаемые знания, развитие и апробацию формируемых умений, которые приводят к появлению необходимых профессиональных и личностных навыков. </a:t>
            </a:r>
          </a:p>
        </p:txBody>
      </p:sp>
    </p:spTree>
    <p:extLst>
      <p:ext uri="{BB962C8B-B14F-4D97-AF65-F5344CB8AC3E}">
        <p14:creationId xmlns:p14="http://schemas.microsoft.com/office/powerpoint/2010/main" val="1629674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972128-EB5E-C240-88AB-1FCEC86D9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проводимой работы: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0A73FE-741A-B34F-AA07-F764BF4E57A4}"/>
              </a:ext>
            </a:extLst>
          </p:cNvPr>
          <p:cNvSpPr txBox="1"/>
          <p:nvPr/>
        </p:nvSpPr>
        <p:spPr>
          <a:xfrm>
            <a:off x="280639" y="1853754"/>
            <a:ext cx="1163072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           Цель работы произвести смену образовательной парадигмы с концепции</a:t>
            </a:r>
          </a:p>
          <a:p>
            <a:pPr algn="ctr"/>
            <a:r>
              <a:rPr lang="ru-RU" sz="2800" dirty="0"/>
              <a:t> «учитель, носитель информации» – «ученик, реципиент её получения» </a:t>
            </a:r>
          </a:p>
          <a:p>
            <a:pPr algn="ctr"/>
            <a:r>
              <a:rPr lang="ru-RU" sz="2800" dirty="0"/>
              <a:t>на концепцию</a:t>
            </a:r>
          </a:p>
          <a:p>
            <a:pPr algn="ctr"/>
            <a:r>
              <a:rPr lang="ru-RU" sz="2800" dirty="0"/>
              <a:t>«педагог – координатор образовательного процесса» –«обучающийся – активный участник процесса овладения учебными знаниями и умениями»</a:t>
            </a:r>
          </a:p>
        </p:txBody>
      </p:sp>
    </p:spTree>
    <p:extLst>
      <p:ext uri="{BB962C8B-B14F-4D97-AF65-F5344CB8AC3E}">
        <p14:creationId xmlns:p14="http://schemas.microsoft.com/office/powerpoint/2010/main" val="282166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972128-EB5E-C240-88AB-1FCEC86D9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0A73FE-741A-B34F-AA07-F764BF4E57A4}"/>
              </a:ext>
            </a:extLst>
          </p:cNvPr>
          <p:cNvSpPr txBox="1"/>
          <p:nvPr/>
        </p:nvSpPr>
        <p:spPr>
          <a:xfrm>
            <a:off x="1859797" y="1853754"/>
            <a:ext cx="1005156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/>
              <a:t> Для реализации цели были сформулированы следующие задачи:  </a:t>
            </a:r>
          </a:p>
          <a:p>
            <a:pPr lvl="0"/>
            <a:r>
              <a:rPr lang="ru-RU" sz="3000" dirty="0"/>
              <a:t>1. Скорректировать лекционные материалы.</a:t>
            </a:r>
          </a:p>
          <a:p>
            <a:pPr lvl="0"/>
            <a:r>
              <a:rPr lang="ru-RU" sz="3000" dirty="0"/>
              <a:t>2. Разработать рабочие листы студента, на основе опорных конспектов лекции.</a:t>
            </a:r>
          </a:p>
          <a:p>
            <a:pPr lvl="0"/>
            <a:r>
              <a:rPr lang="ru-RU" sz="3000" dirty="0"/>
              <a:t>3. Разработать итоговое тестирование для контроля знаний студентов.</a:t>
            </a:r>
          </a:p>
        </p:txBody>
      </p:sp>
    </p:spTree>
    <p:extLst>
      <p:ext uri="{BB962C8B-B14F-4D97-AF65-F5344CB8AC3E}">
        <p14:creationId xmlns:p14="http://schemas.microsoft.com/office/powerpoint/2010/main" val="3693505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251F6E-FF2F-3446-A68F-F7940D75E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Итоги проведенной работы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E8DE1D-2844-E14D-8476-51D1AC8695C8}"/>
              </a:ext>
            </a:extLst>
          </p:cNvPr>
          <p:cNvSpPr txBox="1"/>
          <p:nvPr/>
        </p:nvSpPr>
        <p:spPr>
          <a:xfrm>
            <a:off x="2036618" y="2828835"/>
            <a:ext cx="81187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Под каждое проведенное занятие были разработаны следующие материалы:</a:t>
            </a:r>
          </a:p>
        </p:txBody>
      </p:sp>
    </p:spTree>
    <p:extLst>
      <p:ext uri="{BB962C8B-B14F-4D97-AF65-F5344CB8AC3E}">
        <p14:creationId xmlns:p14="http://schemas.microsoft.com/office/powerpoint/2010/main" val="1516862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>
            <a:extLst>
              <a:ext uri="{FF2B5EF4-FFF2-40B4-BE49-F238E27FC236}">
                <a16:creationId xmlns:a16="http://schemas.microsoft.com/office/drawing/2014/main" id="{8440A13F-B3AF-684B-939C-FE488C6A6AF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78970" y="1314773"/>
            <a:ext cx="5559425" cy="95091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ru-RU" dirty="0"/>
              <a:t>Материалы преподавателя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6D659FF-BB72-0D49-BE16-6C292D745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031" y="110696"/>
            <a:ext cx="6788258" cy="666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938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A7C4B9EC-F214-114A-97A3-6865132E79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52401"/>
            <a:ext cx="5623079" cy="6627301"/>
          </a:xfrm>
          <a:prstGeom prst="rect">
            <a:avLst/>
          </a:prstGeom>
        </p:spPr>
      </p:pic>
      <p:sp>
        <p:nvSpPr>
          <p:cNvPr id="6" name="Заголовок 23">
            <a:extLst>
              <a:ext uri="{FF2B5EF4-FFF2-40B4-BE49-F238E27FC236}">
                <a16:creationId xmlns:a16="http://schemas.microsoft.com/office/drawing/2014/main" id="{AFD9E509-A5D4-774E-A981-3490EC76DE80}"/>
              </a:ext>
            </a:extLst>
          </p:cNvPr>
          <p:cNvSpPr txBox="1">
            <a:spLocks/>
          </p:cNvSpPr>
          <p:nvPr/>
        </p:nvSpPr>
        <p:spPr>
          <a:xfrm>
            <a:off x="1610888" y="1252781"/>
            <a:ext cx="5560596" cy="950686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Материалы преподавателя</a:t>
            </a:r>
          </a:p>
        </p:txBody>
      </p:sp>
    </p:spTree>
    <p:extLst>
      <p:ext uri="{BB962C8B-B14F-4D97-AF65-F5344CB8AC3E}">
        <p14:creationId xmlns:p14="http://schemas.microsoft.com/office/powerpoint/2010/main" val="634457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62E3E27-501A-8A40-86C4-FC804308F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9284" y="602677"/>
            <a:ext cx="6080620" cy="6255323"/>
          </a:xfrm>
          <a:prstGeom prst="rect">
            <a:avLst/>
          </a:prstGeom>
        </p:spPr>
      </p:pic>
      <p:sp>
        <p:nvSpPr>
          <p:cNvPr id="8" name="Заголовок 23">
            <a:extLst>
              <a:ext uri="{FF2B5EF4-FFF2-40B4-BE49-F238E27FC236}">
                <a16:creationId xmlns:a16="http://schemas.microsoft.com/office/drawing/2014/main" id="{5EF3FDE4-478B-6D46-901A-2BF5115A594E}"/>
              </a:ext>
            </a:extLst>
          </p:cNvPr>
          <p:cNvSpPr txBox="1">
            <a:spLocks/>
          </p:cNvSpPr>
          <p:nvPr/>
        </p:nvSpPr>
        <p:spPr>
          <a:xfrm>
            <a:off x="2587624" y="52536"/>
            <a:ext cx="7016751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Пример рабочей тетради студента</a:t>
            </a:r>
          </a:p>
        </p:txBody>
      </p:sp>
    </p:spTree>
    <p:extLst>
      <p:ext uri="{BB962C8B-B14F-4D97-AF65-F5344CB8AC3E}">
        <p14:creationId xmlns:p14="http://schemas.microsoft.com/office/powerpoint/2010/main" val="2950696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7F87EA-B6C9-9248-A0EC-106FAAF8F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373" y="565408"/>
            <a:ext cx="7157590" cy="6094680"/>
          </a:xfrm>
          <a:prstGeom prst="rect">
            <a:avLst/>
          </a:prstGeom>
        </p:spPr>
      </p:pic>
      <p:sp>
        <p:nvSpPr>
          <p:cNvPr id="7" name="Заголовок 23">
            <a:extLst>
              <a:ext uri="{FF2B5EF4-FFF2-40B4-BE49-F238E27FC236}">
                <a16:creationId xmlns:a16="http://schemas.microsoft.com/office/drawing/2014/main" id="{EB181B2E-DD1E-F640-9ED8-32EA3FF3DF2E}"/>
              </a:ext>
            </a:extLst>
          </p:cNvPr>
          <p:cNvSpPr txBox="1">
            <a:spLocks/>
          </p:cNvSpPr>
          <p:nvPr/>
        </p:nvSpPr>
        <p:spPr>
          <a:xfrm>
            <a:off x="2587624" y="52536"/>
            <a:ext cx="7016751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Пример рабочей тетради студента</a:t>
            </a:r>
          </a:p>
        </p:txBody>
      </p:sp>
    </p:spTree>
    <p:extLst>
      <p:ext uri="{BB962C8B-B14F-4D97-AF65-F5344CB8AC3E}">
        <p14:creationId xmlns:p14="http://schemas.microsoft.com/office/powerpoint/2010/main" val="152170594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C333A"/>
      </a:dk2>
      <a:lt2>
        <a:srgbClr val="D6ECED"/>
      </a:lt2>
      <a:accent1>
        <a:srgbClr val="DE32DE"/>
      </a:accent1>
      <a:accent2>
        <a:srgbClr val="F42B8A"/>
      </a:accent2>
      <a:accent3>
        <a:srgbClr val="349FE7"/>
      </a:accent3>
      <a:accent4>
        <a:srgbClr val="565FF8"/>
      </a:accent4>
      <a:accent5>
        <a:srgbClr val="876BE7"/>
      </a:accent5>
      <a:accent6>
        <a:srgbClr val="F268C2"/>
      </a:accent6>
      <a:hlink>
        <a:srgbClr val="F55CF9"/>
      </a:hlink>
      <a:folHlink>
        <a:srgbClr val="E8A0EE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F20B7C8E-B819-43F3-AAF9-EE50B1A8363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{53F29BC8-CCA8-E540-914D-EF8EB254025B}tf10001069</Template>
  <TotalTime>3683</TotalTime>
  <Words>657</Words>
  <Application>Microsoft Macintosh PowerPoint</Application>
  <PresentationFormat>Широкоэкранный</PresentationFormat>
  <Paragraphs>57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Century Gothic</vt:lpstr>
      <vt:lpstr>Times New Roman</vt:lpstr>
      <vt:lpstr>Wingdings 3</vt:lpstr>
      <vt:lpstr>Легкий дым</vt:lpstr>
      <vt:lpstr>Дидактические пособия как фактор повышения профессиональной компетентности педагогических работников (на примере темы «Психологические особенности личности»)</vt:lpstr>
      <vt:lpstr>Актуальность работы</vt:lpstr>
      <vt:lpstr>Цель проводимой работы:</vt:lpstr>
      <vt:lpstr>Задачи:</vt:lpstr>
      <vt:lpstr>Итоги проведенной работы</vt:lpstr>
      <vt:lpstr>Материалы преподавателя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Критерии оценки</vt:lpstr>
      <vt:lpstr>Выводы</vt:lpstr>
      <vt:lpstr>Перспективы дальнейшей работы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Дидактические пособия как фактор повышения профессиональной компетентности педагогических работников</dc:title>
  <dc:creator>Microsoft Office User</dc:creator>
  <cp:lastModifiedBy>Microsoft Office User</cp:lastModifiedBy>
  <cp:revision>22</cp:revision>
  <dcterms:created xsi:type="dcterms:W3CDTF">2019-10-08T13:31:21Z</dcterms:created>
  <dcterms:modified xsi:type="dcterms:W3CDTF">2019-10-17T01:03:31Z</dcterms:modified>
</cp:coreProperties>
</file>