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4" d="100"/>
          <a:sy n="84" d="100"/>
        </p:scale>
        <p:origin x="-73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  </a:t>
            </a:r>
            <a:r>
              <a:rPr lang="ru-RU" dirty="0" smtClean="0"/>
              <a:t>….</a:t>
            </a:r>
            <a:r>
              <a:rPr lang="en-US" dirty="0" smtClean="0"/>
              <a:t> + MnO</a:t>
            </a:r>
            <a:r>
              <a:rPr lang="en-US" sz="2000" dirty="0" smtClean="0"/>
              <a:t>2 </a:t>
            </a:r>
            <a:r>
              <a:rPr lang="en-US" dirty="0" smtClean="0"/>
              <a:t>+ KOH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en-US" dirty="0" smtClean="0"/>
              <a:t>KOH = </a:t>
            </a:r>
            <a:r>
              <a:rPr lang="ru-RU" dirty="0" smtClean="0"/>
              <a:t>….</a:t>
            </a:r>
            <a:r>
              <a:rPr lang="en-US" dirty="0" smtClean="0"/>
              <a:t> + K</a:t>
            </a:r>
            <a:r>
              <a:rPr lang="en-US" sz="2000" dirty="0" smtClean="0"/>
              <a:t>2</a:t>
            </a:r>
            <a:r>
              <a:rPr lang="en-US" dirty="0" smtClean="0"/>
              <a:t>MnO</a:t>
            </a:r>
            <a:r>
              <a:rPr lang="en-US" sz="2000" dirty="0" smtClean="0"/>
              <a:t>4 </a:t>
            </a:r>
            <a:r>
              <a:rPr lang="en-US" dirty="0" smtClean="0"/>
              <a:t>+ H</a:t>
            </a:r>
            <a:r>
              <a:rPr lang="en-US" sz="2000" dirty="0" smtClean="0"/>
              <a:t>2</a:t>
            </a:r>
            <a:r>
              <a:rPr lang="en-US" dirty="0" smtClean="0"/>
              <a:t>0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r>
              <a:rPr lang="en-US" dirty="0"/>
              <a:t>+ </a:t>
            </a:r>
            <a:r>
              <a:rPr lang="en-US" dirty="0" smtClean="0"/>
              <a:t>H</a:t>
            </a:r>
            <a:r>
              <a:rPr lang="en-US" sz="2000" dirty="0" smtClean="0"/>
              <a:t>2 </a:t>
            </a:r>
            <a:r>
              <a:rPr lang="en-US" dirty="0" smtClean="0"/>
              <a:t>S0</a:t>
            </a:r>
            <a:r>
              <a:rPr lang="en-US" sz="2000" dirty="0" smtClean="0"/>
              <a:t>4</a:t>
            </a:r>
            <a:r>
              <a:rPr lang="en-US" dirty="0" smtClean="0"/>
              <a:t> = </a:t>
            </a:r>
            <a:r>
              <a:rPr lang="ru-RU" dirty="0" smtClean="0"/>
              <a:t>….</a:t>
            </a:r>
            <a:r>
              <a:rPr lang="en-US" dirty="0" smtClean="0"/>
              <a:t> + MnS0</a:t>
            </a:r>
            <a:r>
              <a:rPr lang="en-US" sz="2000" dirty="0" smtClean="0"/>
              <a:t>4 </a:t>
            </a:r>
            <a:r>
              <a:rPr lang="en-US" dirty="0" smtClean="0"/>
              <a:t> + K</a:t>
            </a:r>
            <a:r>
              <a:rPr lang="en-US" sz="2000" dirty="0" smtClean="0"/>
              <a:t>2</a:t>
            </a:r>
            <a:r>
              <a:rPr lang="en-US" dirty="0" smtClean="0"/>
              <a:t>S0</a:t>
            </a:r>
            <a:r>
              <a:rPr lang="en-US" sz="2000" dirty="0" smtClean="0"/>
              <a:t>4  </a:t>
            </a:r>
            <a:r>
              <a:rPr lang="ru-RU" dirty="0" smtClean="0"/>
              <a:t>+ </a:t>
            </a:r>
            <a:r>
              <a:rPr lang="en-US" dirty="0" smtClean="0"/>
              <a:t>H</a:t>
            </a:r>
            <a:r>
              <a:rPr lang="en-US" sz="2000" dirty="0" smtClean="0"/>
              <a:t>2</a:t>
            </a:r>
            <a:r>
              <a:rPr lang="en-US" dirty="0" smtClean="0"/>
              <a:t>0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0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ПРОПИЛБЕНЗОЛ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 </a:t>
            </a:r>
            <a:r>
              <a:rPr lang="ru-RU" dirty="0" smtClean="0"/>
              <a:t>БЕНЗОАТ + АЦЕТАТ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= </a:t>
            </a:r>
            <a:r>
              <a:rPr lang="ru-RU" dirty="0" smtClean="0"/>
              <a:t>БЕНЗОАТ + АЦЕТАТ</a:t>
            </a:r>
          </a:p>
          <a:p>
            <a:pPr marL="0" indent="0">
              <a:buNone/>
            </a:pPr>
            <a:endParaRPr lang="ru-RU" dirty="0"/>
          </a:p>
          <a:p>
            <a:r>
              <a:rPr lang="en-US" dirty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БЕНЗОЙНАЯ КИСЛОТА + УКСУСНАЯ КИСЛОТА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32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 – 1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</a:t>
            </a: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=</a:t>
            </a:r>
            <a:r>
              <a:rPr lang="ru-RU" dirty="0" smtClean="0"/>
              <a:t>       АЛЬДЕГИДЫ</a:t>
            </a:r>
            <a:endParaRPr lang="ru-RU" dirty="0"/>
          </a:p>
          <a:p>
            <a:r>
              <a:rPr lang="en-US" dirty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932040" y="1772816"/>
            <a:ext cx="504056" cy="158417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68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 – 2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</a:t>
            </a: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=</a:t>
            </a:r>
            <a:r>
              <a:rPr lang="ru-RU" dirty="0" smtClean="0"/>
              <a:t>       КЕТОНЫ</a:t>
            </a:r>
            <a:endParaRPr lang="ru-RU" dirty="0"/>
          </a:p>
          <a:p>
            <a:r>
              <a:rPr lang="en-US" dirty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932040" y="1772816"/>
            <a:ext cx="504056" cy="158417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163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 – 1 + </a:t>
            </a:r>
            <a:r>
              <a:rPr lang="en-US" dirty="0" smtClean="0"/>
              <a:t>KMnO</a:t>
            </a:r>
            <a:r>
              <a:rPr lang="en-US" sz="3000" dirty="0" smtClean="0"/>
              <a:t>4</a:t>
            </a:r>
            <a:r>
              <a:rPr lang="ru-RU" sz="3000" dirty="0" smtClean="0"/>
              <a:t> (ИЗБЫТОК)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</a:t>
            </a:r>
            <a:r>
              <a:rPr lang="ru-RU" dirty="0" smtClean="0"/>
              <a:t> СОЛЬ КАРБОНОВЫХ КИСЛОТ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=</a:t>
            </a:r>
            <a:r>
              <a:rPr lang="ru-RU" dirty="0" smtClean="0"/>
              <a:t>  СОЛЬ КАРБОНОВЫХ КИСЛОТ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 smtClean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КАРБОНОВАЯ КИСЛОТА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163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МЕТАНОЛ + </a:t>
            </a:r>
            <a:r>
              <a:rPr lang="en-US" dirty="0" smtClean="0"/>
              <a:t>KMnO</a:t>
            </a:r>
            <a:r>
              <a:rPr lang="en-US" sz="3000" dirty="0" smtClean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КАРБОНАТ КАЛИЯ</a:t>
            </a:r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=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</a:t>
            </a:r>
            <a:r>
              <a:rPr lang="ru-RU" dirty="0"/>
              <a:t>СО</a:t>
            </a:r>
            <a:r>
              <a:rPr lang="ru-RU" sz="2000" dirty="0"/>
              <a:t>2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148064" y="1694230"/>
            <a:ext cx="288032" cy="1512168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15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АЛЬ + </a:t>
            </a:r>
            <a:r>
              <a:rPr lang="en-US" dirty="0" smtClean="0"/>
              <a:t>KMnO</a:t>
            </a:r>
            <a:r>
              <a:rPr lang="en-US" sz="3000" dirty="0" smtClean="0"/>
              <a:t>4</a:t>
            </a:r>
            <a:r>
              <a:rPr lang="ru-RU" sz="3000" dirty="0" smtClean="0"/>
              <a:t> 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</a:t>
            </a:r>
            <a:r>
              <a:rPr lang="ru-RU" dirty="0" smtClean="0"/>
              <a:t> КАРБОНОВАЯ КИСЛОТА + СОЛЬ КАРБОНОВЫХ КИСЛОТ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=</a:t>
            </a:r>
            <a:r>
              <a:rPr lang="ru-RU" dirty="0" smtClean="0"/>
              <a:t>  СОЛЬ КАРБОНОВЫХ КИСЛОТ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 smtClean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КАРБОНОВАЯ КИСЛОТА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75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МЕТАНАЛЬ + </a:t>
            </a:r>
            <a:r>
              <a:rPr lang="en-US" dirty="0" smtClean="0"/>
              <a:t>KMnO</a:t>
            </a:r>
            <a:r>
              <a:rPr lang="en-US" sz="3000" dirty="0" smtClean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</a:t>
            </a:r>
            <a:r>
              <a:rPr lang="ru-RU" dirty="0" smtClean="0"/>
              <a:t> КАРБОНАТ КАЛИЯ  + </a:t>
            </a:r>
            <a:r>
              <a:rPr lang="ru-RU" dirty="0"/>
              <a:t>СО</a:t>
            </a:r>
            <a:r>
              <a:rPr lang="ru-RU" sz="2000" dirty="0"/>
              <a:t>2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=</a:t>
            </a:r>
            <a:r>
              <a:rPr lang="ru-RU" dirty="0" smtClean="0"/>
              <a:t>  КАРБОНАТ КАЛИЯ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 smtClean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</a:t>
            </a:r>
            <a:r>
              <a:rPr lang="ru-RU" dirty="0"/>
              <a:t>СО</a:t>
            </a:r>
            <a:r>
              <a:rPr lang="ru-RU" sz="2000" dirty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75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ЕН – 1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 </a:t>
            </a:r>
            <a:r>
              <a:rPr lang="ru-RU" dirty="0" smtClean="0"/>
              <a:t>ДИОЛ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</a:t>
            </a:r>
            <a:r>
              <a:rPr lang="en-US" dirty="0"/>
              <a:t>= </a:t>
            </a:r>
            <a:r>
              <a:rPr lang="ru-RU" dirty="0" smtClean="0"/>
              <a:t>СОЛЬ КАРБОНОВЫХ КИСЛОТ + КАРБОНАТ</a:t>
            </a:r>
          </a:p>
          <a:p>
            <a:pPr marL="0" indent="0">
              <a:buNone/>
            </a:pPr>
            <a:endParaRPr lang="ru-RU" dirty="0"/>
          </a:p>
          <a:p>
            <a:r>
              <a:rPr lang="en-US" dirty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КАРБОНОВАЯ КИСЛОТА + СО</a:t>
            </a:r>
            <a:r>
              <a:rPr lang="ru-RU" sz="2000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419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ЕН – 2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 </a:t>
            </a:r>
            <a:r>
              <a:rPr lang="ru-RU" dirty="0" smtClean="0"/>
              <a:t>ДИОЛ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</a:t>
            </a:r>
            <a:r>
              <a:rPr lang="en-US" dirty="0"/>
              <a:t>= </a:t>
            </a:r>
            <a:r>
              <a:rPr lang="ru-RU" dirty="0" smtClean="0"/>
              <a:t>2 СОЛИ КАРБОНОВЫХ КИСЛОТ</a:t>
            </a:r>
          </a:p>
          <a:p>
            <a:pPr marL="0" indent="0">
              <a:buNone/>
            </a:pPr>
            <a:endParaRPr lang="ru-RU" dirty="0"/>
          </a:p>
          <a:p>
            <a:r>
              <a:rPr lang="en-US" dirty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2 КАРБОНОВОЙ КИСЛОТЫ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34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ЭТИЛЕН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 </a:t>
            </a:r>
            <a:r>
              <a:rPr lang="ru-RU" dirty="0" smtClean="0"/>
              <a:t>ДИОЛ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</a:t>
            </a:r>
            <a:r>
              <a:rPr lang="en-US" dirty="0"/>
              <a:t>= </a:t>
            </a:r>
            <a:r>
              <a:rPr lang="ru-RU" dirty="0" smtClean="0"/>
              <a:t>КАРБОНАТ КАЛИЯ</a:t>
            </a:r>
          </a:p>
          <a:p>
            <a:pPr marL="0" indent="0">
              <a:buNone/>
            </a:pPr>
            <a:endParaRPr lang="ru-RU" dirty="0"/>
          </a:p>
          <a:p>
            <a:r>
              <a:rPr lang="en-US" dirty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СО</a:t>
            </a:r>
            <a:r>
              <a:rPr lang="ru-RU" sz="2000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34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Н – 1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</a:t>
            </a:r>
            <a:r>
              <a:rPr lang="en-US" dirty="0"/>
              <a:t>= </a:t>
            </a:r>
            <a:r>
              <a:rPr lang="ru-RU" dirty="0" smtClean="0"/>
              <a:t>СОЛЬ КАРБОНОВЫХ КИСЛОТ + КАРБОНАТ</a:t>
            </a:r>
          </a:p>
          <a:p>
            <a:pPr marL="0" indent="0">
              <a:buNone/>
            </a:pPr>
            <a:endParaRPr lang="ru-RU" dirty="0"/>
          </a:p>
          <a:p>
            <a:r>
              <a:rPr lang="en-US" dirty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КАРБОНОВАЯ КИСЛОТА + СО</a:t>
            </a:r>
            <a:r>
              <a:rPr lang="ru-RU" sz="2000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34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Н – 2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=</a:t>
            </a:r>
            <a:r>
              <a:rPr lang="ru-RU" dirty="0" smtClean="0"/>
              <a:t> 2</a:t>
            </a:r>
            <a:r>
              <a:rPr lang="en-US" dirty="0" smtClean="0"/>
              <a:t> </a:t>
            </a:r>
            <a:r>
              <a:rPr lang="ru-RU" dirty="0" smtClean="0"/>
              <a:t>СОЛИ КАРБОНОВЫХ КИСЛОТ</a:t>
            </a:r>
          </a:p>
          <a:p>
            <a:pPr marL="0" indent="0">
              <a:buNone/>
            </a:pPr>
            <a:endParaRPr lang="ru-RU" dirty="0"/>
          </a:p>
          <a:p>
            <a:r>
              <a:rPr lang="en-US" dirty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2 КАРБОНОВОЙ КИСЛОТЫ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34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АЦЕТИЛЕН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 </a:t>
            </a:r>
            <a:r>
              <a:rPr lang="ru-RU" dirty="0" smtClean="0"/>
              <a:t>ЩАВЕЛЕВАЯ КИСЛОТА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</a:t>
            </a:r>
            <a:r>
              <a:rPr lang="en-US" dirty="0"/>
              <a:t>= </a:t>
            </a:r>
            <a:r>
              <a:rPr lang="ru-RU" dirty="0" smtClean="0"/>
              <a:t>ОКСОЛАТ</a:t>
            </a:r>
          </a:p>
          <a:p>
            <a:pPr marL="0" indent="0">
              <a:buNone/>
            </a:pPr>
            <a:endParaRPr lang="ru-RU" dirty="0"/>
          </a:p>
          <a:p>
            <a:r>
              <a:rPr lang="en-US" dirty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СО</a:t>
            </a:r>
            <a:r>
              <a:rPr lang="ru-RU" sz="2000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34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ТОЛУОЛ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 </a:t>
            </a:r>
            <a:r>
              <a:rPr lang="ru-RU" dirty="0" smtClean="0"/>
              <a:t>БЕНЗОАТ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  </a:t>
            </a:r>
            <a:r>
              <a:rPr lang="en-US" dirty="0"/>
              <a:t>= </a:t>
            </a:r>
            <a:r>
              <a:rPr lang="ru-RU" dirty="0" smtClean="0"/>
              <a:t>БЕНЗОАТ</a:t>
            </a:r>
          </a:p>
          <a:p>
            <a:pPr marL="0" indent="0">
              <a:buNone/>
            </a:pPr>
            <a:endParaRPr lang="ru-RU" dirty="0"/>
          </a:p>
          <a:p>
            <a:r>
              <a:rPr lang="en-US" dirty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БЕНЗОЙНАЯ КИСЛОТА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34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</a:t>
            </a:r>
            <a:r>
              <a:rPr lang="ru-RU" dirty="0" smtClean="0"/>
              <a:t>ТИЛБЕНЗОЛ + </a:t>
            </a:r>
            <a:r>
              <a:rPr lang="en-US" dirty="0" smtClean="0"/>
              <a:t>KMnO</a:t>
            </a:r>
            <a:r>
              <a:rPr lang="en-US" sz="3000" dirty="0"/>
              <a:t>4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+</a:t>
            </a:r>
            <a:r>
              <a:rPr lang="en-US" dirty="0" smtClean="0"/>
              <a:t> H</a:t>
            </a:r>
            <a:r>
              <a:rPr lang="en-US" sz="2000" dirty="0" smtClean="0"/>
              <a:t>2</a:t>
            </a:r>
            <a:r>
              <a:rPr lang="en-US" dirty="0" smtClean="0"/>
              <a:t>0   = </a:t>
            </a:r>
            <a:r>
              <a:rPr lang="ru-RU" dirty="0" smtClean="0"/>
              <a:t>БЕНЗОАТ + КАРБОНОВАЯ КИСЛОТА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/>
              <a:t>+ </a:t>
            </a:r>
            <a:r>
              <a:rPr lang="ru-RU" dirty="0" smtClean="0"/>
              <a:t>ЩЕЛОЧНАЯ СРЕДА</a:t>
            </a:r>
            <a:r>
              <a:rPr lang="en-US" dirty="0" smtClean="0"/>
              <a:t> = </a:t>
            </a:r>
            <a:r>
              <a:rPr lang="ru-RU" dirty="0" smtClean="0"/>
              <a:t>БЕНЗОАТ + КАРБОНАТ</a:t>
            </a:r>
          </a:p>
          <a:p>
            <a:pPr marL="0" indent="0">
              <a:buNone/>
            </a:pPr>
            <a:endParaRPr lang="ru-RU" dirty="0"/>
          </a:p>
          <a:p>
            <a:r>
              <a:rPr lang="en-US" dirty="0"/>
              <a:t>+ </a:t>
            </a:r>
            <a:r>
              <a:rPr lang="ru-RU" dirty="0" smtClean="0"/>
              <a:t>КИСЛАЯ</a:t>
            </a:r>
            <a:r>
              <a:rPr lang="en-US" dirty="0" smtClean="0"/>
              <a:t>   =</a:t>
            </a:r>
            <a:r>
              <a:rPr lang="ru-RU" dirty="0" smtClean="0"/>
              <a:t> БЕНЗОЙНАЯ КИСЛОТА + </a:t>
            </a:r>
            <a:r>
              <a:rPr lang="ru-RU" dirty="0"/>
              <a:t>СО</a:t>
            </a:r>
            <a:r>
              <a:rPr lang="ru-RU" sz="2000" dirty="0"/>
              <a:t>2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2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336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Х + KMnO4</vt:lpstr>
      <vt:lpstr>ЕН – 1 + KMnO4</vt:lpstr>
      <vt:lpstr>ЕН – 2 + KMnO4</vt:lpstr>
      <vt:lpstr>ЭТИЛЕН + KMnO4</vt:lpstr>
      <vt:lpstr>ИН – 1 + KMnO4</vt:lpstr>
      <vt:lpstr>ИН – 2 + KMnO4</vt:lpstr>
      <vt:lpstr>АЦЕТИЛЕН + KMnO4</vt:lpstr>
      <vt:lpstr>ТОЛУОЛ + KMnO4</vt:lpstr>
      <vt:lpstr>ЭТИЛБЕНЗОЛ + KMnO4</vt:lpstr>
      <vt:lpstr>ПРОПИЛБЕНЗОЛ + KMnO4</vt:lpstr>
      <vt:lpstr>ОЛ – 1 + KMnO4</vt:lpstr>
      <vt:lpstr>ОЛ – 2 + KMnO4</vt:lpstr>
      <vt:lpstr>ОЛ – 1 + KMnO4 (ИЗБЫТОК)</vt:lpstr>
      <vt:lpstr>МЕТАНОЛ + KMnO4</vt:lpstr>
      <vt:lpstr>АЛЬ + KMnO4 </vt:lpstr>
      <vt:lpstr>МЕТАНАЛЬ + KMnO4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ЕН – 1 + KMnO4</dc:title>
  <dc:creator>user</dc:creator>
  <cp:lastModifiedBy>1</cp:lastModifiedBy>
  <cp:revision>8</cp:revision>
  <dcterms:created xsi:type="dcterms:W3CDTF">2018-01-18T03:10:30Z</dcterms:created>
  <dcterms:modified xsi:type="dcterms:W3CDTF">2019-10-17T18:43:55Z</dcterms:modified>
</cp:coreProperties>
</file>