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33"/>
  </p:notesMasterIdLst>
  <p:sldIdLst>
    <p:sldId id="261" r:id="rId2"/>
    <p:sldId id="274" r:id="rId3"/>
    <p:sldId id="346" r:id="rId4"/>
    <p:sldId id="365" r:id="rId5"/>
    <p:sldId id="347" r:id="rId6"/>
    <p:sldId id="353" r:id="rId7"/>
    <p:sldId id="357" r:id="rId8"/>
    <p:sldId id="356" r:id="rId9"/>
    <p:sldId id="360" r:id="rId10"/>
    <p:sldId id="361" r:id="rId11"/>
    <p:sldId id="362" r:id="rId12"/>
    <p:sldId id="359" r:id="rId13"/>
    <p:sldId id="363" r:id="rId14"/>
    <p:sldId id="352" r:id="rId15"/>
    <p:sldId id="349" r:id="rId16"/>
    <p:sldId id="294" r:id="rId17"/>
    <p:sldId id="260" r:id="rId18"/>
    <p:sldId id="340" r:id="rId19"/>
    <p:sldId id="304" r:id="rId20"/>
    <p:sldId id="343" r:id="rId21"/>
    <p:sldId id="313" r:id="rId22"/>
    <p:sldId id="333" r:id="rId23"/>
    <p:sldId id="332" r:id="rId24"/>
    <p:sldId id="350" r:id="rId25"/>
    <p:sldId id="351" r:id="rId26"/>
    <p:sldId id="355" r:id="rId27"/>
    <p:sldId id="366" r:id="rId28"/>
    <p:sldId id="367" r:id="rId29"/>
    <p:sldId id="369" r:id="rId30"/>
    <p:sldId id="364" r:id="rId31"/>
    <p:sldId id="339" r:id="rId32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CC0000"/>
    <a:srgbClr val="FFFF99"/>
    <a:srgbClr val="CCE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809" autoAdjust="0"/>
    <p:restoredTop sz="94660"/>
  </p:normalViewPr>
  <p:slideViewPr>
    <p:cSldViewPr>
      <p:cViewPr varScale="1">
        <p:scale>
          <a:sx n="90" d="100"/>
          <a:sy n="90" d="100"/>
        </p:scale>
        <p:origin x="-108" y="-4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CA28F10-C131-49AE-8A22-46A9CD2E14EA}" type="datetimeFigureOut">
              <a:rPr lang="ru-RU"/>
              <a:pPr>
                <a:defRPr/>
              </a:pPr>
              <a:t>17.10.2019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7A97096F-6864-4365-9B5A-8367929134C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568450" y="4454525"/>
            <a:ext cx="7573963" cy="952500"/>
          </a:xfrm>
          <a:prstGeom prst="rect">
            <a:avLst/>
          </a:prstGeom>
          <a:solidFill>
            <a:schemeClr val="bg2">
              <a:alpha val="50195"/>
            </a:schemeClr>
          </a:solidFill>
          <a:ln>
            <a:noFill/>
          </a:ln>
          <a:extLst>
            <a:ext uri="{91240B29-F687-4F45-9708-019B960494DF}"/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kumimoji="1" lang="ru-RU" altLang="ru-RU" sz="240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6415088"/>
            <a:ext cx="9142413" cy="441325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/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kumimoji="1" lang="ru-RU" altLang="ru-RU" sz="240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6" name="Freeform 4"/>
          <p:cNvSpPr>
            <a:spLocks/>
          </p:cNvSpPr>
          <p:nvPr/>
        </p:nvSpPr>
        <p:spPr bwMode="auto">
          <a:xfrm>
            <a:off x="7573963" y="5902325"/>
            <a:ext cx="1570037" cy="955675"/>
          </a:xfrm>
          <a:custGeom>
            <a:avLst/>
            <a:gdLst>
              <a:gd name="T0" fmla="*/ 2147483646 w 989"/>
              <a:gd name="T1" fmla="*/ 0 h 602"/>
              <a:gd name="T2" fmla="*/ 2147483646 w 989"/>
              <a:gd name="T3" fmla="*/ 2147483646 h 602"/>
              <a:gd name="T4" fmla="*/ 2147483646 w 989"/>
              <a:gd name="T5" fmla="*/ 2147483646 h 602"/>
              <a:gd name="T6" fmla="*/ 0 w 989"/>
              <a:gd name="T7" fmla="*/ 2147483646 h 602"/>
              <a:gd name="T8" fmla="*/ 2147483646 w 989"/>
              <a:gd name="T9" fmla="*/ 0 h 60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89" h="602">
                <a:moveTo>
                  <a:pt x="243" y="0"/>
                </a:moveTo>
                <a:lnTo>
                  <a:pt x="988" y="346"/>
                </a:lnTo>
                <a:lnTo>
                  <a:pt x="953" y="600"/>
                </a:lnTo>
                <a:lnTo>
                  <a:pt x="0" y="601"/>
                </a:lnTo>
                <a:lnTo>
                  <a:pt x="243" y="0"/>
                </a:lnTo>
              </a:path>
            </a:pathLst>
          </a:custGeom>
          <a:solidFill>
            <a:schemeClr val="tx1">
              <a:alpha val="50195"/>
            </a:schemeClr>
          </a:solidFill>
          <a:ln w="9525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>
            <a:off x="7575550" y="6176963"/>
            <a:ext cx="1568450" cy="681037"/>
          </a:xfrm>
          <a:custGeom>
            <a:avLst/>
            <a:gdLst>
              <a:gd name="T0" fmla="*/ 0 w 988"/>
              <a:gd name="T1" fmla="*/ 2147483646 h 429"/>
              <a:gd name="T2" fmla="*/ 2147483646 w 988"/>
              <a:gd name="T3" fmla="*/ 0 h 429"/>
              <a:gd name="T4" fmla="*/ 2147483646 w 988"/>
              <a:gd name="T5" fmla="*/ 2147483646 h 429"/>
              <a:gd name="T6" fmla="*/ 2147483646 w 988"/>
              <a:gd name="T7" fmla="*/ 2147483646 h 429"/>
              <a:gd name="T8" fmla="*/ 0 w 988"/>
              <a:gd name="T9" fmla="*/ 2147483646 h 42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88" h="429">
                <a:moveTo>
                  <a:pt x="0" y="428"/>
                </a:moveTo>
                <a:lnTo>
                  <a:pt x="427" y="0"/>
                </a:lnTo>
                <a:lnTo>
                  <a:pt x="987" y="219"/>
                </a:lnTo>
                <a:lnTo>
                  <a:pt x="987" y="428"/>
                </a:lnTo>
                <a:lnTo>
                  <a:pt x="0" y="428"/>
                </a:lnTo>
              </a:path>
            </a:pathLst>
          </a:custGeom>
          <a:solidFill>
            <a:schemeClr val="folHlink"/>
          </a:solidFill>
          <a:ln w="9525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9142413" cy="1295400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/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kumimoji="1" lang="ru-RU" altLang="ru-RU" sz="240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0" y="0"/>
            <a:ext cx="2211388" cy="6858000"/>
          </a:xfrm>
          <a:custGeom>
            <a:avLst/>
            <a:gdLst>
              <a:gd name="T0" fmla="*/ 0 w 1393"/>
              <a:gd name="T1" fmla="*/ 0 h 4320"/>
              <a:gd name="T2" fmla="*/ 2147483646 w 1393"/>
              <a:gd name="T3" fmla="*/ 2147483646 h 4320"/>
              <a:gd name="T4" fmla="*/ 2147483646 w 1393"/>
              <a:gd name="T5" fmla="*/ 2147483646 h 4320"/>
              <a:gd name="T6" fmla="*/ 0 w 1393"/>
              <a:gd name="T7" fmla="*/ 2147483646 h 4320"/>
              <a:gd name="T8" fmla="*/ 0 w 1393"/>
              <a:gd name="T9" fmla="*/ 0 h 432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393" h="4320">
                <a:moveTo>
                  <a:pt x="0" y="0"/>
                </a:moveTo>
                <a:lnTo>
                  <a:pt x="1392" y="240"/>
                </a:lnTo>
                <a:lnTo>
                  <a:pt x="288" y="4319"/>
                </a:lnTo>
                <a:lnTo>
                  <a:pt x="0" y="4319"/>
                </a:lnTo>
                <a:lnTo>
                  <a:pt x="0" y="0"/>
                </a:lnTo>
              </a:path>
            </a:pathLst>
          </a:custGeom>
          <a:solidFill>
            <a:schemeClr val="tx1">
              <a:alpha val="50195"/>
            </a:schemeClr>
          </a:solidFill>
          <a:ln w="9525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3175" y="-15875"/>
            <a:ext cx="1522413" cy="6873875"/>
          </a:xfrm>
          <a:custGeom>
            <a:avLst/>
            <a:gdLst>
              <a:gd name="T0" fmla="*/ 0 w 959"/>
              <a:gd name="T1" fmla="*/ 0 h 4330"/>
              <a:gd name="T2" fmla="*/ 2147483646 w 959"/>
              <a:gd name="T3" fmla="*/ 2147483646 h 4330"/>
              <a:gd name="T4" fmla="*/ 2147483646 w 959"/>
              <a:gd name="T5" fmla="*/ 2147483646 h 4330"/>
              <a:gd name="T6" fmla="*/ 0 w 959"/>
              <a:gd name="T7" fmla="*/ 2147483646 h 4330"/>
              <a:gd name="T8" fmla="*/ 0 w 959"/>
              <a:gd name="T9" fmla="*/ 0 h 433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59" h="4330">
                <a:moveTo>
                  <a:pt x="0" y="0"/>
                </a:moveTo>
                <a:lnTo>
                  <a:pt x="958" y="346"/>
                </a:lnTo>
                <a:lnTo>
                  <a:pt x="286" y="4329"/>
                </a:lnTo>
                <a:lnTo>
                  <a:pt x="0" y="4329"/>
                </a:lnTo>
                <a:lnTo>
                  <a:pt x="0" y="0"/>
                </a:lnTo>
              </a:path>
            </a:pathLst>
          </a:custGeom>
          <a:solidFill>
            <a:schemeClr val="folHlink"/>
          </a:solidFill>
          <a:ln w="9525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ctrTitle" sz="quarter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181" name="Rectangle 1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600200" y="4495800"/>
            <a:ext cx="6781800" cy="914400"/>
          </a:xfrm>
          <a:ln w="12700" cap="sq">
            <a:headEnd type="none" w="sm" len="sm"/>
            <a:tailEnd type="none" w="sm" len="sm"/>
          </a:ln>
        </p:spPr>
        <p:txBody>
          <a:bodyPr lIns="91440" tIns="45720" rIns="91440" bIns="45720" anchor="ctr"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1" name="Rectangle 1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772400" y="6415088"/>
            <a:ext cx="1371600" cy="42386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CE9530-6023-44CE-BA9B-88E5761D131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2" name="Rectangle 1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12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9094F2B6-2DA8-4E50-B6D2-21FF7C2F92A1}" type="datetime1">
              <a:rPr lang="ru-RU"/>
              <a:pPr>
                <a:defRPr/>
              </a:pPr>
              <a:t>17.10.2019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EB2D0023-BEC6-42A4-A6A0-1B5F09D64D63}" type="datetime1">
              <a:rPr lang="ru-RU"/>
              <a:pPr>
                <a:defRPr/>
              </a:pPr>
              <a:t>17.10.2019</a:t>
            </a:fld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77AEB5-1458-4F66-8A14-A4DC85698F3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269163" y="0"/>
            <a:ext cx="1716087" cy="60785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117725" y="0"/>
            <a:ext cx="4999038" cy="60785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1AF37271-7D56-4AA3-8B81-E787ADBD89FC}" type="datetime1">
              <a:rPr lang="ru-RU"/>
              <a:pPr>
                <a:defRPr/>
              </a:pPr>
              <a:t>17.10.2019</a:t>
            </a:fld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60BB9A-60EB-4B5E-B920-10290EF3334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61A3A1C0-E2BE-4767-B826-8163A9CA5047}" type="datetime1">
              <a:rPr lang="ru-RU"/>
              <a:pPr>
                <a:defRPr/>
              </a:pPr>
              <a:t>17.10.2019</a:t>
            </a:fld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D06060-FE52-48C0-B11C-8A9DC68C659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D181C731-DEAB-4316-A97D-B8C5855D6986}" type="datetime1">
              <a:rPr lang="ru-RU"/>
              <a:pPr>
                <a:defRPr/>
              </a:pPr>
              <a:t>17.10.2019</a:t>
            </a:fld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9F372E-0E2E-411B-BB81-3BA0318CADC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209800" y="1927225"/>
            <a:ext cx="3311525" cy="4151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673725" y="1927225"/>
            <a:ext cx="3311525" cy="4151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E2A30474-A8AC-4950-BD9A-F9F02D44D19A}" type="datetime1">
              <a:rPr lang="ru-RU"/>
              <a:pPr>
                <a:defRPr/>
              </a:pPr>
              <a:t>17.10.2019</a:t>
            </a:fld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1BB7F3-10D4-4AA4-B98E-5354000DB5A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5227FDA3-7FE0-4B07-A1AB-0881939FCDB6}" type="datetime1">
              <a:rPr lang="ru-RU"/>
              <a:pPr>
                <a:defRPr/>
              </a:pPr>
              <a:t>17.10.2019</a:t>
            </a:fld>
            <a:endParaRPr lang="ru-RU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9514D-8B2C-4E4B-BC44-9B26E4E9009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5BBD4B69-8379-4DF2-AC69-BD3CD2F42554}" type="datetime1">
              <a:rPr lang="ru-RU"/>
              <a:pPr>
                <a:defRPr/>
              </a:pPr>
              <a:t>17.10.2019</a:t>
            </a:fld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B2EF76-FACE-49F3-BB2C-9DA0B0C21BF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FA3C3686-3533-45F8-84DB-968B29AC1169}" type="datetime1">
              <a:rPr lang="ru-RU"/>
              <a:pPr>
                <a:defRPr/>
              </a:pPr>
              <a:t>17.10.2019</a:t>
            </a:fld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B4DF22-455B-4958-800B-CFE7828B5BB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72F6741E-2CFA-4DC2-8636-639EACC33B6C}" type="datetime1">
              <a:rPr lang="ru-RU"/>
              <a:pPr>
                <a:defRPr/>
              </a:pPr>
              <a:t>17.10.2019</a:t>
            </a:fld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B19CBD-D52D-419D-8128-932970ED8EA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5B4F56BF-DAEC-41AB-9793-1BCA2F1DB73E}" type="datetime1">
              <a:rPr lang="ru-RU"/>
              <a:pPr>
                <a:defRPr/>
              </a:pPr>
              <a:t>17.10.2019</a:t>
            </a:fld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913827-B864-408F-A86D-F4C9176CC7E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2F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6415088"/>
            <a:ext cx="9142413" cy="441325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/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kumimoji="1" lang="ru-RU" altLang="ru-RU" sz="240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27" name="Freeform 3"/>
          <p:cNvSpPr>
            <a:spLocks/>
          </p:cNvSpPr>
          <p:nvPr/>
        </p:nvSpPr>
        <p:spPr bwMode="auto">
          <a:xfrm>
            <a:off x="7573963" y="5902325"/>
            <a:ext cx="1570037" cy="955675"/>
          </a:xfrm>
          <a:custGeom>
            <a:avLst/>
            <a:gdLst>
              <a:gd name="T0" fmla="*/ 2147483646 w 989"/>
              <a:gd name="T1" fmla="*/ 0 h 602"/>
              <a:gd name="T2" fmla="*/ 2147483646 w 989"/>
              <a:gd name="T3" fmla="*/ 2147483646 h 602"/>
              <a:gd name="T4" fmla="*/ 2147483646 w 989"/>
              <a:gd name="T5" fmla="*/ 2147483646 h 602"/>
              <a:gd name="T6" fmla="*/ 0 w 989"/>
              <a:gd name="T7" fmla="*/ 2147483646 h 602"/>
              <a:gd name="T8" fmla="*/ 2147483646 w 989"/>
              <a:gd name="T9" fmla="*/ 0 h 60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89" h="602">
                <a:moveTo>
                  <a:pt x="243" y="0"/>
                </a:moveTo>
                <a:lnTo>
                  <a:pt x="988" y="346"/>
                </a:lnTo>
                <a:lnTo>
                  <a:pt x="953" y="600"/>
                </a:lnTo>
                <a:lnTo>
                  <a:pt x="0" y="601"/>
                </a:lnTo>
                <a:lnTo>
                  <a:pt x="243" y="0"/>
                </a:lnTo>
              </a:path>
            </a:pathLst>
          </a:custGeom>
          <a:solidFill>
            <a:schemeClr val="tx1">
              <a:alpha val="50195"/>
            </a:schemeClr>
          </a:solidFill>
          <a:ln w="9525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28" name="Freeform 4"/>
          <p:cNvSpPr>
            <a:spLocks/>
          </p:cNvSpPr>
          <p:nvPr/>
        </p:nvSpPr>
        <p:spPr bwMode="auto">
          <a:xfrm>
            <a:off x="7575550" y="6176963"/>
            <a:ext cx="1568450" cy="681037"/>
          </a:xfrm>
          <a:custGeom>
            <a:avLst/>
            <a:gdLst>
              <a:gd name="T0" fmla="*/ 0 w 988"/>
              <a:gd name="T1" fmla="*/ 2147483646 h 429"/>
              <a:gd name="T2" fmla="*/ 2147483646 w 988"/>
              <a:gd name="T3" fmla="*/ 0 h 429"/>
              <a:gd name="T4" fmla="*/ 2147483646 w 988"/>
              <a:gd name="T5" fmla="*/ 2147483646 h 429"/>
              <a:gd name="T6" fmla="*/ 2147483646 w 988"/>
              <a:gd name="T7" fmla="*/ 2147483646 h 429"/>
              <a:gd name="T8" fmla="*/ 0 w 988"/>
              <a:gd name="T9" fmla="*/ 2147483646 h 42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88" h="429">
                <a:moveTo>
                  <a:pt x="0" y="428"/>
                </a:moveTo>
                <a:lnTo>
                  <a:pt x="427" y="0"/>
                </a:lnTo>
                <a:lnTo>
                  <a:pt x="987" y="219"/>
                </a:lnTo>
                <a:lnTo>
                  <a:pt x="987" y="428"/>
                </a:lnTo>
                <a:lnTo>
                  <a:pt x="0" y="428"/>
                </a:lnTo>
              </a:path>
            </a:pathLst>
          </a:custGeom>
          <a:solidFill>
            <a:schemeClr val="folHlink"/>
          </a:solidFill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2413" cy="1295400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/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kumimoji="1" lang="ru-RU" altLang="ru-RU" sz="240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30" name="Freeform 6"/>
          <p:cNvSpPr>
            <a:spLocks/>
          </p:cNvSpPr>
          <p:nvPr/>
        </p:nvSpPr>
        <p:spPr bwMode="auto">
          <a:xfrm>
            <a:off x="0" y="0"/>
            <a:ext cx="2211388" cy="6858000"/>
          </a:xfrm>
          <a:custGeom>
            <a:avLst/>
            <a:gdLst>
              <a:gd name="T0" fmla="*/ 0 w 1393"/>
              <a:gd name="T1" fmla="*/ 0 h 4320"/>
              <a:gd name="T2" fmla="*/ 2147483646 w 1393"/>
              <a:gd name="T3" fmla="*/ 2147483646 h 4320"/>
              <a:gd name="T4" fmla="*/ 2147483646 w 1393"/>
              <a:gd name="T5" fmla="*/ 2147483646 h 4320"/>
              <a:gd name="T6" fmla="*/ 0 w 1393"/>
              <a:gd name="T7" fmla="*/ 2147483646 h 4320"/>
              <a:gd name="T8" fmla="*/ 0 w 1393"/>
              <a:gd name="T9" fmla="*/ 0 h 432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393" h="4320">
                <a:moveTo>
                  <a:pt x="0" y="0"/>
                </a:moveTo>
                <a:lnTo>
                  <a:pt x="1392" y="240"/>
                </a:lnTo>
                <a:lnTo>
                  <a:pt x="288" y="4319"/>
                </a:lnTo>
                <a:lnTo>
                  <a:pt x="0" y="4319"/>
                </a:lnTo>
                <a:lnTo>
                  <a:pt x="0" y="0"/>
                </a:lnTo>
              </a:path>
            </a:pathLst>
          </a:custGeom>
          <a:solidFill>
            <a:schemeClr val="tx1">
              <a:alpha val="50195"/>
            </a:schemeClr>
          </a:solidFill>
          <a:ln w="9525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79438" y="6415088"/>
            <a:ext cx="1593850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kumimoji="0"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fld id="{86522462-44CB-456D-82A9-A29547E59EEE}" type="datetime1">
              <a:rPr lang="ru-RU"/>
              <a:pPr>
                <a:defRPr/>
              </a:pPr>
              <a:t>17.10.2019</a:t>
            </a:fld>
            <a:endParaRPr lang="ru-RU"/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27263" y="6415088"/>
            <a:ext cx="5091112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1" hangingPunct="1">
              <a:defRPr kumimoji="0"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2117725" y="0"/>
            <a:ext cx="6867525" cy="1065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34" name="Freeform 10"/>
          <p:cNvSpPr>
            <a:spLocks/>
          </p:cNvSpPr>
          <p:nvPr/>
        </p:nvSpPr>
        <p:spPr bwMode="auto">
          <a:xfrm>
            <a:off x="0" y="-15875"/>
            <a:ext cx="1522413" cy="6873875"/>
          </a:xfrm>
          <a:custGeom>
            <a:avLst/>
            <a:gdLst>
              <a:gd name="T0" fmla="*/ 0 w 959"/>
              <a:gd name="T1" fmla="*/ 0 h 4330"/>
              <a:gd name="T2" fmla="*/ 2147483646 w 959"/>
              <a:gd name="T3" fmla="*/ 2147483646 h 4330"/>
              <a:gd name="T4" fmla="*/ 2147483646 w 959"/>
              <a:gd name="T5" fmla="*/ 2147483646 h 4330"/>
              <a:gd name="T6" fmla="*/ 0 w 959"/>
              <a:gd name="T7" fmla="*/ 2147483646 h 4330"/>
              <a:gd name="T8" fmla="*/ 0 w 959"/>
              <a:gd name="T9" fmla="*/ 0 h 433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59" h="4330">
                <a:moveTo>
                  <a:pt x="0" y="0"/>
                </a:moveTo>
                <a:lnTo>
                  <a:pt x="958" y="346"/>
                </a:lnTo>
                <a:lnTo>
                  <a:pt x="286" y="4329"/>
                </a:lnTo>
                <a:lnTo>
                  <a:pt x="0" y="4329"/>
                </a:lnTo>
                <a:lnTo>
                  <a:pt x="0" y="0"/>
                </a:lnTo>
              </a:path>
            </a:pathLst>
          </a:custGeom>
          <a:solidFill>
            <a:schemeClr val="folHlink"/>
          </a:solidFill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09800" y="1927225"/>
            <a:ext cx="6775450" cy="415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6156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923213" y="6415088"/>
            <a:ext cx="969962" cy="423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A78FDFDD-ED2C-47ED-8AC1-10C8C859404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8" r:id="rId1"/>
    <p:sldLayoutId id="2147484059" r:id="rId2"/>
    <p:sldLayoutId id="2147484060" r:id="rId3"/>
    <p:sldLayoutId id="2147484061" r:id="rId4"/>
    <p:sldLayoutId id="2147484062" r:id="rId5"/>
    <p:sldLayoutId id="2147484063" r:id="rId6"/>
    <p:sldLayoutId id="2147484064" r:id="rId7"/>
    <p:sldLayoutId id="2147484065" r:id="rId8"/>
    <p:sldLayoutId id="2147484066" r:id="rId9"/>
    <p:sldLayoutId id="2147484067" r:id="rId10"/>
    <p:sldLayoutId id="2147484068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5000"/>
        <a:buFont typeface="Wingdings" pitchFamily="2" charset="2"/>
        <a:buChar char="u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1600">
          <a:solidFill>
            <a:schemeClr val="tx1"/>
          </a:solidFill>
          <a:latin typeface="+mn-lt"/>
        </a:defRPr>
      </a:lvl5pPr>
      <a:lvl6pPr marL="222885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1600">
          <a:solidFill>
            <a:schemeClr val="tx1"/>
          </a:solidFill>
          <a:latin typeface="+mn-lt"/>
        </a:defRPr>
      </a:lvl6pPr>
      <a:lvl7pPr marL="268605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1600">
          <a:solidFill>
            <a:schemeClr val="tx1"/>
          </a:solidFill>
          <a:latin typeface="+mn-lt"/>
        </a:defRPr>
      </a:lvl7pPr>
      <a:lvl8pPr marL="314325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1600">
          <a:solidFill>
            <a:schemeClr val="tx1"/>
          </a:solidFill>
          <a:latin typeface="+mn-lt"/>
        </a:defRPr>
      </a:lvl8pPr>
      <a:lvl9pPr marL="360045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16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88" y="279400"/>
            <a:ext cx="6994525" cy="1143000"/>
          </a:xfrm>
        </p:spPr>
        <p:txBody>
          <a:bodyPr>
            <a:normAutofit fontScale="90000"/>
          </a:bodyPr>
          <a:lstStyle/>
          <a:p>
            <a:pPr marL="54864"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  <a:latin typeface="+mn-lt"/>
              </a:rPr>
              <a:t>      </a:t>
            </a:r>
            <a:r>
              <a:rPr lang="ru-RU" sz="2200" b="1" dirty="0" smtClean="0">
                <a:solidFill>
                  <a:schemeClr val="tx1"/>
                </a:solidFill>
                <a:latin typeface="Bookman Old Style" pitchFamily="18" charset="0"/>
              </a:rPr>
              <a:t>МКДОУ «</a:t>
            </a:r>
            <a:r>
              <a:rPr lang="ru-RU" sz="2200" b="1" dirty="0" err="1" smtClean="0">
                <a:solidFill>
                  <a:schemeClr val="tx1"/>
                </a:solidFill>
                <a:latin typeface="Bookman Old Style" pitchFamily="18" charset="0"/>
              </a:rPr>
              <a:t>Богучарский</a:t>
            </a:r>
            <a:r>
              <a:rPr lang="ru-RU" sz="2200" b="1" dirty="0" smtClean="0">
                <a:solidFill>
                  <a:schemeClr val="tx1"/>
                </a:solidFill>
                <a:latin typeface="Bookman Old Style" pitchFamily="18" charset="0"/>
              </a:rPr>
              <a:t> </a:t>
            </a:r>
            <a:r>
              <a:rPr lang="ru-RU" sz="2200" b="1" dirty="0" err="1" smtClean="0">
                <a:solidFill>
                  <a:schemeClr val="tx1"/>
                </a:solidFill>
                <a:latin typeface="Bookman Old Style" pitchFamily="18" charset="0"/>
              </a:rPr>
              <a:t>д</a:t>
            </a:r>
            <a:r>
              <a:rPr lang="ru-RU" sz="2200" b="1" dirty="0" smtClean="0">
                <a:solidFill>
                  <a:schemeClr val="tx1"/>
                </a:solidFill>
                <a:latin typeface="Bookman Old Style" pitchFamily="18" charset="0"/>
              </a:rPr>
              <a:t>/с к/в «Теремок»</a:t>
            </a:r>
            <a:r>
              <a:rPr lang="ru-RU" sz="3200" b="1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ru-RU" sz="3200" b="1" dirty="0" smtClean="0">
                <a:solidFill>
                  <a:schemeClr val="tx1"/>
                </a:solidFill>
                <a:latin typeface="+mn-lt"/>
              </a:rPr>
            </a:br>
            <a:endParaRPr lang="ru-RU" sz="31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827088" y="1844675"/>
            <a:ext cx="7058025" cy="3457575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altLang="ru-RU" b="1" smtClean="0">
                <a:solidFill>
                  <a:srgbClr val="FF0000"/>
                </a:solidFill>
              </a:rPr>
              <a:t> </a:t>
            </a:r>
            <a:r>
              <a:rPr lang="ru-RU" altLang="ru-RU" sz="4400" b="1" smtClean="0">
                <a:solidFill>
                  <a:srgbClr val="C00000"/>
                </a:solidFill>
              </a:rPr>
              <a:t>Педагогический совет № 1</a:t>
            </a:r>
            <a:br>
              <a:rPr lang="ru-RU" altLang="ru-RU" sz="4400" b="1" smtClean="0">
                <a:solidFill>
                  <a:srgbClr val="C00000"/>
                </a:solidFill>
              </a:rPr>
            </a:br>
            <a:r>
              <a:rPr lang="ru-RU" altLang="ru-RU" sz="4400" b="1" smtClean="0">
                <a:solidFill>
                  <a:srgbClr val="C00000"/>
                </a:solidFill>
              </a:rPr>
              <a:t>(установочный)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altLang="ru-RU" b="1" smtClean="0">
                <a:solidFill>
                  <a:srgbClr val="C00000"/>
                </a:solidFill>
              </a:rPr>
              <a:t>     2019-2020 учебный год</a:t>
            </a:r>
          </a:p>
          <a:p>
            <a:pPr algn="ctr" eaLnBrk="1" hangingPunct="1">
              <a:buFont typeface="Wingdings 2" pitchFamily="18" charset="2"/>
              <a:buNone/>
            </a:pPr>
            <a:endParaRPr lang="ru-RU" altLang="ru-RU" b="1" smtClean="0">
              <a:solidFill>
                <a:srgbClr val="C00000"/>
              </a:solidFill>
            </a:endParaRPr>
          </a:p>
        </p:txBody>
      </p:sp>
      <p:sp>
        <p:nvSpPr>
          <p:cNvPr id="4198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ru-RU">
              <a:latin typeface="+mn-lt"/>
            </a:endParaRPr>
          </a:p>
        </p:txBody>
      </p:sp>
      <p:pic>
        <p:nvPicPr>
          <p:cNvPr id="13317" name="Рисунок 5" descr="Изображение для плейкаста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6994052">
            <a:off x="228600" y="171451"/>
            <a:ext cx="2009775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Рисунок 6" descr="Изображение для плейкаста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8204780">
            <a:off x="649288" y="4578350"/>
            <a:ext cx="2009775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Рисунок 7" descr="Изображение для плейкаста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9875579">
            <a:off x="198438" y="2695575"/>
            <a:ext cx="1763712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0"/>
            <a:ext cx="7572375" cy="571500"/>
          </a:xfrm>
        </p:spPr>
        <p:txBody>
          <a:bodyPr/>
          <a:lstStyle/>
          <a:p>
            <a:pPr algn="ctr">
              <a:defRPr/>
            </a:pPr>
            <a:r>
              <a:rPr lang="ru-RU" dirty="0" smtClean="0">
                <a:solidFill>
                  <a:srgbClr val="FF0000"/>
                </a:solidFill>
                <a:latin typeface="+mn-lt"/>
              </a:rPr>
              <a:t>«День Нептуна»</a:t>
            </a:r>
            <a:endParaRPr lang="ru-RU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2531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7A37F39-6FB6-41EF-9964-012F1BFA3B3E}" type="slidenum">
              <a:rPr lang="ru-RU" altLang="ru-RU" smtClean="0"/>
              <a:pPr/>
              <a:t>10</a:t>
            </a:fld>
            <a:endParaRPr lang="ru-RU" altLang="ru-RU" smtClean="0"/>
          </a:p>
        </p:txBody>
      </p:sp>
      <p:pic>
        <p:nvPicPr>
          <p:cNvPr id="501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 rot="21145875">
            <a:off x="239269" y="744890"/>
            <a:ext cx="4298764" cy="3684654"/>
          </a:xfrm>
          <a:effectLst>
            <a:softEdge rad="112500"/>
          </a:effectLst>
        </p:spPr>
      </p:pic>
      <p:pic>
        <p:nvPicPr>
          <p:cNvPr id="5017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486491">
            <a:off x="4708217" y="786807"/>
            <a:ext cx="4368800" cy="426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018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44044">
            <a:off x="2518388" y="3564342"/>
            <a:ext cx="4333431" cy="3250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5" y="0"/>
            <a:ext cx="8842375" cy="1071563"/>
          </a:xfrm>
        </p:spPr>
        <p:txBody>
          <a:bodyPr/>
          <a:lstStyle/>
          <a:p>
            <a:pPr algn="ctr">
              <a:defRPr/>
            </a:pPr>
            <a:r>
              <a:rPr lang="ru-RU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+mn-lt"/>
              </a:rPr>
            </a:br>
            <a:r>
              <a:rPr lang="ru-RU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+mn-lt"/>
              </a:rPr>
            </a:br>
            <a:r>
              <a:rPr lang="ru-RU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+mn-lt"/>
              </a:rPr>
            </a:br>
            <a:r>
              <a:rPr lang="ru-RU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+mn-lt"/>
              </a:rPr>
            </a:br>
            <a:r>
              <a:rPr lang="ru-RU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+mn-lt"/>
              </a:rPr>
            </a:br>
            <a:r>
              <a:rPr lang="ru-RU" dirty="0" smtClean="0">
                <a:solidFill>
                  <a:srgbClr val="FF0000"/>
                </a:solidFill>
                <a:latin typeface="+mn-lt"/>
              </a:rPr>
              <a:t>«Пожарный –герой, он с огнем</a:t>
            </a:r>
            <a:br>
              <a:rPr lang="ru-RU" dirty="0" smtClean="0">
                <a:solidFill>
                  <a:srgbClr val="FF0000"/>
                </a:solidFill>
                <a:latin typeface="+mn-lt"/>
              </a:rPr>
            </a:br>
            <a:r>
              <a:rPr lang="ru-RU" dirty="0" smtClean="0">
                <a:solidFill>
                  <a:srgbClr val="FF0000"/>
                </a:solidFill>
                <a:latin typeface="+mn-lt"/>
              </a:rPr>
              <a:t> вступает в бой»</a:t>
            </a:r>
            <a:endParaRPr lang="ru-RU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3555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9A8F947-5271-4EC2-9B8C-A77D2461BC5D}" type="slidenum">
              <a:rPr lang="ru-RU" altLang="ru-RU" smtClean="0"/>
              <a:pPr/>
              <a:t>11</a:t>
            </a:fld>
            <a:endParaRPr lang="ru-RU" altLang="ru-RU" smtClean="0"/>
          </a:p>
        </p:txBody>
      </p:sp>
      <p:pic>
        <p:nvPicPr>
          <p:cNvPr id="5120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485211">
            <a:off x="4469702" y="1255968"/>
            <a:ext cx="4861963" cy="29519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0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1143293">
            <a:off x="-13103" y="1651092"/>
            <a:ext cx="4658713" cy="33484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1127677">
            <a:off x="3646213" y="3382877"/>
            <a:ext cx="3735162" cy="3429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355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63" y="0"/>
            <a:ext cx="6858000" cy="571500"/>
          </a:xfrm>
        </p:spPr>
        <p:txBody>
          <a:bodyPr/>
          <a:lstStyle/>
          <a:p>
            <a:pPr algn="ctr">
              <a:defRPr/>
            </a:pPr>
            <a:r>
              <a:rPr lang="ru-RU" dirty="0" smtClean="0">
                <a:solidFill>
                  <a:srgbClr val="FF0000"/>
                </a:solidFill>
                <a:latin typeface="+mn-lt"/>
              </a:rPr>
              <a:t>«В мире сказок»</a:t>
            </a:r>
            <a:endParaRPr lang="ru-RU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4579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78E00A2-4E98-47BA-9CCE-A79CA6839032}" type="slidenum">
              <a:rPr lang="ru-RU" altLang="ru-RU" smtClean="0"/>
              <a:pPr/>
              <a:t>12</a:t>
            </a:fld>
            <a:endParaRPr lang="ru-RU" altLang="ru-RU" smtClean="0"/>
          </a:p>
        </p:txBody>
      </p:sp>
      <p:pic>
        <p:nvPicPr>
          <p:cNvPr id="4915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940658">
            <a:off x="285720" y="1142984"/>
            <a:ext cx="3589760" cy="47863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915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76802">
            <a:off x="4357654" y="571480"/>
            <a:ext cx="4786346" cy="28098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9157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 rot="21234738">
            <a:off x="4161623" y="3305138"/>
            <a:ext cx="4929190" cy="3300797"/>
          </a:xfrm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3" y="0"/>
            <a:ext cx="8770937" cy="1065213"/>
          </a:xfrm>
        </p:spPr>
        <p:txBody>
          <a:bodyPr/>
          <a:lstStyle/>
          <a:p>
            <a:pPr algn="ctr">
              <a:defRPr/>
            </a:pPr>
            <a:r>
              <a:rPr lang="ru-RU" dirty="0" smtClean="0">
                <a:solidFill>
                  <a:srgbClr val="FF0000"/>
                </a:solidFill>
                <a:latin typeface="+mn-lt"/>
              </a:rPr>
              <a:t>Экологический праздник</a:t>
            </a:r>
            <a:br>
              <a:rPr lang="ru-RU" dirty="0" smtClean="0">
                <a:solidFill>
                  <a:srgbClr val="FF0000"/>
                </a:solidFill>
                <a:latin typeface="+mn-lt"/>
              </a:rPr>
            </a:br>
            <a:r>
              <a:rPr lang="ru-RU" dirty="0" smtClean="0">
                <a:solidFill>
                  <a:srgbClr val="FF0000"/>
                </a:solidFill>
                <a:latin typeface="+mn-lt"/>
              </a:rPr>
              <a:t> «Зеленая планета»</a:t>
            </a:r>
            <a:endParaRPr lang="ru-RU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5603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5887FF2-3F58-4E08-9FA9-015143056F87}" type="slidenum">
              <a:rPr lang="ru-RU" altLang="ru-RU" smtClean="0"/>
              <a:pPr/>
              <a:t>13</a:t>
            </a:fld>
            <a:endParaRPr lang="ru-RU" altLang="ru-RU" smtClean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>
                <a:solidFill>
                  <a:srgbClr val="FF0000"/>
                </a:solidFill>
                <a:latin typeface="+mn-lt"/>
              </a:rPr>
              <a:t>До свидания, лето,</a:t>
            </a:r>
            <a:br>
              <a:rPr lang="ru-RU" dirty="0" smtClean="0">
                <a:solidFill>
                  <a:srgbClr val="FF0000"/>
                </a:solidFill>
                <a:latin typeface="+mn-lt"/>
              </a:rPr>
            </a:br>
            <a:r>
              <a:rPr lang="ru-RU" dirty="0" smtClean="0">
                <a:solidFill>
                  <a:srgbClr val="FF0000"/>
                </a:solidFill>
                <a:latin typeface="+mn-lt"/>
              </a:rPr>
              <a:t>Здравствуй, детский сад!</a:t>
            </a:r>
            <a:endParaRPr lang="ru-RU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6627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61E4CC6-3737-4364-9854-57BDEEC0925F}" type="slidenum">
              <a:rPr lang="ru-RU" altLang="ru-RU" smtClean="0"/>
              <a:pPr/>
              <a:t>14</a:t>
            </a:fld>
            <a:endParaRPr lang="ru-RU" altLang="ru-RU" smtClean="0"/>
          </a:p>
        </p:txBody>
      </p:sp>
      <p:pic>
        <p:nvPicPr>
          <p:cNvPr id="471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214678" y="1071546"/>
            <a:ext cx="3113485" cy="4151313"/>
          </a:xfrm>
          <a:effectLst>
            <a:softEdge rad="112500"/>
          </a:effectLst>
        </p:spPr>
      </p:pic>
      <p:pic>
        <p:nvPicPr>
          <p:cNvPr id="4710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590800"/>
            <a:ext cx="3200400" cy="426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710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43600" y="2590800"/>
            <a:ext cx="3200400" cy="426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1785938" y="0"/>
            <a:ext cx="7158037" cy="1357313"/>
          </a:xfrm>
        </p:spPr>
        <p:txBody>
          <a:bodyPr/>
          <a:lstStyle/>
          <a:p>
            <a:pPr algn="ctr">
              <a:defRPr/>
            </a:pPr>
            <a:r>
              <a:rPr lang="ru-RU" altLang="ru-RU" b="1" dirty="0" smtClean="0">
                <a:solidFill>
                  <a:srgbClr val="C00000"/>
                </a:solidFill>
                <a:latin typeface="+mn-lt"/>
              </a:rPr>
              <a:t>Коммуникативная игра «Винегрет»</a:t>
            </a:r>
            <a:endParaRPr lang="ru-RU" altLang="ru-RU" dirty="0" smtClean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27651" name="Номер слайда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11CEC95-538E-470A-9A1B-5AA85E01CD96}" type="slidenum">
              <a:rPr lang="ru-RU" altLang="ru-RU" smtClean="0"/>
              <a:pPr/>
              <a:t>15</a:t>
            </a:fld>
            <a:endParaRPr lang="ru-RU" altLang="ru-RU" smtClean="0"/>
          </a:p>
        </p:txBody>
      </p:sp>
      <p:pic>
        <p:nvPicPr>
          <p:cNvPr id="27652" name="Рисунок 5" descr="Изображение для плейкаста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10276709">
            <a:off x="39688" y="-101600"/>
            <a:ext cx="2009775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Рисунок 6" descr="Изображение для плейкаста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803942">
            <a:off x="1906588" y="25400"/>
            <a:ext cx="936625" cy="112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1030288" y="0"/>
            <a:ext cx="7827962" cy="1447800"/>
          </a:xfrm>
        </p:spPr>
        <p:txBody>
          <a:bodyPr/>
          <a:lstStyle/>
          <a:p>
            <a:pPr algn="ctr">
              <a:defRPr/>
            </a:pPr>
            <a:r>
              <a:rPr lang="ru-RU" altLang="ru-RU" b="1" dirty="0" smtClean="0">
                <a:solidFill>
                  <a:srgbClr val="C00000"/>
                </a:solidFill>
              </a:rPr>
              <a:t/>
            </a:r>
            <a:br>
              <a:rPr lang="ru-RU" altLang="ru-RU" b="1" dirty="0" smtClean="0">
                <a:solidFill>
                  <a:srgbClr val="C00000"/>
                </a:solidFill>
              </a:rPr>
            </a:br>
            <a:r>
              <a:rPr lang="ru-RU" altLang="ru-RU" b="1" dirty="0" smtClean="0">
                <a:solidFill>
                  <a:srgbClr val="C00000"/>
                </a:solidFill>
              </a:rPr>
              <a:t/>
            </a:r>
            <a:br>
              <a:rPr lang="ru-RU" altLang="ru-RU" b="1" dirty="0" smtClean="0">
                <a:solidFill>
                  <a:srgbClr val="C00000"/>
                </a:solidFill>
              </a:rPr>
            </a:br>
            <a:r>
              <a:rPr lang="ru-RU" altLang="ru-RU" sz="2800" b="1" dirty="0" smtClean="0">
                <a:solidFill>
                  <a:srgbClr val="C00000"/>
                </a:solidFill>
                <a:latin typeface="+mn-lt"/>
              </a:rPr>
              <a:t>Задачи педагогического коллектива ДОУ </a:t>
            </a:r>
            <a:br>
              <a:rPr lang="ru-RU" altLang="ru-RU" sz="2800" b="1" dirty="0" smtClean="0">
                <a:solidFill>
                  <a:srgbClr val="C00000"/>
                </a:solidFill>
                <a:latin typeface="+mn-lt"/>
              </a:rPr>
            </a:br>
            <a:r>
              <a:rPr lang="ru-RU" altLang="ru-RU" sz="2800" b="1" dirty="0" smtClean="0">
                <a:solidFill>
                  <a:srgbClr val="C00000"/>
                </a:solidFill>
                <a:latin typeface="+mn-lt"/>
              </a:rPr>
              <a:t>на 2019–2020 учебный год:</a:t>
            </a:r>
            <a:r>
              <a:rPr lang="ru-RU" altLang="ru-RU" sz="2800" i="1" dirty="0" smtClean="0">
                <a:latin typeface="+mn-lt"/>
              </a:rPr>
              <a:t/>
            </a:r>
            <a:br>
              <a:rPr lang="ru-RU" altLang="ru-RU" sz="2800" i="1" dirty="0" smtClean="0">
                <a:latin typeface="+mn-lt"/>
              </a:rPr>
            </a:br>
            <a:endParaRPr lang="ru-RU" altLang="ru-RU" sz="2800" i="1" dirty="0" smtClean="0">
              <a:latin typeface="+mn-lt"/>
            </a:endParaRPr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>
          <a:xfrm>
            <a:off x="611188" y="1928813"/>
            <a:ext cx="8247062" cy="4483100"/>
          </a:xfrm>
        </p:spPr>
        <p:txBody>
          <a:bodyPr/>
          <a:lstStyle/>
          <a:p>
            <a:pPr indent="0" algn="just">
              <a:lnSpc>
                <a:spcPct val="107000"/>
              </a:lnSpc>
              <a:buFont typeface="Wingdings" pitchFamily="2" charset="2"/>
              <a:buNone/>
              <a:defRPr/>
            </a:pPr>
            <a:r>
              <a:rPr lang="ru-RU" altLang="ru-RU" sz="20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     1. Содействовать формированию основ ЗОЖ, совершенствуя физические качества, двигательные умения и навыки детей, повышая адаптивные возможности их организма и устойчивость к внешним воздействиям. </a:t>
            </a:r>
            <a:endParaRPr lang="ru-RU" altLang="ru-RU" sz="20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07000"/>
              </a:lnSpc>
              <a:buFont typeface="Wingdings" pitchFamily="2" charset="2"/>
              <a:buNone/>
              <a:defRPr/>
            </a:pPr>
            <a:r>
              <a:rPr lang="ru-RU" altLang="ru-RU" sz="20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     2. Продолжать формировать единое образовательное пространство ДОУ через активацию различных форм сотрудничества с родителями и социальными партнерами.</a:t>
            </a:r>
            <a:endParaRPr lang="ru-RU" altLang="ru-RU" sz="20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07000"/>
              </a:lnSpc>
              <a:buFont typeface="Wingdings" pitchFamily="2" charset="2"/>
              <a:buNone/>
              <a:defRPr/>
            </a:pPr>
            <a:r>
              <a:rPr lang="ru-RU" altLang="ru-RU" sz="20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     3. Обеспечить развитие профессиональной компетентности педагогов ДОУ в процессе внедрения ФГОС ДО, как условие повышения качества дошкольного образования.</a:t>
            </a:r>
            <a:endParaRPr lang="ru-RU" altLang="ru-RU" sz="2000" dirty="0" smtClean="0">
              <a:solidFill>
                <a:srgbClr val="0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263" algn="just">
              <a:buFont typeface="Wingdings" pitchFamily="2" charset="2"/>
              <a:buNone/>
              <a:defRPr/>
            </a:pPr>
            <a:endParaRPr lang="ru-RU" altLang="ru-RU" sz="1800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263">
              <a:buFont typeface="Wingdings" pitchFamily="2" charset="2"/>
              <a:buNone/>
              <a:defRPr/>
            </a:pPr>
            <a:r>
              <a:rPr lang="ru-RU" altLang="ru-RU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altLang="ru-RU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8676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A78747F-6BEC-42C5-8FB3-5F17C9B4070E}" type="slidenum">
              <a:rPr lang="ru-RU" altLang="ru-RU" smtClean="0"/>
              <a:pPr/>
              <a:t>16</a:t>
            </a:fld>
            <a:endParaRPr lang="ru-RU" altLang="ru-RU" smtClean="0"/>
          </a:p>
        </p:txBody>
      </p:sp>
      <p:pic>
        <p:nvPicPr>
          <p:cNvPr id="28677" name="Рисунок 1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2635210">
            <a:off x="88900" y="469900"/>
            <a:ext cx="1882775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8" name="Рисунок 2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3160650">
            <a:off x="1019175" y="406400"/>
            <a:ext cx="1855788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>
          <a:xfrm>
            <a:off x="935038" y="273050"/>
            <a:ext cx="7793037" cy="1008063"/>
          </a:xfrm>
        </p:spPr>
        <p:txBody>
          <a:bodyPr/>
          <a:lstStyle/>
          <a:p>
            <a:pPr algn="ctr">
              <a:defRPr/>
            </a:pPr>
            <a:r>
              <a:rPr lang="ru-RU" altLang="ru-RU" sz="2400" b="1" dirty="0" smtClean="0">
                <a:solidFill>
                  <a:srgbClr val="C00000"/>
                </a:solidFill>
                <a:latin typeface="+mn-lt"/>
                <a:cs typeface="Tahoma" panose="020B0604030504040204" pitchFamily="34" charset="0"/>
              </a:rPr>
              <a:t>Календарный учебный график</a:t>
            </a:r>
            <a:r>
              <a:rPr lang="ru-RU" altLang="ru-RU" sz="2400" dirty="0" smtClean="0">
                <a:solidFill>
                  <a:srgbClr val="C00000"/>
                </a:solidFill>
                <a:latin typeface="+mn-lt"/>
                <a:cs typeface="Tahoma" panose="020B0604030504040204" pitchFamily="34" charset="0"/>
              </a:rPr>
              <a:t/>
            </a:r>
            <a:br>
              <a:rPr lang="ru-RU" altLang="ru-RU" sz="2400" dirty="0" smtClean="0">
                <a:solidFill>
                  <a:srgbClr val="C00000"/>
                </a:solidFill>
                <a:latin typeface="+mn-lt"/>
                <a:cs typeface="Tahoma" panose="020B0604030504040204" pitchFamily="34" charset="0"/>
              </a:rPr>
            </a:br>
            <a:r>
              <a:rPr lang="ru-RU" altLang="ru-RU" sz="2400" dirty="0" smtClean="0">
                <a:solidFill>
                  <a:srgbClr val="C00000"/>
                </a:solidFill>
                <a:latin typeface="+mn-lt"/>
                <a:cs typeface="Tahoma" panose="020B0604030504040204" pitchFamily="34" charset="0"/>
              </a:rPr>
              <a:t> </a:t>
            </a:r>
            <a:r>
              <a:rPr lang="ru-RU" altLang="ru-RU" sz="2400" b="1" dirty="0" smtClean="0">
                <a:solidFill>
                  <a:srgbClr val="C00000"/>
                </a:solidFill>
                <a:latin typeface="+mn-lt"/>
                <a:cs typeface="Tahoma" panose="020B0604030504040204" pitchFamily="34" charset="0"/>
              </a:rPr>
              <a:t>на 2019 - 2020 учебный год</a:t>
            </a:r>
            <a:r>
              <a:rPr lang="ru-RU" altLang="ru-RU" sz="2400" dirty="0" smtClean="0">
                <a:solidFill>
                  <a:srgbClr val="C00000"/>
                </a:solidFill>
                <a:latin typeface="+mn-lt"/>
              </a:rPr>
              <a:t/>
            </a:r>
            <a:br>
              <a:rPr lang="ru-RU" altLang="ru-RU" sz="2400" dirty="0" smtClean="0">
                <a:solidFill>
                  <a:srgbClr val="C00000"/>
                </a:solidFill>
                <a:latin typeface="+mn-lt"/>
              </a:rPr>
            </a:br>
            <a:endParaRPr lang="ru-RU" altLang="ru-RU" sz="2400" dirty="0" smtClean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29699" name="Содержимое 2"/>
          <p:cNvSpPr>
            <a:spLocks noGrp="1"/>
          </p:cNvSpPr>
          <p:nvPr>
            <p:ph idx="1"/>
          </p:nvPr>
        </p:nvSpPr>
        <p:spPr>
          <a:xfrm>
            <a:off x="0" y="1412875"/>
            <a:ext cx="8709025" cy="518477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smtClean="0"/>
              <a:t> </a:t>
            </a:r>
          </a:p>
          <a:p>
            <a:pPr>
              <a:buFont typeface="Wingdings" pitchFamily="2" charset="2"/>
              <a:buNone/>
            </a:pPr>
            <a:r>
              <a:rPr lang="ru-RU" altLang="ru-RU" b="1" smtClean="0"/>
              <a:t>	</a:t>
            </a:r>
          </a:p>
          <a:p>
            <a:pPr>
              <a:buFont typeface="Wingdings" pitchFamily="2" charset="2"/>
              <a:buNone/>
            </a:pPr>
            <a:endParaRPr lang="ru-RU" altLang="ru-RU" smtClean="0"/>
          </a:p>
        </p:txBody>
      </p:sp>
      <p:sp>
        <p:nvSpPr>
          <p:cNvPr id="29700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5D687C1-F147-4583-97BD-7AA292D3D568}" type="slidenum">
              <a:rPr lang="ru-RU" altLang="ru-RU" smtClean="0"/>
              <a:pPr/>
              <a:t>17</a:t>
            </a:fld>
            <a:endParaRPr lang="ru-RU" altLang="ru-RU" smtClean="0"/>
          </a:p>
        </p:txBody>
      </p:sp>
      <p:graphicFrame>
        <p:nvGraphicFramePr>
          <p:cNvPr id="33884" name="Group 92"/>
          <p:cNvGraphicFramePr>
            <a:graphicFrameLocks noGrp="1"/>
          </p:cNvGraphicFramePr>
          <p:nvPr/>
        </p:nvGraphicFramePr>
        <p:xfrm>
          <a:off x="468313" y="1017588"/>
          <a:ext cx="8424862" cy="5815641"/>
        </p:xfrm>
        <a:graphic>
          <a:graphicData uri="http://schemas.openxmlformats.org/drawingml/2006/table">
            <a:tbl>
              <a:tblPr/>
              <a:tblGrid>
                <a:gridCol w="1903412"/>
                <a:gridCol w="1303338"/>
                <a:gridCol w="1355725"/>
                <a:gridCol w="1252537"/>
                <a:gridCol w="1304925"/>
                <a:gridCol w="1304925"/>
              </a:tblGrid>
              <a:tr h="64770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Содержание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56" marR="35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1-я младшая группа «Крохи» и группа «Радуга»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56" marR="35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2-я младшая  группа  «Рыбки»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56" marR="35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Средняя группа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«Ромашка»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56" marR="35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Старшая группа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«Солнышко»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56" marR="35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Подготовитель-ная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группа «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Капитошка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 группа «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Мультяшки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56" marR="35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038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возрастных групп</a:t>
                      </a:r>
                    </a:p>
                  </a:txBody>
                  <a:tcPr marL="35656" marR="35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35656" marR="35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5656" marR="35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5656" marR="35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5656" marR="35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35656" marR="35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066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Начало учебного года</a:t>
                      </a:r>
                    </a:p>
                  </a:txBody>
                  <a:tcPr marL="35656" marR="35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02.09.2019</a:t>
                      </a:r>
                    </a:p>
                  </a:txBody>
                  <a:tcPr marL="35656" marR="35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02.09.2019</a:t>
                      </a:r>
                    </a:p>
                  </a:txBody>
                  <a:tcPr marL="35656" marR="35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02.09.2019</a:t>
                      </a:r>
                    </a:p>
                  </a:txBody>
                  <a:tcPr marL="35656" marR="35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02.09.2019</a:t>
                      </a:r>
                    </a:p>
                  </a:txBody>
                  <a:tcPr marL="35656" marR="35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02.09.2019</a:t>
                      </a:r>
                    </a:p>
                  </a:txBody>
                  <a:tcPr marL="35656" marR="35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066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Окончание учебного года</a:t>
                      </a:r>
                    </a:p>
                  </a:txBody>
                  <a:tcPr marL="35656" marR="35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29.05.2020</a:t>
                      </a:r>
                    </a:p>
                  </a:txBody>
                  <a:tcPr marL="35656" marR="35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29.05.2020</a:t>
                      </a:r>
                    </a:p>
                  </a:txBody>
                  <a:tcPr marL="35656" marR="35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29.05.2020</a:t>
                      </a:r>
                    </a:p>
                  </a:txBody>
                  <a:tcPr marL="35656" marR="35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29.05.2020</a:t>
                      </a:r>
                    </a:p>
                  </a:txBody>
                  <a:tcPr marL="35656" marR="35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29.05.2020</a:t>
                      </a:r>
                    </a:p>
                  </a:txBody>
                  <a:tcPr marL="35656" marR="35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2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Адаптационный период</a:t>
                      </a:r>
                    </a:p>
                  </a:txBody>
                  <a:tcPr marL="35656" marR="35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 01.09.2020 по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13.09.2020 </a:t>
                      </a:r>
                    </a:p>
                  </a:txBody>
                  <a:tcPr marL="35656" marR="35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35656" marR="35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35656" marR="35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35656" marR="35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35656" marR="35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61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Новогодние праздничные дни</a:t>
                      </a:r>
                    </a:p>
                  </a:txBody>
                  <a:tcPr marL="35656" marR="35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 01.01.2020 по 10.01.2020</a:t>
                      </a:r>
                    </a:p>
                  </a:txBody>
                  <a:tcPr marL="35656" marR="35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 01.01.2020 по 10.01.2020</a:t>
                      </a:r>
                    </a:p>
                  </a:txBody>
                  <a:tcPr marL="35656" marR="35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 01.01.2020 по 10.01.2020</a:t>
                      </a:r>
                    </a:p>
                  </a:txBody>
                  <a:tcPr marL="35656" marR="35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 01.01.2020 по 10.01.2020</a:t>
                      </a:r>
                    </a:p>
                  </a:txBody>
                  <a:tcPr marL="35656" marR="35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 01.01.2020 по 10.01.2020</a:t>
                      </a:r>
                    </a:p>
                  </a:txBody>
                  <a:tcPr marL="35656" marR="35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850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Сроки  проведения мониторинга на начало учебного года</a:t>
                      </a:r>
                    </a:p>
                  </a:txBody>
                  <a:tcPr marL="35656" marR="35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35656" marR="35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 09.09.2019 по 20.09.2019</a:t>
                      </a:r>
                    </a:p>
                  </a:txBody>
                  <a:tcPr marL="35656" marR="35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 09.09.2019 по 20.09.2019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56" marR="35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 09.09.2019 по 20.09.2019</a:t>
                      </a:r>
                    </a:p>
                  </a:txBody>
                  <a:tcPr marL="35656" marR="35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 09.09.2019 по 20.09.2019</a:t>
                      </a:r>
                    </a:p>
                  </a:txBody>
                  <a:tcPr marL="35656" marR="35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247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Сроки проведения мониторинга на конец года (итоговый)</a:t>
                      </a:r>
                    </a:p>
                  </a:txBody>
                  <a:tcPr marL="35656" marR="35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 18.05.2020 по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29.05.2020</a:t>
                      </a:r>
                    </a:p>
                  </a:txBody>
                  <a:tcPr marL="35656" marR="35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 18.05.2020 по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29.05.2020</a:t>
                      </a:r>
                    </a:p>
                  </a:txBody>
                  <a:tcPr marL="35656" marR="35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 18.05.2020 по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29.05.2020</a:t>
                      </a:r>
                    </a:p>
                  </a:txBody>
                  <a:tcPr marL="35656" marR="35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 18.05.2020 по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29.05.2020</a:t>
                      </a:r>
                    </a:p>
                  </a:txBody>
                  <a:tcPr marL="35656" marR="35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 18.05.2020 по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29.05.2020</a:t>
                      </a:r>
                    </a:p>
                  </a:txBody>
                  <a:tcPr marL="35656" marR="35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Летний оздоровительный период</a:t>
                      </a:r>
                    </a:p>
                  </a:txBody>
                  <a:tcPr marL="35656" marR="35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 01.06.2020 по 31.08.2020</a:t>
                      </a:r>
                    </a:p>
                  </a:txBody>
                  <a:tcPr marL="35656" marR="35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 01.06.2020 по 31.08.2020</a:t>
                      </a:r>
                    </a:p>
                  </a:txBody>
                  <a:tcPr marL="35656" marR="35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 01.06.2020 по 31.08.2020</a:t>
                      </a:r>
                    </a:p>
                  </a:txBody>
                  <a:tcPr marL="35656" marR="35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 01.06.2020 по 31.08.2020</a:t>
                      </a:r>
                    </a:p>
                  </a:txBody>
                  <a:tcPr marL="35656" marR="35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 01.06.2020 по 31.08.2020</a:t>
                      </a:r>
                    </a:p>
                  </a:txBody>
                  <a:tcPr marL="35656" marR="35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779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Продолжительность учебного года</a:t>
                      </a:r>
                    </a:p>
                  </a:txBody>
                  <a:tcPr marL="35656" marR="35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  недель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56" marR="35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  недель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56" marR="35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  недель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56" marR="35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  недель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56" marR="35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  недель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56" marR="356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82675" y="115888"/>
            <a:ext cx="6867525" cy="433387"/>
          </a:xfrm>
        </p:spPr>
        <p:txBody>
          <a:bodyPr/>
          <a:lstStyle/>
          <a:p>
            <a:pPr algn="ctr">
              <a:defRPr/>
            </a:pPr>
            <a:r>
              <a:rPr lang="ru-RU" sz="3200" b="1" dirty="0" smtClean="0">
                <a:solidFill>
                  <a:srgbClr val="C00000"/>
                </a:solidFill>
                <a:latin typeface="+mn-lt"/>
              </a:rPr>
              <a:t>Сетка ООД </a:t>
            </a:r>
            <a:endParaRPr lang="ru-RU" sz="32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0723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6DE7FB3-F6B2-43DA-9A76-95764D6691B1}" type="slidenum">
              <a:rPr lang="ru-RU" altLang="ru-RU" smtClean="0"/>
              <a:pPr/>
              <a:t>18</a:t>
            </a:fld>
            <a:endParaRPr lang="ru-RU" altLang="ru-RU" smtClean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0" y="642938"/>
          <a:ext cx="9144000" cy="6211890"/>
        </p:xfrm>
        <a:graphic>
          <a:graphicData uri="http://schemas.openxmlformats.org/drawingml/2006/table">
            <a:tbl>
              <a:tblPr/>
              <a:tblGrid>
                <a:gridCol w="1143000"/>
                <a:gridCol w="1143000"/>
                <a:gridCol w="1143000"/>
                <a:gridCol w="1143000"/>
                <a:gridCol w="1143000"/>
                <a:gridCol w="1143000"/>
                <a:gridCol w="1143000"/>
                <a:gridCol w="1143000"/>
              </a:tblGrid>
              <a:tr h="482600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7863" marR="3786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МЛ. ГР. «Крохи»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7863" marR="37863" marT="0" marB="0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МЛ. ГР. «Радуга»  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7863" marR="37863" marT="0" marB="0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II</a:t>
                      </a: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МЛ. ГР. «Рыбки»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7863" marR="3786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СРЕД. ГР. «Ромашка»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7863" marR="37863" marT="0" marB="0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СТАРШАЯ  ГР. «Солнышко» 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7863" marR="3786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ПОДГОТОВИТ. ГР. № 1 «Капитошка» 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7863" marR="37863" marT="0" marB="0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ПОДГОТОВИТ. ГР. № 2 «Мультяшки» 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7863" marR="3786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63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1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пол.дня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9.00 - музыка</a:t>
                      </a:r>
                      <a:r>
                        <a:rPr kumimoji="0" lang="ru-RU" sz="600" b="1" i="1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9.20 - рисование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10.20 – физ-ра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(улица)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1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пол.дня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7863" marR="37863" marT="0" marB="0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1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пол.дня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9.15 – музыка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9.35-- рисование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10.30 – физ-ра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(улица)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1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пол.дня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7863" marR="37863" marT="0" marB="0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1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пол.дня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9.00 – лепка/апплик 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10.45 – физ-ра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(улица)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1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пол.дня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7863" marR="3786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1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пол.дня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9.00 -  ф-ра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9.30 - ФЦКМ 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1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пол.дня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7863" marR="37863" marT="0" marB="0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1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пол.дня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9.00 - лепка/апплик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9.30 -  ф-ра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1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пол.дня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15.30 – кружок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«Звуковичок»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7863" marR="3786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1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пол.дня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9.00 - ФЭМП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9.30 - музыка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11.00 – физ-ра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(улица)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1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пол.дня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7863" marR="37863" marT="0" marB="0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1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пол.дня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9.00 – ФЭМП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9.40 - рисование 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1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пол.дня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15.30 - музыка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7863" marR="3786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55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7863" marR="3786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1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пол.дня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9.00 -  ф-ра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9.30 - развитие речи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1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пол.дня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7863" marR="37863" marT="0" marB="0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1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пол.дня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9.10 -  ф-ра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9.30 - развитие речи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1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пол.дня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7863" marR="37863" marT="0" marB="0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1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пол.дня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9.00 – развитие речи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9.30 -  ф-ра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36C0A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10.20 - ПЛАВАНИЕ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1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пол.дня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7863" marR="3786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1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пол.дня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9.00 - музыка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9.30 - ФЭМП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36C0A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10.40 - ПЛАВАНИЕ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1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пол.дня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15.30 - позн.- иссл. 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д-ть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7863" marR="37863" marT="0" marB="0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1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пол.дня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9.00 – развитие речи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9.35 - музыка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1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пол.дня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15.30 - позн.- иссл. 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д-ть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7863" marR="3786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1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пол.дня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9.00 – развитие речи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9.40 - позн.- иссл. 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д-ть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36C0A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11.00 - ПЛАВАНИЕ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1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пол.дня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15.20 - ф-ра</a:t>
                      </a: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7863" marR="37863" marT="0" marB="0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1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пол.дня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9.00 - развитие речи</a:t>
                      </a: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9.40 –</a:t>
                      </a: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позн.- иссл. 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д-ть</a:t>
                      </a: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1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пол.дня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15.50 - ф-ра</a:t>
                      </a: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7863" marR="3786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6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7863" marR="3786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1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пол.дня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9.00 – ФЦКМ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1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пол.дня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7863" marR="37863" marT="0" marB="0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1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пол.дня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9.00 – ФЦКМ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1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пол.дня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7863" marR="37863" marT="0" marB="0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1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пол.дня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9.00 – музыка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9.30 - ФЦКМ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1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пол.дня</a:t>
                      </a: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7863" marR="3786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1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пол.дня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9.00 -  ф-ра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9.30 - развитие речи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36C0A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10.20 - ПЛАВАНИЕ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1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пол.дня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7863" marR="37863" marT="0" marB="0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1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пол.дня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9.00 - ФЭМП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9.35 -  ф-ра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36C0A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10.40 - ПЛАВАНИЕ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1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пол.дня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15.30 - рисование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7863" marR="3786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1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пол.дня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9.00 - ФЭМП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9.40 – рисование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1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пол.дня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15.20 - музыка</a:t>
                      </a: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15.50 – кружок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«Спортивная карусель»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7863" marR="37863" marT="0" marB="0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1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пол.дня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9.00 - ФЭМП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9.40 - музыка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36C0A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11.05 - ПЛАВАНИЕ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1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пол.дня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15.20 – кружок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«Здоровячок» 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7863" marR="3786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55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7863" marR="3786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1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пол.дня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9.10 -  ф-ра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9.30 - развитие речи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1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пол.дня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7863" marR="37863" marT="0" marB="0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1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пол.дня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9.00 -  ф-ра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9.30 - развитие речи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1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пол.дня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7863" marR="37863" marT="0" marB="0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1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пол.дня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9.00 - ФЭМП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9.30 -  ф-ра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1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пол.дня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7863" marR="3786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1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пол.дня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9.00 - рисование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9.30 - музыка</a:t>
                      </a: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1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пол.дня</a:t>
                      </a: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– 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15.20 – кружок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«Музыкальная карусель»</a:t>
                      </a: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7863" marR="37863" marT="0" marB="0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1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пол.дня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9.00 - музыка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9.35 - ФЦКМ</a:t>
                      </a: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36C0A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36C0A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10.20 - ПЛАВАНИЕ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1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пол.дня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7863" marR="3786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1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пол.дня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9.00 – развитие речи 9.40 - лепка/апплик.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36C0A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10.45 - ПЛАВАНИЕ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1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пол.дня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15.50 - ф-ра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7863" marR="37863" marT="0" marB="0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1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пол.дня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9.00 - развитие речи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9.40 - лепка/апплик.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36C0A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11.15 - ПЛАВАНИЕ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1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пол.дня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15.20 - ф-ра</a:t>
                      </a: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7863" marR="3786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25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7863" marR="3786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1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пол.дня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9.00 - музыка</a:t>
                      </a:r>
                      <a:r>
                        <a:rPr kumimoji="0" lang="ru-RU" sz="600" b="1" i="1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9.30 -- лепка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1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пол.дня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7863" marR="37863" marT="0" marB="0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1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пол.дня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9.15 - музыка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9.30- лепка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1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пол.дня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7863" marR="37863" marT="0" marB="0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1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пол.дня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9.00 - рисование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9.30 - музыка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1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пол.дня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7863" marR="3786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9.00 – лепка/апплик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10.20 – физ-ра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(улица)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1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пол.дня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7863" marR="37863" marT="0" marB="0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9.00 - развитие речи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9.35 - рисование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10.45 – физ-ра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(улица)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1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пол.дня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7863" marR="3786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9.00 – ФЦКМ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9.40 – рисование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1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пол.дня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7863" marR="37863" marT="0" marB="0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9.00 - ФЦКМ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9.40 – рисование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11.10 – физ-ра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(улица)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1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пол.дня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7863" marR="3786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>
          <a:xfrm>
            <a:off x="1042988" y="260350"/>
            <a:ext cx="7726362" cy="936625"/>
          </a:xfrm>
        </p:spPr>
        <p:txBody>
          <a:bodyPr/>
          <a:lstStyle/>
          <a:p>
            <a:pPr algn="ctr">
              <a:defRPr/>
            </a:pPr>
            <a:r>
              <a:rPr lang="ru-RU" altLang="ru-RU" b="1" dirty="0" smtClean="0">
                <a:solidFill>
                  <a:srgbClr val="C00000"/>
                </a:solidFill>
                <a:latin typeface="+mn-lt"/>
                <a:cs typeface="Tahoma" panose="020B0604030504040204" pitchFamily="34" charset="0"/>
              </a:rPr>
              <a:t>Плановая аттестация педагогов</a:t>
            </a:r>
            <a:endParaRPr lang="ru-RU" altLang="ru-RU" dirty="0" smtClean="0">
              <a:solidFill>
                <a:srgbClr val="C00000"/>
              </a:solidFill>
              <a:latin typeface="+mn-lt"/>
              <a:cs typeface="Tahoma" panose="020B0604030504040204" pitchFamily="34" charset="0"/>
            </a:endParaRPr>
          </a:p>
        </p:txBody>
      </p:sp>
      <p:sp>
        <p:nvSpPr>
          <p:cNvPr id="31747" name="Содержимое 2"/>
          <p:cNvSpPr>
            <a:spLocks noGrp="1"/>
          </p:cNvSpPr>
          <p:nvPr>
            <p:ph idx="1"/>
          </p:nvPr>
        </p:nvSpPr>
        <p:spPr>
          <a:xfrm>
            <a:off x="179388" y="1196975"/>
            <a:ext cx="8805862" cy="5400675"/>
          </a:xfrm>
        </p:spPr>
        <p:txBody>
          <a:bodyPr/>
          <a:lstStyle/>
          <a:p>
            <a:endParaRPr lang="ru-RU" altLang="ru-RU" sz="2000" b="1" u="sng" smtClean="0"/>
          </a:p>
          <a:p>
            <a:r>
              <a:rPr lang="ru-RU" altLang="ru-RU" sz="2000" b="1" u="sng" smtClean="0"/>
              <a:t>первая категория:</a:t>
            </a:r>
            <a:r>
              <a:rPr lang="ru-RU" altLang="ru-RU" sz="2000" b="1" smtClean="0"/>
              <a:t> </a:t>
            </a:r>
          </a:p>
          <a:p>
            <a:r>
              <a:rPr lang="ru-RU" altLang="ru-RU" sz="2000" smtClean="0"/>
              <a:t>Тищенко Л.С.– воспитатель                         декабрь   2019 г.</a:t>
            </a:r>
          </a:p>
          <a:p>
            <a:r>
              <a:rPr lang="ru-RU" altLang="ru-RU" sz="2000" smtClean="0"/>
              <a:t>Мандрыкина А.Ю.– воспитатель                 май  2020 г.</a:t>
            </a:r>
          </a:p>
          <a:p>
            <a:endParaRPr lang="ru-RU" altLang="ru-RU" sz="2000" b="1" u="sng" smtClean="0"/>
          </a:p>
          <a:p>
            <a:r>
              <a:rPr lang="ru-RU" altLang="ru-RU" sz="2000" b="1" u="sng" smtClean="0"/>
              <a:t>соответствие занимаемой должности:</a:t>
            </a:r>
            <a:endParaRPr lang="ru-RU" altLang="ru-RU" sz="2000" b="1" smtClean="0"/>
          </a:p>
          <a:p>
            <a:r>
              <a:rPr lang="ru-RU" altLang="ru-RU" sz="2000" smtClean="0"/>
              <a:t>Тищенко Л.С. – воспитатель   сентябрь 2019г.</a:t>
            </a:r>
          </a:p>
          <a:p>
            <a:endParaRPr lang="ru-RU" altLang="ru-RU" sz="2000" smtClean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856E810-35AA-4B3C-9E1B-102C0A8F012E}" type="slidenum">
              <a:rPr lang="ru-RU" altLang="ru-RU" smtClean="0"/>
              <a:pPr/>
              <a:t>19</a:t>
            </a:fld>
            <a:endParaRPr lang="ru-RU" altLang="ru-RU" smtClean="0"/>
          </a:p>
        </p:txBody>
      </p:sp>
      <p:pic>
        <p:nvPicPr>
          <p:cNvPr id="31749" name="Picture 10" descr="http://fs00.infourok.ru/images/doc/213/242415/img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35825" y="4559300"/>
            <a:ext cx="1657350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1150938" y="357188"/>
            <a:ext cx="7793037" cy="623887"/>
          </a:xfrm>
        </p:spPr>
        <p:txBody>
          <a:bodyPr/>
          <a:lstStyle/>
          <a:p>
            <a:pPr algn="ctr">
              <a:defRPr/>
            </a:pPr>
            <a:r>
              <a:rPr lang="ru-RU" altLang="ru-RU" b="1" dirty="0" smtClean="0">
                <a:solidFill>
                  <a:srgbClr val="C00000"/>
                </a:solidFill>
                <a:latin typeface="+mn-lt"/>
              </a:rPr>
              <a:t>Повестка дня:</a:t>
            </a:r>
            <a:endParaRPr lang="ru-RU" altLang="ru-RU" dirty="0" smtClean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>
          <a:xfrm>
            <a:off x="1044575" y="1419225"/>
            <a:ext cx="7848600" cy="507523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b="1" smtClean="0"/>
              <a:t>1. Итоги работы в летний оздоровительный период.</a:t>
            </a:r>
          </a:p>
          <a:p>
            <a:pPr>
              <a:buFont typeface="Wingdings" pitchFamily="2" charset="2"/>
              <a:buNone/>
            </a:pPr>
            <a:r>
              <a:rPr lang="ru-RU" altLang="ru-RU" b="1" smtClean="0"/>
              <a:t>2. Принятие годового плана работы ДОУ </a:t>
            </a:r>
            <a:br>
              <a:rPr lang="ru-RU" altLang="ru-RU" b="1" smtClean="0"/>
            </a:br>
            <a:r>
              <a:rPr lang="ru-RU" altLang="ru-RU" b="1" smtClean="0"/>
              <a:t>на 2019 – 2020 уч. год:</a:t>
            </a:r>
          </a:p>
          <a:p>
            <a:r>
              <a:rPr lang="ru-RU" altLang="ru-RU" sz="2000" smtClean="0"/>
              <a:t>Принятие  рабочих программ, календарного учебного графика, учебного плана, режима дня, расписания занятий на 2019 – 2020 уч. год; </a:t>
            </a:r>
          </a:p>
          <a:p>
            <a:r>
              <a:rPr lang="ru-RU" altLang="ru-RU" sz="2000" smtClean="0"/>
              <a:t>Принятие  графика повышения педагогической квалификации, аттестация воспитателей и специалистов  ДОУ в 2019 – 2020 уч. году;</a:t>
            </a:r>
          </a:p>
          <a:p>
            <a:r>
              <a:rPr lang="ru-RU" altLang="ru-RU" sz="2000" smtClean="0"/>
              <a:t>Принятие  планов профессионального самообразования педагогических работников;</a:t>
            </a:r>
          </a:p>
          <a:p>
            <a:r>
              <a:rPr lang="ru-RU" altLang="ru-RU" sz="2000" smtClean="0"/>
              <a:t>ознакомление с задачами и принятие плана методической работы ДОУ на 2019 – 2020 уч. год;</a:t>
            </a:r>
          </a:p>
          <a:p>
            <a:pPr algn="ctr">
              <a:buFont typeface="Wingdings" pitchFamily="2" charset="2"/>
              <a:buNone/>
            </a:pPr>
            <a:endParaRPr lang="ru-RU" altLang="ru-RU" sz="2800" b="1" smtClean="0">
              <a:solidFill>
                <a:srgbClr val="C00000"/>
              </a:solidFill>
            </a:endParaRPr>
          </a:p>
          <a:p>
            <a:pPr algn="ctr">
              <a:buFont typeface="Wingdings" pitchFamily="2" charset="2"/>
              <a:buNone/>
            </a:pPr>
            <a:endParaRPr lang="ru-RU" altLang="ru-RU" sz="1800" b="1" smtClean="0">
              <a:solidFill>
                <a:schemeClr val="bg2"/>
              </a:solidFill>
            </a:endParaRPr>
          </a:p>
        </p:txBody>
      </p:sp>
      <p:sp>
        <p:nvSpPr>
          <p:cNvPr id="14340" name="Номер слайда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89E086A-39CB-4BAA-8A1C-0FF6244B784A}" type="slidenum">
              <a:rPr lang="ru-RU" altLang="ru-RU" smtClean="0"/>
              <a:pPr/>
              <a:t>2</a:t>
            </a:fld>
            <a:endParaRPr lang="ru-RU" altLang="ru-RU" smtClean="0"/>
          </a:p>
        </p:txBody>
      </p:sp>
      <p:pic>
        <p:nvPicPr>
          <p:cNvPr id="14341" name="Рисунок 5" descr="Изображение для плейкаста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10276709">
            <a:off x="39688" y="-101600"/>
            <a:ext cx="2009775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Рисунок 6" descr="Изображение для плейкаста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803942">
            <a:off x="1906588" y="25400"/>
            <a:ext cx="936625" cy="112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4E0B84B-DF84-4B50-8354-05102A2D68F8}" type="slidenum">
              <a:rPr lang="ru-RU" altLang="ru-RU" smtClean="0"/>
              <a:pPr/>
              <a:t>20</a:t>
            </a:fld>
            <a:endParaRPr lang="ru-RU" altLang="ru-RU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1285875" y="188913"/>
            <a:ext cx="7358063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altLang="ru-RU" sz="2800" b="1" kern="0" dirty="0">
                <a:solidFill>
                  <a:srgbClr val="C00000"/>
                </a:solidFill>
                <a:latin typeface="Times New Roman"/>
                <a:ea typeface="+mj-ea"/>
                <a:cs typeface="Tahoma" panose="020B0604030504040204" pitchFamily="34" charset="0"/>
              </a:rPr>
              <a:t>Плановая курсовая подготовка педагогов</a:t>
            </a:r>
            <a:endParaRPr lang="ru-RU" sz="2800" dirty="0">
              <a:latin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14500" y="714375"/>
            <a:ext cx="6143625" cy="66167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99CCFF"/>
              </a:buClr>
              <a:buSzPct val="85000"/>
              <a:defRPr/>
            </a:pPr>
            <a:r>
              <a:rPr lang="ru-RU" altLang="ru-RU" sz="2000" b="1" u="sng" kern="0" dirty="0">
                <a:solidFill>
                  <a:srgbClr val="000000"/>
                </a:solidFill>
                <a:latin typeface="Times New Roman"/>
              </a:rPr>
              <a:t>2020 год:</a:t>
            </a:r>
            <a:r>
              <a:rPr lang="ru-RU" altLang="ru-RU" sz="2000" b="1" kern="0" dirty="0">
                <a:solidFill>
                  <a:srgbClr val="000000"/>
                </a:solidFill>
                <a:latin typeface="Times New Roman"/>
              </a:rPr>
              <a:t> </a:t>
            </a:r>
          </a:p>
          <a:p>
            <a:pPr marL="342900" indent="-342900">
              <a:spcBef>
                <a:spcPct val="20000"/>
              </a:spcBef>
              <a:buClr>
                <a:srgbClr val="99CCFF"/>
              </a:buClr>
              <a:buSzPct val="85000"/>
              <a:buFont typeface="Wingdings" panose="05000000000000000000" pitchFamily="2" charset="2"/>
              <a:buChar char="u"/>
              <a:defRPr/>
            </a:pPr>
            <a:r>
              <a:rPr lang="ru-RU" altLang="ru-RU" sz="2000" kern="0" dirty="0" err="1">
                <a:solidFill>
                  <a:srgbClr val="000000"/>
                </a:solidFill>
                <a:latin typeface="Times New Roman"/>
              </a:rPr>
              <a:t>Попсуйко</a:t>
            </a:r>
            <a:r>
              <a:rPr lang="ru-RU" altLang="ru-RU" sz="2000" kern="0" dirty="0">
                <a:solidFill>
                  <a:srgbClr val="000000"/>
                </a:solidFill>
                <a:latin typeface="Times New Roman"/>
              </a:rPr>
              <a:t> Л.А.– ст. воспитатель                    </a:t>
            </a:r>
          </a:p>
          <a:p>
            <a:pPr marL="342900" indent="-342900">
              <a:spcBef>
                <a:spcPct val="20000"/>
              </a:spcBef>
              <a:buClr>
                <a:srgbClr val="99CCFF"/>
              </a:buClr>
              <a:buSzPct val="85000"/>
              <a:buFont typeface="Wingdings" panose="05000000000000000000" pitchFamily="2" charset="2"/>
              <a:buChar char="u"/>
              <a:defRPr/>
            </a:pPr>
            <a:r>
              <a:rPr lang="ru-RU" altLang="ru-RU" sz="2000" kern="0" dirty="0" err="1">
                <a:solidFill>
                  <a:srgbClr val="000000"/>
                </a:solidFill>
                <a:latin typeface="Times New Roman"/>
              </a:rPr>
              <a:t>Белгородцева</a:t>
            </a:r>
            <a:r>
              <a:rPr lang="ru-RU" altLang="ru-RU" sz="2000" kern="0" dirty="0">
                <a:solidFill>
                  <a:srgbClr val="000000"/>
                </a:solidFill>
                <a:latin typeface="Times New Roman"/>
              </a:rPr>
              <a:t> В.Н.– учитель-логопед                         </a:t>
            </a:r>
          </a:p>
          <a:p>
            <a:pPr marL="342900" indent="-342900">
              <a:spcBef>
                <a:spcPct val="20000"/>
              </a:spcBef>
              <a:buClr>
                <a:srgbClr val="99CCFF"/>
              </a:buClr>
              <a:buSzPct val="85000"/>
              <a:buFont typeface="Wingdings" panose="05000000000000000000" pitchFamily="2" charset="2"/>
              <a:buChar char="u"/>
              <a:defRPr/>
            </a:pPr>
            <a:r>
              <a:rPr lang="ru-RU" altLang="ru-RU" sz="2000" kern="0" dirty="0" err="1">
                <a:solidFill>
                  <a:srgbClr val="000000"/>
                </a:solidFill>
                <a:latin typeface="Times New Roman"/>
              </a:rPr>
              <a:t>Гузеватая</a:t>
            </a:r>
            <a:r>
              <a:rPr lang="ru-RU" altLang="ru-RU" sz="2000" kern="0" dirty="0">
                <a:solidFill>
                  <a:srgbClr val="000000"/>
                </a:solidFill>
                <a:latin typeface="Times New Roman"/>
              </a:rPr>
              <a:t> С.С.– музыкальный руководитель</a:t>
            </a:r>
          </a:p>
          <a:p>
            <a:pPr marL="342900" indent="-342900">
              <a:spcBef>
                <a:spcPct val="20000"/>
              </a:spcBef>
              <a:buClr>
                <a:srgbClr val="99CCFF"/>
              </a:buClr>
              <a:buSzPct val="85000"/>
              <a:buFont typeface="Wingdings" panose="05000000000000000000" pitchFamily="2" charset="2"/>
              <a:buChar char="u"/>
              <a:defRPr/>
            </a:pPr>
            <a:r>
              <a:rPr lang="ru-RU" altLang="ru-RU" sz="2000" kern="0" dirty="0" err="1">
                <a:solidFill>
                  <a:srgbClr val="000000"/>
                </a:solidFill>
                <a:latin typeface="Times New Roman"/>
              </a:rPr>
              <a:t>Крупинова</a:t>
            </a:r>
            <a:r>
              <a:rPr lang="ru-RU" altLang="ru-RU" sz="2000" kern="0" dirty="0">
                <a:solidFill>
                  <a:srgbClr val="000000"/>
                </a:solidFill>
                <a:latin typeface="Times New Roman"/>
              </a:rPr>
              <a:t> Н.Г. – воспитатель</a:t>
            </a:r>
          </a:p>
          <a:p>
            <a:pPr marL="342900" indent="-342900">
              <a:spcBef>
                <a:spcPct val="20000"/>
              </a:spcBef>
              <a:buClr>
                <a:srgbClr val="99CCFF"/>
              </a:buClr>
              <a:buSzPct val="85000"/>
              <a:buFont typeface="Wingdings" panose="05000000000000000000" pitchFamily="2" charset="2"/>
              <a:buChar char="u"/>
              <a:defRPr/>
            </a:pPr>
            <a:r>
              <a:rPr lang="ru-RU" altLang="ru-RU" sz="2000" kern="0" dirty="0" err="1">
                <a:solidFill>
                  <a:srgbClr val="000000"/>
                </a:solidFill>
                <a:latin typeface="Times New Roman"/>
              </a:rPr>
              <a:t>Деминтиевская</a:t>
            </a:r>
            <a:r>
              <a:rPr lang="ru-RU" altLang="ru-RU" sz="2000" kern="0" dirty="0">
                <a:solidFill>
                  <a:srgbClr val="000000"/>
                </a:solidFill>
                <a:latin typeface="Times New Roman"/>
              </a:rPr>
              <a:t> О.В.– воспитатель</a:t>
            </a:r>
          </a:p>
          <a:p>
            <a:pPr marL="342900" indent="-342900">
              <a:spcBef>
                <a:spcPct val="20000"/>
              </a:spcBef>
              <a:buClr>
                <a:srgbClr val="99CCFF"/>
              </a:buClr>
              <a:buSzPct val="85000"/>
              <a:buFont typeface="Wingdings" panose="05000000000000000000" pitchFamily="2" charset="2"/>
              <a:buChar char="u"/>
              <a:defRPr/>
            </a:pPr>
            <a:r>
              <a:rPr lang="ru-RU" altLang="ru-RU" sz="2000" kern="0" dirty="0">
                <a:solidFill>
                  <a:srgbClr val="000000"/>
                </a:solidFill>
                <a:latin typeface="Times New Roman"/>
              </a:rPr>
              <a:t>Примаченко С.Ю. – воспитатель</a:t>
            </a:r>
          </a:p>
          <a:p>
            <a:pPr marL="342900" indent="-342900">
              <a:spcBef>
                <a:spcPct val="20000"/>
              </a:spcBef>
              <a:buClr>
                <a:srgbClr val="99CCFF"/>
              </a:buClr>
              <a:buSzPct val="85000"/>
              <a:buFont typeface="Wingdings" panose="05000000000000000000" pitchFamily="2" charset="2"/>
              <a:buChar char="u"/>
              <a:defRPr/>
            </a:pPr>
            <a:r>
              <a:rPr lang="ru-RU" altLang="ru-RU" sz="2000" kern="0" dirty="0" err="1">
                <a:solidFill>
                  <a:srgbClr val="000000"/>
                </a:solidFill>
                <a:latin typeface="Times New Roman"/>
              </a:rPr>
              <a:t>Мандрыкина</a:t>
            </a:r>
            <a:r>
              <a:rPr lang="ru-RU" altLang="ru-RU" sz="2000" kern="0" dirty="0">
                <a:solidFill>
                  <a:srgbClr val="000000"/>
                </a:solidFill>
                <a:latin typeface="Times New Roman"/>
              </a:rPr>
              <a:t> А.Ю. – воспитатель</a:t>
            </a:r>
          </a:p>
          <a:p>
            <a:pPr marL="342900" indent="-342900">
              <a:spcBef>
                <a:spcPct val="20000"/>
              </a:spcBef>
              <a:buClr>
                <a:srgbClr val="99CCFF"/>
              </a:buClr>
              <a:buSzPct val="85000"/>
              <a:buFont typeface="Wingdings" panose="05000000000000000000" pitchFamily="2" charset="2"/>
              <a:buChar char="u"/>
              <a:defRPr/>
            </a:pPr>
            <a:r>
              <a:rPr lang="ru-RU" altLang="ru-RU" sz="2000" kern="0" dirty="0">
                <a:solidFill>
                  <a:srgbClr val="000000"/>
                </a:solidFill>
                <a:latin typeface="Times New Roman"/>
              </a:rPr>
              <a:t>Тищенко Л.С. – воспитатель</a:t>
            </a:r>
          </a:p>
          <a:p>
            <a:pPr marL="342900" indent="-342900">
              <a:spcBef>
                <a:spcPct val="20000"/>
              </a:spcBef>
              <a:buClr>
                <a:srgbClr val="99CCFF"/>
              </a:buClr>
              <a:buSzPct val="85000"/>
              <a:buFont typeface="Wingdings" panose="05000000000000000000" pitchFamily="2" charset="2"/>
              <a:buChar char="u"/>
              <a:defRPr/>
            </a:pPr>
            <a:r>
              <a:rPr lang="ru-RU" altLang="ru-RU" sz="2000" kern="0" dirty="0">
                <a:solidFill>
                  <a:srgbClr val="000000"/>
                </a:solidFill>
                <a:latin typeface="Times New Roman"/>
              </a:rPr>
              <a:t>Котова О.И. – воспитатель</a:t>
            </a:r>
          </a:p>
          <a:p>
            <a:pPr marL="342900" indent="-342900">
              <a:spcBef>
                <a:spcPct val="20000"/>
              </a:spcBef>
              <a:buClr>
                <a:srgbClr val="99CCFF"/>
              </a:buClr>
              <a:buSzPct val="85000"/>
              <a:defRPr/>
            </a:pPr>
            <a:r>
              <a:rPr lang="ru-RU" sz="2000" b="1" dirty="0">
                <a:solidFill>
                  <a:srgbClr val="FF0000"/>
                </a:solidFill>
                <a:latin typeface="+mn-lt"/>
              </a:rPr>
              <a:t>Повышение квалификации по программе: «Оказание первой помощи»:</a:t>
            </a:r>
          </a:p>
          <a:p>
            <a:pPr marL="342900" indent="-342900">
              <a:spcBef>
                <a:spcPct val="20000"/>
              </a:spcBef>
              <a:buClr>
                <a:srgbClr val="99CCFF"/>
              </a:buClr>
              <a:buSzPct val="85000"/>
              <a:defRPr/>
            </a:pPr>
            <a:r>
              <a:rPr lang="ru-RU" sz="2000" dirty="0">
                <a:latin typeface="+mn-lt"/>
              </a:rPr>
              <a:t>Скорик Н.В.</a:t>
            </a:r>
          </a:p>
          <a:p>
            <a:pPr marL="342900" indent="-342900">
              <a:spcBef>
                <a:spcPct val="20000"/>
              </a:spcBef>
              <a:buClr>
                <a:srgbClr val="99CCFF"/>
              </a:buClr>
              <a:buSzPct val="85000"/>
              <a:defRPr/>
            </a:pPr>
            <a:r>
              <a:rPr lang="ru-RU" sz="2000" dirty="0">
                <a:latin typeface="+mn-lt"/>
              </a:rPr>
              <a:t>Котова О.И.</a:t>
            </a:r>
          </a:p>
          <a:p>
            <a:pPr marL="342900" indent="-342900">
              <a:spcBef>
                <a:spcPct val="20000"/>
              </a:spcBef>
              <a:buClr>
                <a:srgbClr val="99CCFF"/>
              </a:buClr>
              <a:buSzPct val="85000"/>
              <a:defRPr/>
            </a:pPr>
            <a:r>
              <a:rPr lang="ru-RU" sz="2000" dirty="0">
                <a:latin typeface="+mn-lt"/>
              </a:rPr>
              <a:t>Ефремова Т.В.</a:t>
            </a:r>
          </a:p>
          <a:p>
            <a:pPr marL="342900" indent="-342900">
              <a:spcBef>
                <a:spcPct val="20000"/>
              </a:spcBef>
              <a:buClr>
                <a:srgbClr val="99CCFF"/>
              </a:buClr>
              <a:buSzPct val="85000"/>
              <a:defRPr/>
            </a:pPr>
            <a:r>
              <a:rPr lang="ru-RU" sz="2000" dirty="0">
                <a:latin typeface="+mn-lt"/>
              </a:rPr>
              <a:t>Потапова А.А.</a:t>
            </a:r>
          </a:p>
          <a:p>
            <a:pPr marL="342900" indent="-342900">
              <a:spcBef>
                <a:spcPct val="20000"/>
              </a:spcBef>
              <a:buClr>
                <a:srgbClr val="99CCFF"/>
              </a:buClr>
              <a:buSzPct val="85000"/>
              <a:defRPr/>
            </a:pPr>
            <a:endParaRPr lang="ru-RU" sz="2000" b="1" dirty="0">
              <a:solidFill>
                <a:srgbClr val="FF0000"/>
              </a:solidFill>
              <a:latin typeface="+mn-lt"/>
            </a:endParaRPr>
          </a:p>
          <a:p>
            <a:pPr marL="342900" indent="-342900">
              <a:spcBef>
                <a:spcPct val="20000"/>
              </a:spcBef>
              <a:buClr>
                <a:srgbClr val="99CCFF"/>
              </a:buClr>
              <a:buSzPct val="85000"/>
              <a:defRPr/>
            </a:pPr>
            <a:r>
              <a:rPr lang="ru-RU" sz="2000" b="1" dirty="0">
                <a:solidFill>
                  <a:srgbClr val="FF0000"/>
                </a:solidFill>
                <a:latin typeface="+mn-lt"/>
              </a:rPr>
              <a:t> </a:t>
            </a:r>
            <a:endParaRPr lang="ru-RU" altLang="ru-RU" sz="2000" b="1" kern="0" dirty="0">
              <a:solidFill>
                <a:srgbClr val="FF00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1"/>
          <p:cNvSpPr>
            <a:spLocks noGrp="1"/>
          </p:cNvSpPr>
          <p:nvPr>
            <p:ph type="title"/>
          </p:nvPr>
        </p:nvSpPr>
        <p:spPr>
          <a:xfrm>
            <a:off x="1741488" y="860425"/>
            <a:ext cx="6867525" cy="496888"/>
          </a:xfrm>
        </p:spPr>
        <p:txBody>
          <a:bodyPr/>
          <a:lstStyle/>
          <a:p>
            <a:pPr algn="ctr">
              <a:defRPr/>
            </a:pPr>
            <a:r>
              <a:rPr lang="ru-RU" altLang="ru-RU" sz="2000" b="1" dirty="0" smtClean="0">
                <a:solidFill>
                  <a:srgbClr val="C00000"/>
                </a:solidFill>
                <a:latin typeface="+mn-lt"/>
                <a:cs typeface="Tahoma" panose="020B0604030504040204" pitchFamily="34" charset="0"/>
              </a:rPr>
              <a:t>ОТКРЫТЫЕ ПРОСМОТРЫ</a:t>
            </a:r>
            <a:r>
              <a:rPr lang="ru-RU" altLang="ru-RU" dirty="0" smtClean="0"/>
              <a:t/>
            </a:r>
            <a:br>
              <a:rPr lang="ru-RU" altLang="ru-RU" dirty="0" smtClean="0"/>
            </a:br>
            <a:endParaRPr lang="ru-RU" altLang="ru-RU" dirty="0" smtClean="0"/>
          </a:p>
        </p:txBody>
      </p:sp>
      <p:sp>
        <p:nvSpPr>
          <p:cNvPr id="33795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CB83F5-7B97-463C-B264-C25EDFE51B4B}" type="slidenum">
              <a:rPr lang="ru-RU" altLang="ru-RU" smtClean="0"/>
              <a:pPr/>
              <a:t>21</a:t>
            </a:fld>
            <a:endParaRPr lang="ru-RU" altLang="ru-RU" smtClean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785813" y="1443038"/>
          <a:ext cx="8001000" cy="5352796"/>
        </p:xfrm>
        <a:graphic>
          <a:graphicData uri="http://schemas.openxmlformats.org/drawingml/2006/table">
            <a:tbl>
              <a:tblPr/>
              <a:tblGrid>
                <a:gridCol w="4897437"/>
                <a:gridCol w="1930400"/>
                <a:gridCol w="1173163"/>
              </a:tblGrid>
              <a:tr h="4857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Тема, содержание 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6" marR="6857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Ответственные 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6" marR="6857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Срок 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6" marR="6857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5"/>
                    </a:solidFill>
                  </a:tcPr>
                </a:tc>
              </a:tr>
              <a:tr h="1279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    Организация режимных моментов  во всех возрастных группах детского сада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6" marR="6857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Воспитатели 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6" marR="6857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16-27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сентября 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6" marR="6857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5"/>
                    </a:solidFill>
                  </a:tcPr>
                </a:tc>
              </a:tr>
              <a:tr h="1279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  Открытый просмотр «Игровая деятельность с детьми младшего возраста»</a:t>
                      </a:r>
                      <a:b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</a:b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6" marR="6857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Воспитатели младших и ср. групп 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68576" marR="6857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18-29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ноября  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6" marR="6857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5"/>
                    </a:solidFill>
                  </a:tcPr>
                </a:tc>
              </a:tr>
              <a:tr h="12684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Просмотр открытых мероприятий –</a:t>
                      </a:r>
                      <a:r>
                        <a:rPr kumimoji="0" lang="ru-RU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Воспитанники-родители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(проектная деятельность)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6" marR="6857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Воспитатели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ст. и подготовитель-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ных групп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6" marR="6857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16-27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марта</a:t>
                      </a:r>
                    </a:p>
                  </a:txBody>
                  <a:tcPr marL="68576" marR="6857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5"/>
                    </a:solidFill>
                  </a:tcPr>
                </a:tc>
              </a:tr>
              <a:tr h="958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    Просмотр итоговых занятий во всех возрастных группах ДОУ.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6" marR="6857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Воспитатели 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6" marR="6857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20-30 апреля 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6" marR="6857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5"/>
                    </a:solidFill>
                  </a:tcPr>
                </a:tc>
              </a:tr>
            </a:tbl>
          </a:graphicData>
        </a:graphic>
      </p:graphicFrame>
      <p:pic>
        <p:nvPicPr>
          <p:cNvPr id="33823" name="Рисунок 1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6866334">
            <a:off x="234950" y="-736600"/>
            <a:ext cx="3011488" cy="287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EF9ECC9-14A1-42CA-B68E-DED98CC79C64}" type="slidenum">
              <a:rPr lang="ru-RU" altLang="ru-RU" smtClean="0"/>
              <a:pPr/>
              <a:t>22</a:t>
            </a:fld>
            <a:endParaRPr lang="ru-RU" altLang="ru-RU" smtClean="0"/>
          </a:p>
        </p:txBody>
      </p:sp>
      <p:sp>
        <p:nvSpPr>
          <p:cNvPr id="36867" name="Прямоугольник 4"/>
          <p:cNvSpPr>
            <a:spLocks noChangeArrowheads="1"/>
          </p:cNvSpPr>
          <p:nvPr/>
        </p:nvSpPr>
        <p:spPr bwMode="auto">
          <a:xfrm>
            <a:off x="323850" y="342900"/>
            <a:ext cx="8713788" cy="635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07000"/>
              </a:lnSpc>
              <a:buFont typeface="Wingdings" pitchFamily="2" charset="2"/>
              <a:buNone/>
              <a:defRPr/>
            </a:pPr>
            <a:r>
              <a:rPr lang="ru-RU" altLang="ru-RU" sz="2400" b="1" dirty="0">
                <a:solidFill>
                  <a:srgbClr val="CC0000"/>
                </a:solidFill>
                <a:latin typeface="+mn-lt"/>
                <a:cs typeface="Times New Roman" pitchFamily="18" charset="0"/>
              </a:rPr>
              <a:t>Тематический контроль</a:t>
            </a:r>
          </a:p>
          <a:p>
            <a:pPr algn="just">
              <a:lnSpc>
                <a:spcPct val="107000"/>
              </a:lnSpc>
              <a:defRPr/>
            </a:pPr>
            <a:endParaRPr lang="ru-RU" alt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07000"/>
              </a:lnSpc>
              <a:defRPr/>
            </a:pP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3. Тема «Состояние развития игровой деятельности детей младшего возраста»</a:t>
            </a:r>
            <a:endParaRPr lang="ru-RU" altLang="ru-RU" sz="2000" dirty="0">
              <a:latin typeface="Times New Roman" pitchFamily="18" charset="0"/>
              <a:ea typeface="Calibri" pitchFamily="34" charset="0"/>
              <a:cs typeface="Calibri" pitchFamily="34" charset="0"/>
            </a:endParaRPr>
          </a:p>
          <a:p>
            <a:pPr algn="just">
              <a:lnSpc>
                <a:spcPct val="107000"/>
              </a:lnSpc>
              <a:defRPr/>
            </a:pP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изучение состояния воспитательно-образовательной работы с детьми в процессе</a:t>
            </a: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проведения игр в младшей группе детского сада.</a:t>
            </a:r>
            <a:endParaRPr lang="ru-RU" altLang="ru-RU" sz="2000" dirty="0">
              <a:latin typeface="Times New Roman" pitchFamily="18" charset="0"/>
              <a:ea typeface="Calibri" pitchFamily="34" charset="0"/>
              <a:cs typeface="Calibri" pitchFamily="34" charset="0"/>
            </a:endParaRPr>
          </a:p>
          <a:p>
            <a:pPr algn="just">
              <a:lnSpc>
                <a:spcPct val="107000"/>
              </a:lnSpc>
              <a:defRPr/>
            </a:pP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Срок проверки: </a:t>
            </a: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ноябрь 2019г.</a:t>
            </a:r>
            <a:endParaRPr lang="ru-RU" altLang="ru-RU" sz="2000" dirty="0">
              <a:latin typeface="Times New Roman" pitchFamily="18" charset="0"/>
              <a:ea typeface="Calibri" pitchFamily="34" charset="0"/>
              <a:cs typeface="Calibri" pitchFamily="34" charset="0"/>
            </a:endParaRPr>
          </a:p>
          <a:p>
            <a:pPr algn="just">
              <a:lnSpc>
                <a:spcPct val="107000"/>
              </a:lnSpc>
              <a:defRPr/>
            </a:pP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Методы контроля:</a:t>
            </a:r>
            <a:endParaRPr lang="ru-RU" altLang="ru-RU" sz="2000" dirty="0">
              <a:latin typeface="Times New Roman" pitchFamily="18" charset="0"/>
              <a:ea typeface="Calibri" pitchFamily="34" charset="0"/>
              <a:cs typeface="Calibri" pitchFamily="34" charset="0"/>
            </a:endParaRPr>
          </a:p>
          <a:p>
            <a:pPr algn="just">
              <a:lnSpc>
                <a:spcPct val="107000"/>
              </a:lnSpc>
              <a:buFont typeface="Symbol" pitchFamily="18" charset="2"/>
              <a:buChar char=""/>
              <a:defRPr/>
            </a:pP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наблюдения и анализ игр;</a:t>
            </a:r>
            <a:endParaRPr lang="ru-RU" altLang="ru-RU" sz="2000" dirty="0">
              <a:latin typeface="Times New Roman" pitchFamily="18" charset="0"/>
              <a:ea typeface="Calibri" pitchFamily="34" charset="0"/>
              <a:cs typeface="Calibri" pitchFamily="34" charset="0"/>
            </a:endParaRPr>
          </a:p>
          <a:p>
            <a:pPr algn="just">
              <a:lnSpc>
                <a:spcPct val="107000"/>
              </a:lnSpc>
              <a:buFont typeface="Symbol" pitchFamily="18" charset="2"/>
              <a:buChar char=""/>
              <a:defRPr/>
            </a:pP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наблюдение и анализ совместной деятельности педагога с детьми;</a:t>
            </a:r>
            <a:endParaRPr lang="ru-RU" altLang="ru-RU" sz="2000" dirty="0">
              <a:latin typeface="Times New Roman" pitchFamily="18" charset="0"/>
              <a:ea typeface="Calibri" pitchFamily="34" charset="0"/>
              <a:cs typeface="Calibri" pitchFamily="34" charset="0"/>
            </a:endParaRPr>
          </a:p>
          <a:p>
            <a:pPr algn="just">
              <a:lnSpc>
                <a:spcPct val="107000"/>
              </a:lnSpc>
              <a:buFont typeface="Symbol" pitchFamily="18" charset="2"/>
              <a:buChar char=""/>
              <a:defRPr/>
            </a:pP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анализ плана работы с детьми;</a:t>
            </a:r>
            <a:endParaRPr lang="ru-RU" altLang="ru-RU" sz="2000" dirty="0">
              <a:latin typeface="Times New Roman" pitchFamily="18" charset="0"/>
              <a:ea typeface="Calibri" pitchFamily="34" charset="0"/>
              <a:cs typeface="Calibri" pitchFamily="34" charset="0"/>
            </a:endParaRPr>
          </a:p>
          <a:p>
            <a:pPr algn="just">
              <a:lnSpc>
                <a:spcPct val="107000"/>
              </a:lnSpc>
              <a:buFont typeface="Symbol" pitchFamily="18" charset="2"/>
              <a:buChar char=""/>
              <a:defRPr/>
            </a:pP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изучение предметно-развивающей среды;</a:t>
            </a:r>
            <a:endParaRPr lang="ru-RU" altLang="ru-RU" sz="2000" dirty="0">
              <a:latin typeface="Times New Roman" pitchFamily="18" charset="0"/>
              <a:ea typeface="Calibri" pitchFamily="34" charset="0"/>
              <a:cs typeface="Calibri" pitchFamily="34" charset="0"/>
            </a:endParaRPr>
          </a:p>
          <a:p>
            <a:pPr algn="just">
              <a:lnSpc>
                <a:spcPct val="107000"/>
              </a:lnSpc>
              <a:buFont typeface="Symbol" pitchFamily="18" charset="2"/>
              <a:buChar char=""/>
              <a:defRPr/>
            </a:pP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изучение документации.</a:t>
            </a:r>
            <a:endParaRPr lang="ru-RU" altLang="ru-RU" sz="2000" dirty="0">
              <a:latin typeface="Times New Roman" pitchFamily="18" charset="0"/>
              <a:ea typeface="Calibri" pitchFamily="34" charset="0"/>
              <a:cs typeface="Calibri" pitchFamily="34" charset="0"/>
            </a:endParaRPr>
          </a:p>
          <a:p>
            <a:pPr algn="just">
              <a:lnSpc>
                <a:spcPct val="107000"/>
              </a:lnSpc>
              <a:defRPr/>
            </a:pP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План контроля:</a:t>
            </a:r>
            <a:endParaRPr lang="ru-RU" altLang="ru-RU" sz="2000" dirty="0">
              <a:latin typeface="Times New Roman" pitchFamily="18" charset="0"/>
              <a:ea typeface="Calibri" pitchFamily="34" charset="0"/>
              <a:cs typeface="Calibri" pitchFamily="34" charset="0"/>
            </a:endParaRPr>
          </a:p>
          <a:p>
            <a:pPr algn="just">
              <a:lnSpc>
                <a:spcPct val="107000"/>
              </a:lnSpc>
              <a:buSzPts val="1200"/>
              <a:buFont typeface="Arial" charset="0"/>
              <a:buAutoNum type="arabicPeriod"/>
              <a:defRPr/>
            </a:pP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Наличие перспективного планирования работы.</a:t>
            </a:r>
            <a:endParaRPr lang="ru-RU" altLang="ru-RU" sz="2000" dirty="0">
              <a:latin typeface="Times New Roman" pitchFamily="18" charset="0"/>
              <a:ea typeface="Calibri" pitchFamily="34" charset="0"/>
              <a:cs typeface="Calibri" pitchFamily="34" charset="0"/>
            </a:endParaRPr>
          </a:p>
          <a:p>
            <a:pPr algn="just">
              <a:lnSpc>
                <a:spcPct val="107000"/>
              </a:lnSpc>
              <a:buSzPts val="1200"/>
              <a:buFont typeface="Arial" charset="0"/>
              <a:buAutoNum type="arabicPeriod"/>
              <a:defRPr/>
            </a:pP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Технологии взаимодействия педагога с детьми.</a:t>
            </a:r>
            <a:endParaRPr lang="ru-RU" altLang="ru-RU" sz="2000" dirty="0">
              <a:latin typeface="Times New Roman" pitchFamily="18" charset="0"/>
              <a:ea typeface="Calibri" pitchFamily="34" charset="0"/>
              <a:cs typeface="Calibri" pitchFamily="34" charset="0"/>
            </a:endParaRPr>
          </a:p>
          <a:p>
            <a:pPr algn="just">
              <a:lnSpc>
                <a:spcPct val="107000"/>
              </a:lnSpc>
              <a:buSzPts val="1200"/>
              <a:buFont typeface="Arial" charset="0"/>
              <a:buAutoNum type="arabicPeriod"/>
              <a:defRPr/>
            </a:pP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Работа с родителями.</a:t>
            </a:r>
            <a:endParaRPr lang="ru-RU" altLang="ru-RU" sz="2000" dirty="0">
              <a:latin typeface="Times New Roman" pitchFamily="18" charset="0"/>
              <a:ea typeface="Calibri" pitchFamily="34" charset="0"/>
              <a:cs typeface="Calibri" pitchFamily="34" charset="0"/>
            </a:endParaRPr>
          </a:p>
          <a:p>
            <a:pPr algn="just">
              <a:lnSpc>
                <a:spcPct val="107000"/>
              </a:lnSpc>
              <a:buSzPts val="1200"/>
              <a:buFont typeface="Arial" charset="0"/>
              <a:buAutoNum type="arabicPeriod"/>
              <a:defRPr/>
            </a:pP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Средовые условия группы для проведения игр.</a:t>
            </a:r>
            <a:endParaRPr lang="ru-RU" altLang="ru-RU" sz="2000" dirty="0">
              <a:latin typeface="Times New Roman" pitchFamily="18" charset="0"/>
              <a:ea typeface="Calibri" pitchFamily="34" charset="0"/>
              <a:cs typeface="Calibri" pitchFamily="34" charset="0"/>
            </a:endParaRPr>
          </a:p>
          <a:p>
            <a:pPr algn="just">
              <a:lnSpc>
                <a:spcPct val="107000"/>
              </a:lnSpc>
              <a:defRPr/>
            </a:pPr>
            <a:r>
              <a:rPr lang="ru-RU" altLang="ru-RU" sz="1600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altLang="ru-RU" sz="1600" dirty="0"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878AFAB-A720-4124-BD54-5F067425335B}" type="slidenum">
              <a:rPr lang="ru-RU" altLang="ru-RU" smtClean="0"/>
              <a:pPr/>
              <a:t>23</a:t>
            </a:fld>
            <a:endParaRPr lang="ru-RU" altLang="ru-RU" smtClean="0"/>
          </a:p>
        </p:txBody>
      </p:sp>
      <p:sp>
        <p:nvSpPr>
          <p:cNvPr id="35843" name="Прямоугольник 4"/>
          <p:cNvSpPr>
            <a:spLocks noChangeArrowheads="1"/>
          </p:cNvSpPr>
          <p:nvPr/>
        </p:nvSpPr>
        <p:spPr bwMode="auto">
          <a:xfrm>
            <a:off x="323850" y="325438"/>
            <a:ext cx="8569325" cy="443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07000"/>
              </a:lnSpc>
              <a:buFont typeface="Wingdings" pitchFamily="2" charset="2"/>
              <a:buNone/>
              <a:defRPr/>
            </a:pPr>
            <a:r>
              <a:rPr lang="ru-RU" altLang="ru-RU" sz="2400" b="1" dirty="0">
                <a:solidFill>
                  <a:srgbClr val="CC0000"/>
                </a:solidFill>
                <a:latin typeface="+mn-lt"/>
                <a:cs typeface="Times New Roman" pitchFamily="18" charset="0"/>
              </a:rPr>
              <a:t>Тематический контроль</a:t>
            </a:r>
            <a:endParaRPr lang="ru-RU" altLang="ru-RU" sz="2400" b="1" dirty="0">
              <a:latin typeface="+mn-lt"/>
              <a:cs typeface="Times New Roman" pitchFamily="18" charset="0"/>
            </a:endParaRPr>
          </a:p>
          <a:p>
            <a:pPr algn="just">
              <a:lnSpc>
                <a:spcPct val="107000"/>
              </a:lnSpc>
              <a:defRPr/>
            </a:pP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2. Тема </a:t>
            </a:r>
            <a:r>
              <a:rPr lang="ru-RU" sz="2000" b="1" dirty="0">
                <a:latin typeface="+mn-lt"/>
              </a:rPr>
              <a:t>«Взаимодействие детского сада и семьи в едином образовательном пространстве ДОУ»</a:t>
            </a:r>
            <a:endParaRPr lang="ru-RU" altLang="ru-RU" sz="2000" dirty="0">
              <a:latin typeface="+mn-lt"/>
              <a:ea typeface="Calibri" pitchFamily="34" charset="0"/>
              <a:cs typeface="Calibri" pitchFamily="34" charset="0"/>
            </a:endParaRPr>
          </a:p>
          <a:p>
            <a:pPr algn="just">
              <a:lnSpc>
                <a:spcPct val="107000"/>
              </a:lnSpc>
              <a:defRPr/>
            </a:pP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000" b="1" dirty="0"/>
              <a:t> </a:t>
            </a:r>
            <a:r>
              <a:rPr lang="ru-RU" sz="2000" dirty="0">
                <a:latin typeface="+mn-lt"/>
              </a:rPr>
              <a:t>определить уровень взаимодействия детского сада и семьи в формировании взрослых отношений, основанных на принципах гуманно-личностной педагогики, через реализацию современной модели образования.</a:t>
            </a:r>
            <a:endParaRPr lang="ru-RU" altLang="ru-RU" sz="2000" dirty="0">
              <a:latin typeface="+mn-lt"/>
              <a:ea typeface="Calibri" pitchFamily="34" charset="0"/>
              <a:cs typeface="Calibri" pitchFamily="34" charset="0"/>
            </a:endParaRPr>
          </a:p>
          <a:p>
            <a:pPr algn="just">
              <a:lnSpc>
                <a:spcPct val="107000"/>
              </a:lnSpc>
              <a:defRPr/>
            </a:pP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Срок проверки: </a:t>
            </a: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апрель 2019г.</a:t>
            </a:r>
            <a:endParaRPr lang="ru-RU" altLang="ru-RU" sz="2000" dirty="0">
              <a:latin typeface="Times New Roman" pitchFamily="18" charset="0"/>
              <a:ea typeface="Calibri" pitchFamily="34" charset="0"/>
              <a:cs typeface="Calibri" pitchFamily="34" charset="0"/>
            </a:endParaRPr>
          </a:p>
          <a:p>
            <a:pPr algn="just">
              <a:lnSpc>
                <a:spcPct val="107000"/>
              </a:lnSpc>
              <a:defRPr/>
            </a:pP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Методы контроля</a:t>
            </a: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:</a:t>
            </a:r>
            <a:endParaRPr lang="ru-RU" altLang="ru-RU" sz="2000" dirty="0">
              <a:latin typeface="Times New Roman" pitchFamily="18" charset="0"/>
              <a:ea typeface="Calibri" pitchFamily="34" charset="0"/>
              <a:cs typeface="Calibri" pitchFamily="34" charset="0"/>
            </a:endParaRPr>
          </a:p>
          <a:p>
            <a:pPr algn="just">
              <a:lnSpc>
                <a:spcPct val="107000"/>
              </a:lnSpc>
              <a:buFont typeface="Symbol" pitchFamily="18" charset="2"/>
              <a:buChar char=""/>
              <a:defRPr/>
            </a:pP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наблюдение педагогического процесса;</a:t>
            </a:r>
            <a:endParaRPr lang="ru-RU" altLang="ru-RU" sz="2000" dirty="0">
              <a:latin typeface="Times New Roman" pitchFamily="18" charset="0"/>
              <a:ea typeface="Calibri" pitchFamily="34" charset="0"/>
              <a:cs typeface="Calibri" pitchFamily="34" charset="0"/>
            </a:endParaRPr>
          </a:p>
          <a:p>
            <a:pPr algn="just">
              <a:lnSpc>
                <a:spcPct val="107000"/>
              </a:lnSpc>
              <a:buFont typeface="Symbol" pitchFamily="18" charset="2"/>
              <a:buChar char=""/>
              <a:defRPr/>
            </a:pP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анализ предметно-развивающей среды;</a:t>
            </a:r>
            <a:endParaRPr lang="ru-RU" altLang="ru-RU" sz="2000" dirty="0">
              <a:latin typeface="Times New Roman" pitchFamily="18" charset="0"/>
              <a:ea typeface="Calibri" pitchFamily="34" charset="0"/>
              <a:cs typeface="Calibri" pitchFamily="34" charset="0"/>
            </a:endParaRPr>
          </a:p>
          <a:p>
            <a:pPr algn="just">
              <a:lnSpc>
                <a:spcPct val="107000"/>
              </a:lnSpc>
              <a:buFont typeface="Symbol" pitchFamily="18" charset="2"/>
              <a:buChar char=""/>
              <a:defRPr/>
            </a:pP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анализ календарных планов;</a:t>
            </a:r>
            <a:endParaRPr lang="ru-RU" altLang="ru-RU" sz="2000" dirty="0">
              <a:latin typeface="Times New Roman" pitchFamily="18" charset="0"/>
              <a:ea typeface="Calibri" pitchFamily="34" charset="0"/>
              <a:cs typeface="Calibri" pitchFamily="34" charset="0"/>
            </a:endParaRPr>
          </a:p>
          <a:p>
            <a:pPr algn="just">
              <a:lnSpc>
                <a:spcPct val="107000"/>
              </a:lnSpc>
              <a:buFont typeface="Symbol" pitchFamily="18" charset="2"/>
              <a:buChar char=""/>
              <a:defRPr/>
            </a:pP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анализ наглядной информации для родителей.</a:t>
            </a:r>
            <a:endParaRPr lang="ru-RU" altLang="ru-RU" sz="2000" dirty="0">
              <a:latin typeface="Times New Roman" pitchFamily="18" charset="0"/>
              <a:ea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A19C90D-70E3-4A90-A8FA-ADE55B4695DC}" type="slidenum">
              <a:rPr lang="ru-RU" altLang="ru-RU" smtClean="0"/>
              <a:pPr/>
              <a:t>24</a:t>
            </a:fld>
            <a:endParaRPr lang="ru-RU" altLang="ru-RU" smtClean="0"/>
          </a:p>
        </p:txBody>
      </p:sp>
      <p:sp>
        <p:nvSpPr>
          <p:cNvPr id="36867" name="Прямоугольник 4"/>
          <p:cNvSpPr>
            <a:spLocks noChangeArrowheads="1"/>
          </p:cNvSpPr>
          <p:nvPr/>
        </p:nvSpPr>
        <p:spPr bwMode="auto">
          <a:xfrm>
            <a:off x="323850" y="325438"/>
            <a:ext cx="8569325" cy="4637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07000"/>
              </a:lnSpc>
              <a:buFont typeface="Wingdings" pitchFamily="2" charset="2"/>
              <a:buNone/>
            </a:pPr>
            <a:r>
              <a:rPr lang="ru-RU" altLang="ru-RU" sz="2800" b="1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Игра «Овощи»</a:t>
            </a:r>
          </a:p>
          <a:p>
            <a:pPr algn="ctr">
              <a:lnSpc>
                <a:spcPct val="107000"/>
              </a:lnSpc>
              <a:buFont typeface="Wingdings" pitchFamily="2" charset="2"/>
              <a:buNone/>
            </a:pPr>
            <a:endParaRPr lang="ru-RU" altLang="ru-RU" sz="2800" b="1">
              <a:solidFill>
                <a:srgbClr val="FF0000"/>
              </a:solidFill>
              <a:latin typeface="Times New Roman" pitchFamily="18" charset="0"/>
              <a:ea typeface="Calibri" pitchFamily="34" charset="0"/>
              <a:cs typeface="Calibri" pitchFamily="34" charset="0"/>
            </a:endParaRPr>
          </a:p>
          <a:p>
            <a:pPr algn="ctr">
              <a:lnSpc>
                <a:spcPct val="107000"/>
              </a:lnSpc>
              <a:buFont typeface="Wingdings" pitchFamily="2" charset="2"/>
              <a:buNone/>
            </a:pPr>
            <a:endParaRPr lang="ru-RU" altLang="ru-RU" sz="2800" b="1">
              <a:solidFill>
                <a:srgbClr val="FF0000"/>
              </a:solidFill>
              <a:latin typeface="Times New Roman" pitchFamily="18" charset="0"/>
              <a:ea typeface="Calibri" pitchFamily="34" charset="0"/>
              <a:cs typeface="Calibri" pitchFamily="34" charset="0"/>
            </a:endParaRPr>
          </a:p>
          <a:p>
            <a:pPr algn="ctr">
              <a:lnSpc>
                <a:spcPct val="107000"/>
              </a:lnSpc>
              <a:buFont typeface="Wingdings" pitchFamily="2" charset="2"/>
              <a:buNone/>
            </a:pPr>
            <a:r>
              <a:rPr lang="ru-RU" altLang="ru-RU" sz="3200" b="1"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Картошка – «без меня никуда»;</a:t>
            </a:r>
          </a:p>
          <a:p>
            <a:pPr algn="ctr">
              <a:lnSpc>
                <a:spcPct val="107000"/>
              </a:lnSpc>
              <a:buFont typeface="Wingdings" pitchFamily="2" charset="2"/>
              <a:buNone/>
            </a:pPr>
            <a:r>
              <a:rPr lang="ru-RU" altLang="ru-RU" sz="3200" b="1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Капуста – «пора садиться на диету»;</a:t>
            </a:r>
          </a:p>
          <a:p>
            <a:pPr algn="ctr">
              <a:lnSpc>
                <a:spcPct val="107000"/>
              </a:lnSpc>
              <a:buFont typeface="Wingdings" pitchFamily="2" charset="2"/>
              <a:buNone/>
            </a:pPr>
            <a:r>
              <a:rPr lang="ru-RU" altLang="ru-RU" sz="3200" b="1">
                <a:solidFill>
                  <a:srgbClr val="FFC000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Морковка – «завидуйте молча»;</a:t>
            </a:r>
          </a:p>
          <a:p>
            <a:pPr algn="ctr">
              <a:lnSpc>
                <a:spcPct val="107000"/>
              </a:lnSpc>
              <a:buFont typeface="Wingdings" pitchFamily="2" charset="2"/>
              <a:buNone/>
            </a:pPr>
            <a:r>
              <a:rPr lang="ru-RU" altLang="ru-RU" sz="3200" b="1">
                <a:solidFill>
                  <a:srgbClr val="00D58C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Горох – «а вам все шуточки»;</a:t>
            </a:r>
          </a:p>
          <a:p>
            <a:pPr algn="ctr">
              <a:lnSpc>
                <a:spcPct val="107000"/>
              </a:lnSpc>
              <a:buFont typeface="Wingdings" pitchFamily="2" charset="2"/>
              <a:buNone/>
            </a:pPr>
            <a:r>
              <a:rPr lang="ru-RU" altLang="ru-RU" sz="3200" b="1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Петрушка – «я тут случайно пробегала»;</a:t>
            </a:r>
          </a:p>
          <a:p>
            <a:pPr algn="ctr">
              <a:lnSpc>
                <a:spcPct val="107000"/>
              </a:lnSpc>
              <a:buFont typeface="Wingdings" pitchFamily="2" charset="2"/>
              <a:buNone/>
            </a:pPr>
            <a:r>
              <a:rPr lang="ru-RU" altLang="ru-RU" sz="3200" b="1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Свекла – «никаких вам послаблений!»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BF5DB62-0991-4828-8500-007C16765ED8}" type="slidenum">
              <a:rPr lang="ru-RU" altLang="ru-RU" smtClean="0"/>
              <a:pPr/>
              <a:t>25</a:t>
            </a:fld>
            <a:endParaRPr lang="ru-RU" altLang="ru-RU" smtClean="0"/>
          </a:p>
        </p:txBody>
      </p:sp>
      <p:sp>
        <p:nvSpPr>
          <p:cNvPr id="37891" name="Прямоугольник 4"/>
          <p:cNvSpPr>
            <a:spLocks noChangeArrowheads="1"/>
          </p:cNvSpPr>
          <p:nvPr/>
        </p:nvSpPr>
        <p:spPr bwMode="auto">
          <a:xfrm>
            <a:off x="285750" y="357188"/>
            <a:ext cx="8569325" cy="3802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07000"/>
              </a:lnSpc>
              <a:buFont typeface="Wingdings" pitchFamily="2" charset="2"/>
              <a:buNone/>
            </a:pPr>
            <a:endParaRPr lang="ru-RU" altLang="ru-RU" sz="2800" b="1">
              <a:solidFill>
                <a:srgbClr val="FF0000"/>
              </a:solidFill>
              <a:latin typeface="Times New Roman" pitchFamily="18" charset="0"/>
              <a:ea typeface="Calibri" pitchFamily="34" charset="0"/>
              <a:cs typeface="Calibri" pitchFamily="34" charset="0"/>
            </a:endParaRPr>
          </a:p>
          <a:p>
            <a:pPr algn="ctr">
              <a:lnSpc>
                <a:spcPct val="107000"/>
              </a:lnSpc>
              <a:buFont typeface="Wingdings" pitchFamily="2" charset="2"/>
              <a:buNone/>
            </a:pPr>
            <a:r>
              <a:rPr lang="ru-RU" altLang="ru-RU" sz="4000" b="1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Милые коллеги!</a:t>
            </a:r>
          </a:p>
          <a:p>
            <a:pPr algn="ctr">
              <a:lnSpc>
                <a:spcPct val="107000"/>
              </a:lnSpc>
              <a:buFont typeface="Wingdings" pitchFamily="2" charset="2"/>
              <a:buNone/>
            </a:pPr>
            <a:r>
              <a:rPr lang="ru-RU" altLang="ru-RU" sz="4000" b="1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В одном мы котелке кипим – </a:t>
            </a:r>
          </a:p>
          <a:p>
            <a:pPr algn="ctr">
              <a:lnSpc>
                <a:spcPct val="107000"/>
              </a:lnSpc>
              <a:buFont typeface="Wingdings" pitchFamily="2" charset="2"/>
              <a:buNone/>
            </a:pPr>
            <a:r>
              <a:rPr lang="ru-RU" altLang="ru-RU" sz="4000" b="1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Работаем, стараемся, творим…</a:t>
            </a:r>
          </a:p>
          <a:p>
            <a:pPr algn="ctr">
              <a:lnSpc>
                <a:spcPct val="107000"/>
              </a:lnSpc>
              <a:buFont typeface="Wingdings" pitchFamily="2" charset="2"/>
              <a:buNone/>
            </a:pPr>
            <a:r>
              <a:rPr lang="ru-RU" altLang="ru-RU" sz="4000" b="1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И это замечательное средство</a:t>
            </a:r>
          </a:p>
          <a:p>
            <a:pPr algn="ctr">
              <a:lnSpc>
                <a:spcPct val="107000"/>
              </a:lnSpc>
              <a:buFont typeface="Wingdings" pitchFamily="2" charset="2"/>
              <a:buNone/>
            </a:pPr>
            <a:r>
              <a:rPr lang="ru-RU" altLang="ru-RU" sz="4000" b="1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Во благо детворы и детства!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>
                <a:solidFill>
                  <a:schemeClr val="tx1"/>
                </a:solidFill>
                <a:latin typeface="+mn-lt"/>
              </a:rPr>
              <a:t>ЗАГЛЯНИ В БУДУЩЕЕ</a:t>
            </a:r>
            <a:endParaRPr lang="ru-RU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8915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1E88435-2445-40AE-8AAC-233D13B3B003}" type="slidenum">
              <a:rPr lang="ru-RU" altLang="ru-RU" smtClean="0"/>
              <a:pPr/>
              <a:t>26</a:t>
            </a:fld>
            <a:endParaRPr lang="ru-RU" altLang="ru-RU" smtClean="0"/>
          </a:p>
        </p:txBody>
      </p:sp>
      <p:pic>
        <p:nvPicPr>
          <p:cNvPr id="3891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000250" y="1077913"/>
            <a:ext cx="5000625" cy="500062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defRPr/>
            </a:pPr>
            <a:r>
              <a:rPr lang="ru-RU" sz="4000" dirty="0" smtClean="0">
                <a:solidFill>
                  <a:srgbClr val="FF0000"/>
                </a:solidFill>
              </a:rPr>
              <a:t>1. Получите удовольствие от работы с детьми.</a:t>
            </a:r>
          </a:p>
          <a:p>
            <a:pPr>
              <a:defRPr/>
            </a:pPr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</a:rPr>
              <a:t>2. Удастся успешно взаимодействовать с родителями.</a:t>
            </a:r>
          </a:p>
          <a:p>
            <a:pPr>
              <a:defRPr/>
            </a:pPr>
            <a:r>
              <a:rPr lang="ru-RU" sz="4000" dirty="0" smtClean="0">
                <a:solidFill>
                  <a:srgbClr val="C00000"/>
                </a:solidFill>
              </a:rPr>
              <a:t>3. На работу будете ходить с отличным настроем.</a:t>
            </a:r>
          </a:p>
          <a:p>
            <a:pPr>
              <a:defRPr/>
            </a:pPr>
            <a:r>
              <a:rPr lang="ru-RU" sz="4000" dirty="0" smtClean="0">
                <a:solidFill>
                  <a:srgbClr val="FFC000"/>
                </a:solidFill>
              </a:rPr>
              <a:t>4. Получите награду за хорошую работу.</a:t>
            </a:r>
          </a:p>
          <a:p>
            <a:pPr>
              <a:defRPr/>
            </a:pPr>
            <a:r>
              <a:rPr lang="ru-RU" sz="4000" dirty="0" smtClean="0">
                <a:solidFill>
                  <a:srgbClr val="0070C0"/>
                </a:solidFill>
              </a:rPr>
              <a:t>5. Примите участие в семинаре или конференции.</a:t>
            </a:r>
          </a:p>
        </p:txBody>
      </p:sp>
      <p:sp>
        <p:nvSpPr>
          <p:cNvPr id="39939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16F270D-823E-4130-BE30-49B3B3115063}" type="slidenum">
              <a:rPr lang="ru-RU" altLang="ru-RU" smtClean="0"/>
              <a:pPr/>
              <a:t>27</a:t>
            </a:fld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defRPr/>
            </a:pPr>
            <a:endParaRPr lang="ru-RU" sz="3200" dirty="0" smtClean="0"/>
          </a:p>
          <a:p>
            <a:pPr>
              <a:defRPr/>
            </a:pPr>
            <a:r>
              <a:rPr lang="ru-RU" sz="4000" dirty="0" smtClean="0">
                <a:solidFill>
                  <a:srgbClr val="FFC000"/>
                </a:solidFill>
              </a:rPr>
              <a:t>6. Ваши усилия приведут к отличным результатам.</a:t>
            </a:r>
          </a:p>
          <a:p>
            <a:pPr>
              <a:defRPr/>
            </a:pPr>
            <a:r>
              <a:rPr lang="ru-RU" sz="4000" dirty="0" smtClean="0">
                <a:solidFill>
                  <a:srgbClr val="7030A0"/>
                </a:solidFill>
              </a:rPr>
              <a:t>7. Получите интересную роль в утренниках.</a:t>
            </a:r>
          </a:p>
          <a:p>
            <a:pPr>
              <a:defRPr/>
            </a:pPr>
            <a:r>
              <a:rPr lang="ru-RU" sz="4000" dirty="0" smtClean="0">
                <a:solidFill>
                  <a:srgbClr val="C00000"/>
                </a:solidFill>
              </a:rPr>
              <a:t>8. Пополните педагогическую копилку побед.</a:t>
            </a:r>
          </a:p>
          <a:p>
            <a:pPr>
              <a:defRPr/>
            </a:pPr>
            <a:r>
              <a:rPr lang="ru-RU" sz="4000" dirty="0" smtClean="0">
                <a:solidFill>
                  <a:schemeClr val="accent5">
                    <a:lumMod val="25000"/>
                  </a:schemeClr>
                </a:solidFill>
              </a:rPr>
              <a:t>9. Получите профессиональное удовлетворение.</a:t>
            </a:r>
          </a:p>
          <a:p>
            <a:pPr>
              <a:defRPr/>
            </a:pPr>
            <a:endParaRPr lang="ru-RU" sz="3200" dirty="0"/>
          </a:p>
        </p:txBody>
      </p:sp>
      <p:sp>
        <p:nvSpPr>
          <p:cNvPr id="40963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D744D6C-8309-42B9-AB78-EF0BB03FB425}" type="slidenum">
              <a:rPr lang="ru-RU" altLang="ru-RU" smtClean="0"/>
              <a:pPr/>
              <a:t>28</a:t>
            </a:fld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ru-RU" sz="4000" smtClean="0">
                <a:solidFill>
                  <a:srgbClr val="FF0000"/>
                </a:solidFill>
              </a:rPr>
              <a:t>10. Научитесь баловать себя приятными мелочами после сложных дней.</a:t>
            </a:r>
          </a:p>
          <a:p>
            <a:r>
              <a:rPr lang="ru-RU" sz="4000" smtClean="0">
                <a:solidFill>
                  <a:srgbClr val="0070C0"/>
                </a:solidFill>
              </a:rPr>
              <a:t>11. Домой будете возвращаться в хорошем настроении.</a:t>
            </a:r>
          </a:p>
          <a:p>
            <a:r>
              <a:rPr lang="ru-RU" sz="4000" smtClean="0">
                <a:solidFill>
                  <a:srgbClr val="00B050"/>
                </a:solidFill>
              </a:rPr>
              <a:t>12. Найдете время для отдыха и здоровья.</a:t>
            </a:r>
          </a:p>
          <a:p>
            <a:r>
              <a:rPr lang="ru-RU" sz="4000" smtClean="0">
                <a:solidFill>
                  <a:srgbClr val="FFC000"/>
                </a:solidFill>
              </a:rPr>
              <a:t>13. С воодушевлением будете планировать свой рабочий день.</a:t>
            </a:r>
          </a:p>
          <a:p>
            <a:r>
              <a:rPr lang="ru-RU" sz="4000" smtClean="0">
                <a:solidFill>
                  <a:srgbClr val="7030A0"/>
                </a:solidFill>
              </a:rPr>
              <a:t>14. Будете мыслить позитивно.</a:t>
            </a:r>
          </a:p>
        </p:txBody>
      </p:sp>
      <p:sp>
        <p:nvSpPr>
          <p:cNvPr id="41987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DFE5803-57DD-43F4-8F6E-AE6E85EAE671}" type="slidenum">
              <a:rPr lang="ru-RU" altLang="ru-RU" smtClean="0"/>
              <a:pPr/>
              <a:t>29</a:t>
            </a:fld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1428750" y="428625"/>
            <a:ext cx="7515225" cy="1214438"/>
          </a:xfrm>
        </p:spPr>
        <p:txBody>
          <a:bodyPr/>
          <a:lstStyle/>
          <a:p>
            <a:pPr algn="ctr">
              <a:defRPr/>
            </a:pPr>
            <a:r>
              <a:rPr lang="ru-RU" altLang="ru-RU" b="1" dirty="0" smtClean="0">
                <a:solidFill>
                  <a:srgbClr val="C00000"/>
                </a:solidFill>
                <a:latin typeface="+mn-lt"/>
              </a:rPr>
              <a:t/>
            </a:r>
            <a:br>
              <a:rPr lang="ru-RU" altLang="ru-RU" b="1" dirty="0" smtClean="0">
                <a:solidFill>
                  <a:srgbClr val="C00000"/>
                </a:solidFill>
                <a:latin typeface="+mn-lt"/>
              </a:rPr>
            </a:br>
            <a:r>
              <a:rPr lang="ru-RU" altLang="ru-RU" b="1" dirty="0" smtClean="0">
                <a:solidFill>
                  <a:srgbClr val="C00000"/>
                </a:solidFill>
                <a:latin typeface="+mn-lt"/>
              </a:rPr>
              <a:t/>
            </a:r>
            <a:br>
              <a:rPr lang="ru-RU" altLang="ru-RU" b="1" dirty="0" smtClean="0">
                <a:solidFill>
                  <a:srgbClr val="C00000"/>
                </a:solidFill>
                <a:latin typeface="+mn-lt"/>
              </a:rPr>
            </a:br>
            <a:r>
              <a:rPr lang="ru-RU" altLang="ru-RU" b="1" dirty="0" smtClean="0">
                <a:solidFill>
                  <a:srgbClr val="C00000"/>
                </a:solidFill>
                <a:latin typeface="+mn-lt"/>
              </a:rPr>
              <a:t/>
            </a:r>
            <a:br>
              <a:rPr lang="ru-RU" altLang="ru-RU" b="1" dirty="0" smtClean="0">
                <a:solidFill>
                  <a:srgbClr val="C00000"/>
                </a:solidFill>
                <a:latin typeface="+mn-lt"/>
              </a:rPr>
            </a:br>
            <a:r>
              <a:rPr lang="ru-RU" altLang="ru-RU" b="1" dirty="0" smtClean="0">
                <a:solidFill>
                  <a:srgbClr val="C00000"/>
                </a:solidFill>
                <a:latin typeface="+mn-lt"/>
              </a:rPr>
              <a:t/>
            </a:r>
            <a:br>
              <a:rPr lang="ru-RU" altLang="ru-RU" b="1" dirty="0" smtClean="0">
                <a:solidFill>
                  <a:srgbClr val="C00000"/>
                </a:solidFill>
                <a:latin typeface="+mn-lt"/>
              </a:rPr>
            </a:br>
            <a:r>
              <a:rPr lang="ru-RU" altLang="ru-RU" b="1" dirty="0" smtClean="0">
                <a:solidFill>
                  <a:srgbClr val="C00000"/>
                </a:solidFill>
                <a:latin typeface="+mn-lt"/>
              </a:rPr>
              <a:t>«Чудесный огород»</a:t>
            </a:r>
            <a:br>
              <a:rPr lang="ru-RU" altLang="ru-RU" b="1" dirty="0" smtClean="0">
                <a:solidFill>
                  <a:srgbClr val="C00000"/>
                </a:solidFill>
                <a:latin typeface="+mn-lt"/>
              </a:rPr>
            </a:br>
            <a:r>
              <a:rPr lang="ru-RU" altLang="ru-RU" sz="2800" b="1" dirty="0" smtClean="0">
                <a:solidFill>
                  <a:srgbClr val="C00000"/>
                </a:solidFill>
                <a:latin typeface="+mn-lt"/>
              </a:rPr>
              <a:t>Форма проведения: педагогическая гостиная</a:t>
            </a:r>
            <a:endParaRPr lang="ru-RU" altLang="ru-RU" sz="2800" dirty="0" smtClean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5363" name="Номер слайда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09C1B0E-6E7F-4EEA-B1C0-7F19E8CF2734}" type="slidenum">
              <a:rPr lang="ru-RU" altLang="ru-RU" smtClean="0"/>
              <a:pPr/>
              <a:t>3</a:t>
            </a:fld>
            <a:endParaRPr lang="ru-RU" altLang="ru-RU" smtClean="0"/>
          </a:p>
        </p:txBody>
      </p:sp>
      <p:pic>
        <p:nvPicPr>
          <p:cNvPr id="15364" name="Рисунок 5" descr="Изображение для плейкаста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10276709">
            <a:off x="120650" y="-71438"/>
            <a:ext cx="2009775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Рисунок 6" descr="Изображение для плейкаста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803942">
            <a:off x="1906588" y="25400"/>
            <a:ext cx="936625" cy="112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50" y="0"/>
            <a:ext cx="8699500" cy="714375"/>
          </a:xfrm>
        </p:spPr>
        <p:txBody>
          <a:bodyPr/>
          <a:lstStyle/>
          <a:p>
            <a:pPr algn="ctr">
              <a:defRPr/>
            </a:pPr>
            <a:r>
              <a:rPr lang="ru-RU" dirty="0" smtClean="0">
                <a:solidFill>
                  <a:srgbClr val="FF0000"/>
                </a:solidFill>
                <a:latin typeface="+mn-lt"/>
              </a:rPr>
              <a:t>Решение педагогического совета</a:t>
            </a:r>
            <a:endParaRPr lang="ru-RU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3011" name="Содержимое 2"/>
          <p:cNvSpPr>
            <a:spLocks noGrp="1"/>
          </p:cNvSpPr>
          <p:nvPr>
            <p:ph idx="1"/>
          </p:nvPr>
        </p:nvSpPr>
        <p:spPr>
          <a:xfrm>
            <a:off x="142875" y="785813"/>
            <a:ext cx="8842375" cy="5929312"/>
          </a:xfrm>
        </p:spPr>
        <p:txBody>
          <a:bodyPr/>
          <a:lstStyle/>
          <a:p>
            <a:r>
              <a:rPr lang="ru-RU" sz="2600" smtClean="0"/>
              <a:t>1. Считать план летнего оздоровительного периода выполненным в полном объеме.</a:t>
            </a:r>
          </a:p>
          <a:p>
            <a:r>
              <a:rPr lang="ru-RU" sz="2600" smtClean="0"/>
              <a:t>2. Признать удовлетворительной готовность детского сада, групп, кабинетов к новому учебному году.</a:t>
            </a:r>
          </a:p>
          <a:p>
            <a:r>
              <a:rPr lang="ru-RU" sz="2600" smtClean="0"/>
              <a:t>3. Утвердить план образовательной работы на 2019-2020 учебный год.</a:t>
            </a:r>
          </a:p>
          <a:p>
            <a:r>
              <a:rPr lang="ru-RU" sz="2600" smtClean="0"/>
              <a:t>4. Утвердить годовой календарный график, учебный план, годовые планы узких специалистов на 2019-2020 учебный год.</a:t>
            </a:r>
          </a:p>
          <a:p>
            <a:r>
              <a:rPr lang="ru-RU" sz="2600" smtClean="0"/>
              <a:t>5. Утвердить режим дня, расписание ООД по возрастным группам.</a:t>
            </a:r>
          </a:p>
          <a:p>
            <a:r>
              <a:rPr lang="ru-RU" sz="2600" smtClean="0"/>
              <a:t>6. Утвердить план повышения профессионального мастерства педагогов.</a:t>
            </a:r>
          </a:p>
          <a:p>
            <a:endParaRPr lang="ru-RU" smtClean="0"/>
          </a:p>
        </p:txBody>
      </p:sp>
      <p:sp>
        <p:nvSpPr>
          <p:cNvPr id="43012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C454113-4FA0-483D-AD86-9B48D9F49688}" type="slidenum">
              <a:rPr lang="ru-RU" altLang="ru-RU" smtClean="0"/>
              <a:pPr/>
              <a:t>30</a:t>
            </a:fld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1DDBC37-A3A4-4A9D-B3F7-E1541E0F4C3E}" type="slidenum">
              <a:rPr lang="ru-RU" altLang="ru-RU" smtClean="0"/>
              <a:pPr/>
              <a:t>31</a:t>
            </a:fld>
            <a:endParaRPr lang="ru-RU" altLang="ru-RU" smtClean="0"/>
          </a:p>
        </p:txBody>
      </p:sp>
      <p:sp>
        <p:nvSpPr>
          <p:cNvPr id="44035" name="Прямоугольник 4"/>
          <p:cNvSpPr>
            <a:spLocks noChangeArrowheads="1"/>
          </p:cNvSpPr>
          <p:nvPr/>
        </p:nvSpPr>
        <p:spPr bwMode="auto">
          <a:xfrm>
            <a:off x="1524000" y="0"/>
            <a:ext cx="6097588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just">
              <a:lnSpc>
                <a:spcPct val="107000"/>
              </a:lnSpc>
            </a:pPr>
            <a:r>
              <a:rPr lang="ru-RU" altLang="ru-RU" sz="2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Примерный план оперативного контроля </a:t>
            </a:r>
            <a:endParaRPr lang="ru-RU" altLang="ru-RU" sz="2400">
              <a:solidFill>
                <a:srgbClr val="C000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50825" y="692150"/>
          <a:ext cx="8642350" cy="5961063"/>
        </p:xfrm>
        <a:graphic>
          <a:graphicData uri="http://schemas.openxmlformats.org/drawingml/2006/table">
            <a:tbl>
              <a:tblPr/>
              <a:tblGrid>
                <a:gridCol w="1822450"/>
                <a:gridCol w="566738"/>
                <a:gridCol w="568325"/>
                <a:gridCol w="568325"/>
                <a:gridCol w="568325"/>
                <a:gridCol w="568325"/>
                <a:gridCol w="569912"/>
                <a:gridCol w="568325"/>
                <a:gridCol w="568325"/>
                <a:gridCol w="568325"/>
                <a:gridCol w="568325"/>
                <a:gridCol w="568325"/>
                <a:gridCol w="568325"/>
              </a:tblGrid>
              <a:tr h="32386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Форма контроля 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IX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X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XI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XII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I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II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III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IV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V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VI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VII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VIII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658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Выполнение режима прогулки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+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+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+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+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+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+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+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+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+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+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+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+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29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Утренний прием детей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+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+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+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+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+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+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+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+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+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+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+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+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348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Наличие плана воспитательно-образовательной работы с детьми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29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Организация прогулки 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+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+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+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+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 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+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 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+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11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Проведение родительских собраний 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+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+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+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74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Оснащение родительских уголков 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+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+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 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 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+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 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 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+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 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74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Содержание книжных уголков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+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 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 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+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 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+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 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+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 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74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Содержание природных уголков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+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+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 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+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 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 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+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 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11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Двигательная активность в режиме дня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+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 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+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 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+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 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+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74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«Работа с детьми раннего возраста»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kumimoji="0" lang="en-US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+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+ 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74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Выполнение решения педсовета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+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+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+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658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Анализ мониторинга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409" marR="4040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4234" name="Picture 2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5" y="0"/>
            <a:ext cx="8842375" cy="714375"/>
          </a:xfrm>
        </p:spPr>
        <p:txBody>
          <a:bodyPr/>
          <a:lstStyle/>
          <a:p>
            <a:pPr algn="ctr">
              <a:defRPr/>
            </a:pPr>
            <a:r>
              <a:rPr lang="ru-RU" dirty="0" smtClean="0">
                <a:solidFill>
                  <a:srgbClr val="FF0000"/>
                </a:solidFill>
                <a:latin typeface="+mn-lt"/>
              </a:rPr>
              <a:t>«Вы как…» коммуникативная игра</a:t>
            </a:r>
            <a:endParaRPr lang="ru-RU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1635473-7CDA-4E1E-925C-88F99C124A10}" type="slidenum">
              <a:rPr lang="ru-RU" altLang="ru-RU" smtClean="0"/>
              <a:pPr/>
              <a:t>4</a:t>
            </a:fld>
            <a:endParaRPr lang="ru-RU" altLang="ru-RU" smtClean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928688" y="1357313"/>
            <a:ext cx="8072437" cy="3143250"/>
          </a:xfrm>
        </p:spPr>
        <p:txBody>
          <a:bodyPr/>
          <a:lstStyle/>
          <a:p>
            <a:pPr algn="ctr">
              <a:defRPr/>
            </a:pPr>
            <a:r>
              <a:rPr lang="ru-RU" altLang="ru-RU" sz="4400" b="1" dirty="0" smtClean="0">
                <a:solidFill>
                  <a:srgbClr val="C00000"/>
                </a:solidFill>
                <a:latin typeface="+mn-lt"/>
              </a:rPr>
              <a:t>«Как мы провели лето?»</a:t>
            </a:r>
            <a:br>
              <a:rPr lang="ru-RU" altLang="ru-RU" sz="4400" b="1" dirty="0" smtClean="0">
                <a:solidFill>
                  <a:srgbClr val="C00000"/>
                </a:solidFill>
                <a:latin typeface="+mn-lt"/>
              </a:rPr>
            </a:br>
            <a:r>
              <a:rPr lang="ru-RU" altLang="ru-RU" sz="4400" b="1" dirty="0" smtClean="0">
                <a:solidFill>
                  <a:srgbClr val="C00000"/>
                </a:solidFill>
                <a:latin typeface="+mn-lt"/>
              </a:rPr>
              <a:t>Итоги летней оздоровительной работы</a:t>
            </a:r>
            <a:br>
              <a:rPr lang="ru-RU" altLang="ru-RU" sz="4400" b="1" dirty="0" smtClean="0">
                <a:solidFill>
                  <a:srgbClr val="C00000"/>
                </a:solidFill>
                <a:latin typeface="+mn-lt"/>
              </a:rPr>
            </a:br>
            <a:r>
              <a:rPr lang="ru-RU" altLang="ru-RU" sz="4400" b="1" dirty="0" smtClean="0">
                <a:solidFill>
                  <a:srgbClr val="C00000"/>
                </a:solidFill>
                <a:latin typeface="+mn-lt"/>
              </a:rPr>
              <a:t/>
            </a:r>
            <a:br>
              <a:rPr lang="ru-RU" altLang="ru-RU" sz="4400" b="1" dirty="0" smtClean="0">
                <a:solidFill>
                  <a:srgbClr val="C00000"/>
                </a:solidFill>
                <a:latin typeface="+mn-lt"/>
              </a:rPr>
            </a:br>
            <a:r>
              <a:rPr lang="ru-RU" altLang="ru-RU" sz="4400" b="1" dirty="0" smtClean="0">
                <a:solidFill>
                  <a:srgbClr val="C00000"/>
                </a:solidFill>
                <a:latin typeface="+mn-lt"/>
              </a:rPr>
              <a:t/>
            </a:r>
            <a:br>
              <a:rPr lang="ru-RU" altLang="ru-RU" sz="4400" b="1" dirty="0" smtClean="0">
                <a:solidFill>
                  <a:srgbClr val="C00000"/>
                </a:solidFill>
                <a:latin typeface="+mn-lt"/>
              </a:rPr>
            </a:br>
            <a:r>
              <a:rPr lang="ru-RU" altLang="ru-RU" sz="4400" b="1" dirty="0" smtClean="0">
                <a:solidFill>
                  <a:srgbClr val="C00000"/>
                </a:solidFill>
                <a:latin typeface="+mn-lt"/>
              </a:rPr>
              <a:t/>
            </a:r>
            <a:br>
              <a:rPr lang="ru-RU" altLang="ru-RU" sz="4400" b="1" dirty="0" smtClean="0">
                <a:solidFill>
                  <a:srgbClr val="C00000"/>
                </a:solidFill>
                <a:latin typeface="+mn-lt"/>
              </a:rPr>
            </a:br>
            <a:endParaRPr lang="ru-RU" altLang="ru-RU" sz="2800" i="1" dirty="0" smtClean="0">
              <a:latin typeface="+mn-lt"/>
            </a:endParaRPr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1153C4A-71C5-42B2-ADD3-2B8C37F2CEEA}" type="slidenum">
              <a:rPr lang="ru-RU" altLang="ru-RU" smtClean="0"/>
              <a:pPr/>
              <a:t>5</a:t>
            </a:fld>
            <a:endParaRPr lang="ru-RU" altLang="ru-RU" smtClean="0"/>
          </a:p>
        </p:txBody>
      </p:sp>
      <p:pic>
        <p:nvPicPr>
          <p:cNvPr id="17412" name="Рисунок 1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2635210">
            <a:off x="88900" y="469900"/>
            <a:ext cx="1882775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Рисунок 2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3160650">
            <a:off x="1019175" y="406400"/>
            <a:ext cx="1855788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1143000" y="0"/>
            <a:ext cx="7842250" cy="2143125"/>
          </a:xfrm>
        </p:spPr>
        <p:txBody>
          <a:bodyPr/>
          <a:lstStyle/>
          <a:p>
            <a:pPr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+mn-lt"/>
              </a:rPr>
              <a:t>Цель:</a:t>
            </a:r>
            <a:r>
              <a:rPr lang="ru-RU" sz="200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+mn-lt"/>
              </a:rPr>
            </a:br>
            <a:r>
              <a:rPr lang="ru-RU" sz="2000" dirty="0" smtClean="0">
                <a:solidFill>
                  <a:schemeClr val="tx1"/>
                </a:solidFill>
                <a:latin typeface="+mn-lt"/>
              </a:rPr>
              <a:t>Сохранение и укрепление  физического и психического здоровья детей с учетом их индивидуальных особенностей. Полное удовлетворение потребностей растущего организма в отдыхе, творческой деятельности и движении.</a:t>
            </a:r>
            <a:r>
              <a:rPr lang="ru-RU" sz="2000" dirty="0" smtClean="0">
                <a:latin typeface="+mn-lt"/>
              </a:rPr>
              <a:t/>
            </a:r>
            <a:br>
              <a:rPr lang="ru-RU" sz="2000" dirty="0" smtClean="0">
                <a:latin typeface="+mn-lt"/>
              </a:rPr>
            </a:br>
            <a:endParaRPr lang="ru-RU" sz="2000" dirty="0" smtClean="0">
              <a:latin typeface="+mn-lt"/>
            </a:endParaRPr>
          </a:p>
        </p:txBody>
      </p:sp>
      <p:sp>
        <p:nvSpPr>
          <p:cNvPr id="18435" name="Содержимое 2"/>
          <p:cNvSpPr>
            <a:spLocks noGrp="1"/>
          </p:cNvSpPr>
          <p:nvPr>
            <p:ph idx="1"/>
          </p:nvPr>
        </p:nvSpPr>
        <p:spPr>
          <a:xfrm>
            <a:off x="928688" y="1857375"/>
            <a:ext cx="8056562" cy="5000625"/>
          </a:xfrm>
        </p:spPr>
        <p:txBody>
          <a:bodyPr/>
          <a:lstStyle/>
          <a:p>
            <a:r>
              <a:rPr lang="ru-RU" sz="1800" b="1" smtClean="0"/>
              <a:t>Задачи:</a:t>
            </a:r>
          </a:p>
          <a:p>
            <a:r>
              <a:rPr lang="ru-RU" sz="1800" smtClean="0"/>
              <a:t>1. Создать условия, обеспечивающие охрану жизни и укрепление здоровья детей, предупреждение заболеваемости и травматизма.</a:t>
            </a:r>
          </a:p>
          <a:p>
            <a:r>
              <a:rPr lang="ru-RU" sz="1800" smtClean="0"/>
              <a:t>2. Реализовать систему мероприятий, направленных на оздоровление и физическое воспитание детей, развитие самостоятельности, инициативности, любознательности и познавательной активности, деятельности по интересам. </a:t>
            </a:r>
          </a:p>
          <a:p>
            <a:r>
              <a:rPr lang="ru-RU" sz="1800" smtClean="0"/>
              <a:t>3. Создать позитивное эмоциональное настроение у детей через приобщение к традициям детского сада (спортивным играм, походам в природный массив, экскурсиям, совместным мероприятиям с социумом).</a:t>
            </a:r>
          </a:p>
          <a:p>
            <a:r>
              <a:rPr lang="ru-RU" sz="1800" smtClean="0"/>
              <a:t>4. Продолжать формировать устойчивый интерес, потребность в ЗОЖ, занятиях спортивными играми у воспитанников ДОУ и  их родителей.</a:t>
            </a:r>
          </a:p>
          <a:p>
            <a:r>
              <a:rPr lang="ru-RU" sz="1800" smtClean="0"/>
              <a:t>5. Проводить осуществление педагогического и санитарного просвещения родителей по вопросам воспитания и оздоровления детей в летний период. </a:t>
            </a:r>
          </a:p>
          <a:p>
            <a:endParaRPr lang="ru-RU" sz="1800" smtClean="0"/>
          </a:p>
        </p:txBody>
      </p:sp>
      <p:sp>
        <p:nvSpPr>
          <p:cNvPr id="18436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5CACC35-8D45-4AA8-B9BA-5AA5801D50DB}" type="slidenum">
              <a:rPr lang="ru-RU" altLang="ru-RU" smtClean="0"/>
              <a:pPr/>
              <a:t>6</a:t>
            </a:fld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38" y="0"/>
            <a:ext cx="8342312" cy="785813"/>
          </a:xfrm>
        </p:spPr>
        <p:txBody>
          <a:bodyPr/>
          <a:lstStyle/>
          <a:p>
            <a:pPr algn="ctr">
              <a:defRPr/>
            </a:pPr>
            <a:r>
              <a:rPr lang="ru-RU" dirty="0" smtClean="0">
                <a:solidFill>
                  <a:srgbClr val="C00000"/>
                </a:solidFill>
                <a:latin typeface="+mn-lt"/>
              </a:rPr>
              <a:t>1июня «Детство – это я и ты!»</a:t>
            </a:r>
            <a:endParaRPr lang="ru-RU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9459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5B76E3C-F4F9-4280-B008-084FE66CC882}" type="slidenum">
              <a:rPr lang="ru-RU" altLang="ru-RU" smtClean="0"/>
              <a:pPr/>
              <a:t>7</a:t>
            </a:fld>
            <a:endParaRPr lang="ru-RU" altLang="ru-RU" smtClean="0"/>
          </a:p>
        </p:txBody>
      </p:sp>
      <p:pic>
        <p:nvPicPr>
          <p:cNvPr id="5120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 rot="21086573">
            <a:off x="231016" y="940303"/>
            <a:ext cx="5218983" cy="3495613"/>
          </a:xfrm>
          <a:effectLst>
            <a:softEdge rad="112500"/>
          </a:effectLst>
        </p:spPr>
      </p:pic>
      <p:pic>
        <p:nvPicPr>
          <p:cNvPr id="5120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3429000"/>
            <a:ext cx="4367979" cy="32759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664026">
            <a:off x="5106088" y="924283"/>
            <a:ext cx="3963685" cy="29713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0"/>
            <a:ext cx="6867525" cy="714375"/>
          </a:xfrm>
        </p:spPr>
        <p:txBody>
          <a:bodyPr/>
          <a:lstStyle/>
          <a:p>
            <a:pPr algn="ctr">
              <a:defRPr/>
            </a:pPr>
            <a:r>
              <a:rPr lang="ru-RU" dirty="0" smtClean="0">
                <a:solidFill>
                  <a:srgbClr val="FF0000"/>
                </a:solidFill>
                <a:latin typeface="+mn-lt"/>
              </a:rPr>
              <a:t>«Россия – Родина моя»</a:t>
            </a:r>
            <a:endParaRPr lang="ru-RU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0483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1ED7031-E66F-4F52-858B-EFA9D1048093}" type="slidenum">
              <a:rPr lang="ru-RU" altLang="ru-RU" smtClean="0"/>
              <a:pPr/>
              <a:t>8</a:t>
            </a:fld>
            <a:endParaRPr lang="ru-RU" altLang="ru-RU" smtClean="0"/>
          </a:p>
        </p:txBody>
      </p:sp>
      <p:pic>
        <p:nvPicPr>
          <p:cNvPr id="20485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 rot="21110773">
            <a:off x="67137" y="1088317"/>
            <a:ext cx="4576365" cy="3432273"/>
          </a:xfrm>
          <a:effectLst>
            <a:softEdge rad="112500"/>
          </a:effectLst>
        </p:spPr>
      </p:pic>
      <p:pic>
        <p:nvPicPr>
          <p:cNvPr id="20486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07924">
            <a:off x="4744506" y="862853"/>
            <a:ext cx="4191067" cy="31418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8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420713">
            <a:off x="3465503" y="3534616"/>
            <a:ext cx="4267200" cy="32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3" y="0"/>
            <a:ext cx="8770937" cy="714375"/>
          </a:xfrm>
        </p:spPr>
        <p:txBody>
          <a:bodyPr/>
          <a:lstStyle/>
          <a:p>
            <a:pPr algn="ctr">
              <a:defRPr/>
            </a:pPr>
            <a:r>
              <a:rPr lang="ru-RU" dirty="0" smtClean="0">
                <a:solidFill>
                  <a:srgbClr val="FF0000"/>
                </a:solidFill>
                <a:latin typeface="+mn-lt"/>
              </a:rPr>
              <a:t>«Они защищали Родину»</a:t>
            </a:r>
            <a:endParaRPr lang="ru-RU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1507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976B097-B066-49CC-AF57-145D27A827BC}" type="slidenum">
              <a:rPr lang="ru-RU" altLang="ru-RU" smtClean="0"/>
              <a:pPr/>
              <a:t>9</a:t>
            </a:fld>
            <a:endParaRPr lang="ru-RU" altLang="ru-RU" smtClean="0"/>
          </a:p>
        </p:txBody>
      </p:sp>
      <p:pic>
        <p:nvPicPr>
          <p:cNvPr id="21509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 rot="20822061">
            <a:off x="-28189" y="1087132"/>
            <a:ext cx="4345071" cy="2153138"/>
          </a:xfrm>
          <a:effectLst>
            <a:softEdge rad="112500"/>
          </a:effectLst>
        </p:spPr>
      </p:pic>
      <p:pic>
        <p:nvPicPr>
          <p:cNvPr id="2151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59388">
            <a:off x="4418703" y="932183"/>
            <a:ext cx="4689500" cy="28995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11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0298" y="3071810"/>
            <a:ext cx="4330090" cy="32475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mployee Orientation">
  <a:themeElements>
    <a:clrScheme name="Employee Orientation 1">
      <a:dk1>
        <a:srgbClr val="000000"/>
      </a:dk1>
      <a:lt1>
        <a:srgbClr val="0099CC"/>
      </a:lt1>
      <a:dk2>
        <a:srgbClr val="FFFFFF"/>
      </a:dk2>
      <a:lt2>
        <a:srgbClr val="868686"/>
      </a:lt2>
      <a:accent1>
        <a:srgbClr val="00FFCC"/>
      </a:accent1>
      <a:accent2>
        <a:srgbClr val="969696"/>
      </a:accent2>
      <a:accent3>
        <a:srgbClr val="AACAE2"/>
      </a:accent3>
      <a:accent4>
        <a:srgbClr val="000000"/>
      </a:accent4>
      <a:accent5>
        <a:srgbClr val="AAFFE2"/>
      </a:accent5>
      <a:accent6>
        <a:srgbClr val="878787"/>
      </a:accent6>
      <a:hlink>
        <a:srgbClr val="00FFCC"/>
      </a:hlink>
      <a:folHlink>
        <a:srgbClr val="99CCFF"/>
      </a:folHlink>
    </a:clrScheme>
    <a:fontScheme name="Employee Orientation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Employee Orientation 1">
        <a:dk1>
          <a:srgbClr val="000000"/>
        </a:dk1>
        <a:lt1>
          <a:srgbClr val="0099CC"/>
        </a:lt1>
        <a:dk2>
          <a:srgbClr val="FFFFFF"/>
        </a:dk2>
        <a:lt2>
          <a:srgbClr val="868686"/>
        </a:lt2>
        <a:accent1>
          <a:srgbClr val="00FFCC"/>
        </a:accent1>
        <a:accent2>
          <a:srgbClr val="969696"/>
        </a:accent2>
        <a:accent3>
          <a:srgbClr val="AACAE2"/>
        </a:accent3>
        <a:accent4>
          <a:srgbClr val="000000"/>
        </a:accent4>
        <a:accent5>
          <a:srgbClr val="AAFFE2"/>
        </a:accent5>
        <a:accent6>
          <a:srgbClr val="878787"/>
        </a:accent6>
        <a:hlink>
          <a:srgbClr val="00FFCC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mployee Orientation 2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3366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ADB8FF"/>
        </a:accent5>
        <a:accent6>
          <a:srgbClr val="008A00"/>
        </a:accent6>
        <a:hlink>
          <a:srgbClr val="FF0033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mployee Orientation 3">
        <a:dk1>
          <a:srgbClr val="5F5F5F"/>
        </a:dk1>
        <a:lt1>
          <a:srgbClr val="FFFFFF"/>
        </a:lt1>
        <a:dk2>
          <a:srgbClr val="5F5F5F"/>
        </a:dk2>
        <a:lt2>
          <a:srgbClr val="808080"/>
        </a:lt2>
        <a:accent1>
          <a:srgbClr val="969696"/>
        </a:accent1>
        <a:accent2>
          <a:srgbClr val="000000"/>
        </a:accent2>
        <a:accent3>
          <a:srgbClr val="FFFFFF"/>
        </a:accent3>
        <a:accent4>
          <a:srgbClr val="505050"/>
        </a:accent4>
        <a:accent5>
          <a:srgbClr val="C9C9C9"/>
        </a:accent5>
        <a:accent6>
          <a:srgbClr val="000000"/>
        </a:accent6>
        <a:hlink>
          <a:srgbClr val="777777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4299</TotalTime>
  <Words>1534</Words>
  <Application>Microsoft Office PowerPoint</Application>
  <PresentationFormat>Экран (4:3)</PresentationFormat>
  <Paragraphs>663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Employee Orientation</vt:lpstr>
      <vt:lpstr>      МКДОУ «Богучарский д/с к/в «Теремок» </vt:lpstr>
      <vt:lpstr>Повестка дня:</vt:lpstr>
      <vt:lpstr>    «Чудесный огород» Форма проведения: педагогическая гостиная</vt:lpstr>
      <vt:lpstr>«Вы как…» коммуникативная игра</vt:lpstr>
      <vt:lpstr>«Как мы провели лето?» Итоги летней оздоровительной работы    </vt:lpstr>
      <vt:lpstr>Цель: Сохранение и укрепление  физического и психического здоровья детей с учетом их индивидуальных особенностей. Полное удовлетворение потребностей растущего организма в отдыхе, творческой деятельности и движении. </vt:lpstr>
      <vt:lpstr>1июня «Детство – это я и ты!»</vt:lpstr>
      <vt:lpstr>«Россия – Родина моя»</vt:lpstr>
      <vt:lpstr>«Они защищали Родину»</vt:lpstr>
      <vt:lpstr>«День Нептуна»</vt:lpstr>
      <vt:lpstr>     «Пожарный –герой, он с огнем  вступает в бой»</vt:lpstr>
      <vt:lpstr>«В мире сказок»</vt:lpstr>
      <vt:lpstr>Экологический праздник  «Зеленая планета»</vt:lpstr>
      <vt:lpstr>До свидания, лето, Здравствуй, детский сад!</vt:lpstr>
      <vt:lpstr>Коммуникативная игра «Винегрет»</vt:lpstr>
      <vt:lpstr>  Задачи педагогического коллектива ДОУ  на 2019–2020 учебный год: </vt:lpstr>
      <vt:lpstr>Календарный учебный график  на 2019 - 2020 учебный год </vt:lpstr>
      <vt:lpstr>Сетка ООД </vt:lpstr>
      <vt:lpstr>Плановая аттестация педагогов</vt:lpstr>
      <vt:lpstr>Слайд 20</vt:lpstr>
      <vt:lpstr>ОТКРЫТЫЕ ПРОСМОТРЫ </vt:lpstr>
      <vt:lpstr>Слайд 22</vt:lpstr>
      <vt:lpstr>Слайд 23</vt:lpstr>
      <vt:lpstr>Слайд 24</vt:lpstr>
      <vt:lpstr>Слайд 25</vt:lpstr>
      <vt:lpstr>ЗАГЛЯНИ В БУДУЩЕЕ</vt:lpstr>
      <vt:lpstr>Слайд 27</vt:lpstr>
      <vt:lpstr>Слайд 28</vt:lpstr>
      <vt:lpstr>Слайд 29</vt:lpstr>
      <vt:lpstr>Решение педагогического совета</vt:lpstr>
      <vt:lpstr>Слайд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Кабинет36</dc:creator>
  <cp:lastModifiedBy>home</cp:lastModifiedBy>
  <cp:revision>324</cp:revision>
  <dcterms:created xsi:type="dcterms:W3CDTF">2011-03-28T07:06:58Z</dcterms:created>
  <dcterms:modified xsi:type="dcterms:W3CDTF">2019-10-17T05:43:10Z</dcterms:modified>
</cp:coreProperties>
</file>