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75" r:id="rId2"/>
    <p:sldId id="278" r:id="rId3"/>
    <p:sldId id="256" r:id="rId4"/>
    <p:sldId id="273" r:id="rId5"/>
    <p:sldId id="280" r:id="rId6"/>
    <p:sldId id="281" r:id="rId7"/>
    <p:sldId id="282" r:id="rId8"/>
    <p:sldId id="279" r:id="rId9"/>
    <p:sldId id="283" r:id="rId10"/>
    <p:sldId id="284" r:id="rId11"/>
    <p:sldId id="285" r:id="rId12"/>
    <p:sldId id="261" r:id="rId13"/>
    <p:sldId id="262" r:id="rId14"/>
    <p:sldId id="263" r:id="rId15"/>
    <p:sldId id="259" r:id="rId16"/>
    <p:sldId id="265"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CC"/>
    <a:srgbClr val="69A12B"/>
    <a:srgbClr val="5A8B25"/>
    <a:srgbClr val="639828"/>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6595" autoAdjust="0"/>
  </p:normalViewPr>
  <p:slideViewPr>
    <p:cSldViewPr>
      <p:cViewPr varScale="1">
        <p:scale>
          <a:sx n="70" d="100"/>
          <a:sy n="70" d="100"/>
        </p:scale>
        <p:origin x="-1386"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10D87B-B650-4231-BB2F-1910E3CA1A90}" type="datetimeFigureOut">
              <a:rPr lang="ru-RU" smtClean="0"/>
              <a:pPr/>
              <a:t>18.10.2019</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1D347F8-9698-44E8-9F8A-53934FDB7655}"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51D347F8-9698-44E8-9F8A-53934FDB7655}" type="slidenum">
              <a:rPr lang="ru-RU" smtClean="0"/>
              <a:pPr/>
              <a:t>3</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18.10.2019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18.10.2019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18.10.2019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18.10.2019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18.10.2019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18.10.2019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18.10.2019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18.10.2019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18.10.2019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18.10.2019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18.10.2019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18.10.2019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4" name="Picture 4" descr="https://ds05.infourok.ru/uploads/ex/1197/00020d66-08ebdf17/img0.jpg"/>
          <p:cNvPicPr>
            <a:picLocks noChangeAspect="1" noChangeArrowheads="1"/>
          </p:cNvPicPr>
          <p:nvPr/>
        </p:nvPicPr>
        <p:blipFill>
          <a:blip r:embed="rId2" cstate="email"/>
          <a:srcRect/>
          <a:stretch>
            <a:fillRect/>
          </a:stretch>
        </p:blipFill>
        <p:spPr bwMode="auto">
          <a:xfrm>
            <a:off x="0" y="0"/>
            <a:ext cx="9144000" cy="6858001"/>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descr="https://ds05.infourok.ru/uploads/ex/1197/00020d66-08ebdf17/img9.jpg"/>
          <p:cNvPicPr>
            <a:picLocks noChangeAspect="1" noChangeArrowheads="1"/>
          </p:cNvPicPr>
          <p:nvPr/>
        </p:nvPicPr>
        <p:blipFill>
          <a:blip r:embed="rId2" cstate="email"/>
          <a:srcRect/>
          <a:stretch>
            <a:fillRect/>
          </a:stretch>
        </p:blipFill>
        <p:spPr bwMode="auto">
          <a:xfrm>
            <a:off x="0" y="0"/>
            <a:ext cx="9144000" cy="6858001"/>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http://infourok.ru/images/doc/251/255994/img5.jpg"/>
          <p:cNvPicPr>
            <a:picLocks noChangeAspect="1" noChangeArrowheads="1"/>
          </p:cNvPicPr>
          <p:nvPr/>
        </p:nvPicPr>
        <p:blipFill>
          <a:blip r:embed="rId2" cstate="email"/>
          <a:srcRect/>
          <a:stretch>
            <a:fillRect/>
          </a:stretch>
        </p:blipFill>
        <p:spPr bwMode="auto">
          <a:xfrm>
            <a:off x="0" y="0"/>
            <a:ext cx="9144000" cy="6857999"/>
          </a:xfrm>
          <a:prstGeom prst="rect">
            <a:avLst/>
          </a:prstGeom>
          <a:noFill/>
        </p:spPr>
      </p:pic>
      <p:sp>
        <p:nvSpPr>
          <p:cNvPr id="3" name="Содержимое 2"/>
          <p:cNvSpPr>
            <a:spLocks noGrp="1"/>
          </p:cNvSpPr>
          <p:nvPr>
            <p:ph idx="1"/>
          </p:nvPr>
        </p:nvSpPr>
        <p:spPr>
          <a:xfrm>
            <a:off x="285720" y="3929066"/>
            <a:ext cx="8572560" cy="2197097"/>
          </a:xfrm>
          <a:solidFill>
            <a:schemeClr val="accent1"/>
          </a:solidFill>
        </p:spPr>
        <p:txBody>
          <a:bodyPr>
            <a:normAutofit fontScale="85000" lnSpcReduction="10000"/>
          </a:bodyPr>
          <a:lstStyle/>
          <a:p>
            <a:pPr marL="0" indent="0">
              <a:spcBef>
                <a:spcPts val="0"/>
              </a:spcBef>
              <a:buNone/>
            </a:pPr>
            <a:r>
              <a:rPr lang="ru-RU" dirty="0" smtClean="0"/>
              <a:t>Ракетка в руке – это птичка в ладони, держите ее так, чтобы не задушить, но и не давайте ей выпорхнуть. Ракетку держите в правой руке так, чтобы конец ручки упирался в основание ладони, большой палец слегка вытянут вперед и упирается в ручку ракетки.</a:t>
            </a:r>
            <a:endParaRPr lang="ru-R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2">
            <a:alpha val="82000"/>
          </a:schemeClr>
        </a:solidFill>
        <a:effectLst/>
      </p:bgPr>
    </p:bg>
    <p:spTree>
      <p:nvGrpSpPr>
        <p:cNvPr id="1" name=""/>
        <p:cNvGrpSpPr/>
        <p:nvPr/>
      </p:nvGrpSpPr>
      <p:grpSpPr>
        <a:xfrm>
          <a:off x="0" y="0"/>
          <a:ext cx="0" cy="0"/>
          <a:chOff x="0" y="0"/>
          <a:chExt cx="0" cy="0"/>
        </a:xfrm>
      </p:grpSpPr>
      <p:pic>
        <p:nvPicPr>
          <p:cNvPr id="8194" name="Picture 2" descr="https://fs00.infourok.ru/images/doc/145/168292/img5.jpg"/>
          <p:cNvPicPr>
            <a:picLocks noChangeAspect="1" noChangeArrowheads="1"/>
          </p:cNvPicPr>
          <p:nvPr/>
        </p:nvPicPr>
        <p:blipFill>
          <a:blip r:embed="rId2" cstate="email"/>
          <a:srcRect/>
          <a:stretch>
            <a:fillRect/>
          </a:stretch>
        </p:blipFill>
        <p:spPr bwMode="auto">
          <a:xfrm>
            <a:off x="0" y="0"/>
            <a:ext cx="9144000" cy="6858001"/>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a:gsLst>
            <a:gs pos="0">
              <a:srgbClr val="DDEBCF"/>
            </a:gs>
            <a:gs pos="50000">
              <a:srgbClr val="9CB86E"/>
            </a:gs>
            <a:gs pos="100000">
              <a:srgbClr val="156B13"/>
            </a:gs>
          </a:gsLst>
          <a:lin ang="5400000" scaled="0"/>
        </a:gradFill>
        <a:effectLst/>
      </p:bgPr>
    </p:bg>
    <p:spTree>
      <p:nvGrpSpPr>
        <p:cNvPr id="1" name=""/>
        <p:cNvGrpSpPr/>
        <p:nvPr/>
      </p:nvGrpSpPr>
      <p:grpSpPr>
        <a:xfrm>
          <a:off x="0" y="0"/>
          <a:ext cx="0" cy="0"/>
          <a:chOff x="0" y="0"/>
          <a:chExt cx="0" cy="0"/>
        </a:xfrm>
      </p:grpSpPr>
      <p:pic>
        <p:nvPicPr>
          <p:cNvPr id="8196" name="Picture 4" descr="http://pro57.optipro.ru/dbpics/17525.JPG"/>
          <p:cNvPicPr>
            <a:picLocks noChangeAspect="1" noChangeArrowheads="1"/>
          </p:cNvPicPr>
          <p:nvPr/>
        </p:nvPicPr>
        <p:blipFill>
          <a:blip r:embed="rId2" cstate="email"/>
          <a:srcRect/>
          <a:stretch>
            <a:fillRect/>
          </a:stretch>
        </p:blipFill>
        <p:spPr bwMode="auto">
          <a:xfrm rot="5400000">
            <a:off x="-1071589" y="2714607"/>
            <a:ext cx="5357824" cy="2500330"/>
          </a:xfrm>
          <a:prstGeom prst="rect">
            <a:avLst/>
          </a:prstGeom>
          <a:noFill/>
        </p:spPr>
      </p:pic>
      <p:pic>
        <p:nvPicPr>
          <p:cNvPr id="9218" name="Picture 2" descr="http://photo.7ya.ru/ph/2012/4/24/1335300375717.jpg"/>
          <p:cNvPicPr>
            <a:picLocks noChangeAspect="1" noChangeArrowheads="1"/>
          </p:cNvPicPr>
          <p:nvPr/>
        </p:nvPicPr>
        <p:blipFill>
          <a:blip r:embed="rId3" cstate="email"/>
          <a:srcRect/>
          <a:stretch>
            <a:fillRect/>
          </a:stretch>
        </p:blipFill>
        <p:spPr bwMode="auto">
          <a:xfrm>
            <a:off x="4572000" y="1571612"/>
            <a:ext cx="3786214" cy="5072098"/>
          </a:xfrm>
          <a:prstGeom prst="rect">
            <a:avLst/>
          </a:prstGeom>
          <a:noFill/>
        </p:spPr>
      </p:pic>
      <p:sp>
        <p:nvSpPr>
          <p:cNvPr id="2" name="Заголовок 1"/>
          <p:cNvSpPr>
            <a:spLocks noGrp="1"/>
          </p:cNvSpPr>
          <p:nvPr>
            <p:ph type="title"/>
          </p:nvPr>
        </p:nvSpPr>
        <p:spPr>
          <a:noFill/>
        </p:spPr>
        <p:txBody>
          <a:bodyPr/>
          <a:lstStyle/>
          <a:p>
            <a:r>
              <a:rPr lang="ru-RU" b="1" dirty="0" smtClean="0">
                <a:latin typeface="Times New Roman" pitchFamily="18" charset="0"/>
                <a:cs typeface="Times New Roman" pitchFamily="18" charset="0"/>
              </a:rPr>
              <a:t>Строение ракетки</a:t>
            </a:r>
            <a:endParaRPr lang="ru-RU" b="1" dirty="0">
              <a:latin typeface="Times New Roman" pitchFamily="18" charset="0"/>
              <a:cs typeface="Times New Roman" pitchFamily="18" charset="0"/>
            </a:endParaRPr>
          </a:p>
        </p:txBody>
      </p:sp>
      <p:sp>
        <p:nvSpPr>
          <p:cNvPr id="9" name="Содержимое 8"/>
          <p:cNvSpPr>
            <a:spLocks noGrp="1"/>
          </p:cNvSpPr>
          <p:nvPr>
            <p:ph sz="half" idx="2"/>
          </p:nvPr>
        </p:nvSpPr>
        <p:spPr>
          <a:xfrm>
            <a:off x="2143108" y="4572009"/>
            <a:ext cx="1285884" cy="428628"/>
          </a:xfrm>
          <a:solidFill>
            <a:srgbClr val="FFC000"/>
          </a:solidFill>
        </p:spPr>
        <p:txBody>
          <a:bodyPr>
            <a:normAutofit fontScale="92500" lnSpcReduction="20000"/>
          </a:bodyPr>
          <a:lstStyle/>
          <a:p>
            <a:pPr>
              <a:buNone/>
            </a:pPr>
            <a:r>
              <a:rPr lang="ru-RU" dirty="0" smtClean="0"/>
              <a:t>Ручка</a:t>
            </a:r>
            <a:endParaRPr lang="ru-RU" dirty="0"/>
          </a:p>
        </p:txBody>
      </p:sp>
      <p:sp>
        <p:nvSpPr>
          <p:cNvPr id="8" name="Содержимое 7"/>
          <p:cNvSpPr>
            <a:spLocks noGrp="1"/>
          </p:cNvSpPr>
          <p:nvPr>
            <p:ph sz="half" idx="1"/>
          </p:nvPr>
        </p:nvSpPr>
        <p:spPr>
          <a:xfrm>
            <a:off x="2714612" y="1571612"/>
            <a:ext cx="2643206" cy="542915"/>
          </a:xfrm>
          <a:solidFill>
            <a:srgbClr val="FFC000"/>
          </a:solidFill>
        </p:spPr>
        <p:txBody>
          <a:bodyPr>
            <a:normAutofit fontScale="92500" lnSpcReduction="20000"/>
          </a:bodyPr>
          <a:lstStyle/>
          <a:p>
            <a:pPr>
              <a:buNone/>
            </a:pPr>
            <a:r>
              <a:rPr lang="ru-RU" dirty="0" smtClean="0"/>
              <a:t>Головка ракетки</a:t>
            </a:r>
            <a:endParaRPr lang="ru-RU" dirty="0"/>
          </a:p>
        </p:txBody>
      </p:sp>
      <p:cxnSp>
        <p:nvCxnSpPr>
          <p:cNvPr id="11" name="Прямая со стрелкой 10"/>
          <p:cNvCxnSpPr>
            <a:stCxn id="8" idx="1"/>
          </p:cNvCxnSpPr>
          <p:nvPr/>
        </p:nvCxnSpPr>
        <p:spPr>
          <a:xfrm rot="10800000" flipV="1">
            <a:off x="2214546" y="1843070"/>
            <a:ext cx="500066" cy="14294"/>
          </a:xfrm>
          <a:prstGeom prst="straightConnector1">
            <a:avLst/>
          </a:prstGeom>
          <a:ln w="38100" cmpd="sng">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7" name="Прямая со стрелкой 16"/>
          <p:cNvCxnSpPr>
            <a:stCxn id="9" idx="1"/>
          </p:cNvCxnSpPr>
          <p:nvPr/>
        </p:nvCxnSpPr>
        <p:spPr>
          <a:xfrm rot="10800000" flipV="1">
            <a:off x="1643042" y="4786323"/>
            <a:ext cx="500066" cy="142874"/>
          </a:xfrm>
          <a:prstGeom prst="straightConnector1">
            <a:avLst/>
          </a:prstGeom>
          <a:ln w="38100" cmpd="sng">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http://infourok.ru/images/doc/251/255994/img6.jpg"/>
          <p:cNvPicPr>
            <a:picLocks noChangeAspect="1" noChangeArrowheads="1"/>
          </p:cNvPicPr>
          <p:nvPr/>
        </p:nvPicPr>
        <p:blipFill>
          <a:blip r:embed="rId2" cstate="email"/>
          <a:srcRect/>
          <a:stretch>
            <a:fillRect/>
          </a:stretch>
        </p:blipFill>
        <p:spPr bwMode="auto">
          <a:xfrm>
            <a:off x="0" y="0"/>
            <a:ext cx="9144000" cy="6857999"/>
          </a:xfrm>
          <a:prstGeom prst="rect">
            <a:avLst/>
          </a:prstGeom>
          <a:noFill/>
        </p:spPr>
      </p:pic>
      <p:sp>
        <p:nvSpPr>
          <p:cNvPr id="2" name="Заголовок 1"/>
          <p:cNvSpPr>
            <a:spLocks noGrp="1"/>
          </p:cNvSpPr>
          <p:nvPr>
            <p:ph type="title"/>
          </p:nvPr>
        </p:nvSpPr>
        <p:spPr>
          <a:xfrm>
            <a:off x="428596" y="428604"/>
            <a:ext cx="8301038" cy="1143000"/>
          </a:xfrm>
          <a:solidFill>
            <a:schemeClr val="accent1"/>
          </a:solidFill>
        </p:spPr>
        <p:txBody>
          <a:bodyPr/>
          <a:lstStyle/>
          <a:p>
            <a:r>
              <a:rPr lang="ru-RU" dirty="0" smtClean="0"/>
              <a:t>Стороны ракетки</a:t>
            </a:r>
            <a:endParaRPr lang="ru-RU" dirty="0"/>
          </a:p>
        </p:txBody>
      </p:sp>
      <p:sp>
        <p:nvSpPr>
          <p:cNvPr id="3" name="Содержимое 2"/>
          <p:cNvSpPr>
            <a:spLocks noGrp="1"/>
          </p:cNvSpPr>
          <p:nvPr>
            <p:ph idx="1"/>
          </p:nvPr>
        </p:nvSpPr>
        <p:spPr>
          <a:xfrm>
            <a:off x="285720" y="4929198"/>
            <a:ext cx="8401080" cy="1357322"/>
          </a:xfrm>
          <a:solidFill>
            <a:schemeClr val="accent2"/>
          </a:solidFill>
        </p:spPr>
        <p:txBody>
          <a:bodyPr/>
          <a:lstStyle/>
          <a:p>
            <a:r>
              <a:rPr lang="ru-RU" dirty="0" smtClean="0"/>
              <a:t>Лицевая сторона                     Тыльная сторона</a:t>
            </a:r>
            <a:endParaRPr lang="ru-RU"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5" name="Picture 8" descr="http://i120.twenga.com/%D0%A1%D0%BF%D0%BE%D1%80%D1%82/%D0%92%D0%BE%D0%BB%D0%B0%D0%BD-%D0%B4%D0%BB%D1%8F-%D0%B1%D0%B0%D0%B4%D0%BC%D0%B8%D0%BD%D1%82%D0%BE%D0%BD%D0%B0/%D0%92%D0%BE%D0%BB%D0%B0%D0%BD-%D0%B4%D0%BB%D1%8F-%D0%B1%D0%B0%D0%B4%D0%BC%D0%B8%D0%BD%D1%82%D0%BE%D0%BD%D0%B0-6-tp_1730517187857001511f.jpg"/>
          <p:cNvPicPr>
            <a:picLocks noChangeAspect="1" noChangeArrowheads="1"/>
          </p:cNvPicPr>
          <p:nvPr/>
        </p:nvPicPr>
        <p:blipFill>
          <a:blip r:embed="rId2" cstate="email"/>
          <a:srcRect/>
          <a:stretch>
            <a:fillRect/>
          </a:stretch>
        </p:blipFill>
        <p:spPr bwMode="auto">
          <a:xfrm>
            <a:off x="5429256" y="0"/>
            <a:ext cx="3714744" cy="4214818"/>
          </a:xfrm>
          <a:prstGeom prst="rect">
            <a:avLst/>
          </a:prstGeom>
          <a:noFill/>
        </p:spPr>
      </p:pic>
      <p:pic>
        <p:nvPicPr>
          <p:cNvPr id="6" name="Picture 14" descr="http://i00.i.aliimg.com/wsphoto/v0/1711464548_1/4-PCS-%D0%9B%D0%BE%D1%82-%D0%A1%D0%B2%D0%B5%D1%82%D0%BE%D0%B4%D0%B8%D0%BE%D0%B4%D0%BD%D1%8B%D0%B5-%D0%91%D0%B0%D0%B4%D0%BC%D0%B8%D0%BD%D1%82%D0%BE%D0%BD-%D0%92%D0%BE%D0%BB%D0%B0%D0%BD-%D0%9C%D0%B0%D1%80%D0%BA%D0%B0-%D0%A2%D0%B5%D0%BC%D0%BD%D0%B0%D1%8F-%D0%BD%D0%BE%D1%87%D1%8C-%D0%B2-%D0%BF%D0%BE%D0%BC%D0%B5%D1%89%D0%B5%D0%BD%D0%B8%D0%B8-%D1%81-%D1%80%D0%B0%D1%81%D0%BA%D0%B0%D0%BB%D0%B5%D0%BD%D0%BD%D0%BE%D0%B9-%D0%9F%D1%82%D0%B8%D1%87%D0%BA%D0%B8-%D0%9E%D1%81%D0%B2%D0%B5%D1%89%D0%B5%D0%BD%D0%B8%D0%B5-%D0%A1%D0%BF%D0%BE%D1%80%D1%82.jpg"/>
          <p:cNvPicPr>
            <a:picLocks noChangeAspect="1" noChangeArrowheads="1"/>
          </p:cNvPicPr>
          <p:nvPr/>
        </p:nvPicPr>
        <p:blipFill>
          <a:blip r:embed="rId3" cstate="email"/>
          <a:srcRect/>
          <a:stretch>
            <a:fillRect/>
          </a:stretch>
        </p:blipFill>
        <p:spPr bwMode="auto">
          <a:xfrm>
            <a:off x="0" y="0"/>
            <a:ext cx="4286248" cy="4071942"/>
          </a:xfrm>
          <a:prstGeom prst="rect">
            <a:avLst/>
          </a:prstGeom>
          <a:noFill/>
        </p:spPr>
      </p:pic>
      <p:sp>
        <p:nvSpPr>
          <p:cNvPr id="11" name="Заголовок 10"/>
          <p:cNvSpPr>
            <a:spLocks noGrp="1"/>
          </p:cNvSpPr>
          <p:nvPr>
            <p:ph type="title"/>
          </p:nvPr>
        </p:nvSpPr>
        <p:spPr>
          <a:xfrm>
            <a:off x="642910" y="4214818"/>
            <a:ext cx="8229600" cy="2428892"/>
          </a:xfrm>
        </p:spPr>
        <p:txBody>
          <a:bodyPr>
            <a:normAutofit fontScale="90000"/>
          </a:bodyPr>
          <a:lstStyle/>
          <a:p>
            <a:pPr algn="l"/>
            <a:r>
              <a:rPr lang="ru-RU" sz="2200" b="1" i="1" dirty="0" smtClean="0">
                <a:solidFill>
                  <a:schemeClr val="bg1"/>
                </a:solidFill>
                <a:latin typeface="Times New Roman" pitchFamily="18" charset="0"/>
                <a:cs typeface="Times New Roman" pitchFamily="18" charset="0"/>
              </a:rPr>
              <a:t>   Волан - </a:t>
            </a:r>
            <a:r>
              <a:rPr lang="ru-RU" sz="2200" dirty="0" smtClean="0">
                <a:solidFill>
                  <a:schemeClr val="bg1"/>
                </a:solidFill>
                <a:latin typeface="Times New Roman" pitchFamily="18" charset="0"/>
                <a:cs typeface="Times New Roman" pitchFamily="18" charset="0"/>
              </a:rPr>
              <a:t>может быть сделан как из натуральных, так и синтетических материалов.</a:t>
            </a:r>
            <a:br>
              <a:rPr lang="ru-RU" sz="2200" dirty="0" smtClean="0">
                <a:solidFill>
                  <a:schemeClr val="bg1"/>
                </a:solidFill>
                <a:latin typeface="Times New Roman" pitchFamily="18" charset="0"/>
                <a:cs typeface="Times New Roman" pitchFamily="18" charset="0"/>
              </a:rPr>
            </a:br>
            <a:r>
              <a:rPr lang="ru-RU" sz="2200" dirty="0" smtClean="0">
                <a:solidFill>
                  <a:schemeClr val="bg1"/>
                </a:solidFill>
                <a:latin typeface="Times New Roman" pitchFamily="18" charset="0"/>
                <a:cs typeface="Times New Roman" pitchFamily="18" charset="0"/>
              </a:rPr>
              <a:t>   Головка натурального перьевого волана выполнена из пробки, покрытой оболочкой из тонкой кожи. Хвост волана состоит из 16 гусиных перьев.  Чаще используется профессиональными спортсменами. </a:t>
            </a:r>
            <a:br>
              <a:rPr lang="ru-RU" sz="2200" dirty="0" smtClean="0">
                <a:solidFill>
                  <a:schemeClr val="bg1"/>
                </a:solidFill>
                <a:latin typeface="Times New Roman" pitchFamily="18" charset="0"/>
                <a:cs typeface="Times New Roman" pitchFamily="18" charset="0"/>
              </a:rPr>
            </a:br>
            <a:r>
              <a:rPr lang="ru-RU" sz="2200" b="1" dirty="0" smtClean="0">
                <a:solidFill>
                  <a:schemeClr val="bg1"/>
                </a:solidFill>
                <a:latin typeface="Times New Roman" pitchFamily="18" charset="0"/>
                <a:cs typeface="Times New Roman" pitchFamily="18" charset="0"/>
              </a:rPr>
              <a:t>    Пластиковые воланы</a:t>
            </a:r>
            <a:r>
              <a:rPr lang="ru-RU" sz="2200" b="1" i="1" dirty="0" smtClean="0">
                <a:solidFill>
                  <a:schemeClr val="bg1"/>
                </a:solidFill>
                <a:latin typeface="Times New Roman" pitchFamily="18" charset="0"/>
                <a:cs typeface="Times New Roman" pitchFamily="18" charset="0"/>
              </a:rPr>
              <a:t> </a:t>
            </a:r>
            <a:r>
              <a:rPr lang="ru-RU" sz="2200" b="1" dirty="0" smtClean="0">
                <a:solidFill>
                  <a:schemeClr val="bg1"/>
                </a:solidFill>
                <a:latin typeface="Times New Roman" pitchFamily="18" charset="0"/>
                <a:cs typeface="Times New Roman" pitchFamily="18" charset="0"/>
              </a:rPr>
              <a:t>и</a:t>
            </a:r>
            <a:r>
              <a:rPr lang="ru-RU" sz="2200" dirty="0" smtClean="0">
                <a:solidFill>
                  <a:schemeClr val="bg1"/>
                </a:solidFill>
                <a:latin typeface="Times New Roman" pitchFamily="18" charset="0"/>
                <a:cs typeface="Times New Roman" pitchFamily="18" charset="0"/>
              </a:rPr>
              <a:t>спользуются для любительской игры или для тренировок</a:t>
            </a:r>
            <a:r>
              <a:rPr lang="ru-RU" sz="2000" dirty="0" smtClean="0">
                <a:solidFill>
                  <a:schemeClr val="bg1"/>
                </a:solidFill>
              </a:rPr>
              <a:t> </a:t>
            </a:r>
            <a:r>
              <a:rPr lang="ru-RU" sz="2200" dirty="0" smtClean="0">
                <a:solidFill>
                  <a:schemeClr val="bg1"/>
                </a:solidFill>
                <a:latin typeface="Times New Roman" pitchFamily="18" charset="0"/>
                <a:cs typeface="Times New Roman" pitchFamily="18" charset="0"/>
              </a:rPr>
              <a:t>.</a:t>
            </a:r>
            <a:endParaRPr lang="ru-RU" sz="2400" b="1" dirty="0">
              <a:solidFill>
                <a:schemeClr val="bg1"/>
              </a:solidFill>
              <a:latin typeface="Times New Roman" pitchFamily="18" charset="0"/>
              <a:cs typeface="Times New Roman" pitchFamily="18" charset="0"/>
            </a:endParaRPr>
          </a:p>
        </p:txBody>
      </p:sp>
      <p:sp>
        <p:nvSpPr>
          <p:cNvPr id="8" name="Прямоугольник 7"/>
          <p:cNvSpPr/>
          <p:nvPr/>
        </p:nvSpPr>
        <p:spPr>
          <a:xfrm>
            <a:off x="2714612" y="214290"/>
            <a:ext cx="3500462" cy="830997"/>
          </a:xfrm>
          <a:prstGeom prst="rect">
            <a:avLst/>
          </a:prstGeom>
        </p:spPr>
        <p:txBody>
          <a:bodyPr wrap="square">
            <a:spAutoFit/>
          </a:bodyPr>
          <a:lstStyle/>
          <a:p>
            <a:pPr algn="ctr" fontAlgn="base"/>
            <a:r>
              <a:rPr lang="ru-RU" sz="4800" b="1" i="1" dirty="0" smtClean="0">
                <a:solidFill>
                  <a:schemeClr val="bg1"/>
                </a:solidFill>
                <a:latin typeface="Times New Roman" pitchFamily="18" charset="0"/>
                <a:cs typeface="Times New Roman" pitchFamily="18" charset="0"/>
              </a:rPr>
              <a:t>Волан</a:t>
            </a:r>
            <a:endParaRPr lang="ru-RU" sz="4800" b="1" dirty="0">
              <a:solidFill>
                <a:schemeClr val="bg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5">
            <a:lumMod val="5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0" y="5500702"/>
            <a:ext cx="9144000" cy="1357298"/>
          </a:xfrm>
        </p:spPr>
        <p:txBody>
          <a:bodyPr>
            <a:normAutofit fontScale="92500"/>
          </a:bodyPr>
          <a:lstStyle/>
          <a:p>
            <a:pPr algn="ctr">
              <a:buNone/>
            </a:pPr>
            <a:r>
              <a:rPr lang="ru-RU" sz="6600" b="1" dirty="0" smtClean="0">
                <a:solidFill>
                  <a:schemeClr val="accent6">
                    <a:lumMod val="40000"/>
                    <a:lumOff val="60000"/>
                  </a:schemeClr>
                </a:solidFill>
                <a:latin typeface="Times New Roman" pitchFamily="18" charset="0"/>
                <a:cs typeface="Times New Roman" pitchFamily="18" charset="0"/>
              </a:rPr>
              <a:t>Спасибо за внимание !!!</a:t>
            </a:r>
            <a:endParaRPr lang="ru-RU" sz="6600" b="1" dirty="0">
              <a:solidFill>
                <a:schemeClr val="accent6">
                  <a:lumMod val="40000"/>
                  <a:lumOff val="60000"/>
                </a:schemeClr>
              </a:solidFill>
              <a:latin typeface="Times New Roman" pitchFamily="18" charset="0"/>
              <a:cs typeface="Times New Roman" pitchFamily="18" charset="0"/>
            </a:endParaRPr>
          </a:p>
        </p:txBody>
      </p:sp>
      <p:pic>
        <p:nvPicPr>
          <p:cNvPr id="3074" name="Picture 2" descr="http://sportrt.ru/assets/cache_image_from_net/hdwallpapersdepotpro_com_wpcontent_uploads_2012_10_badmintonhdwallpapers2_jpg_thumb_w668_h418.jpg"/>
          <p:cNvPicPr>
            <a:picLocks noChangeAspect="1" noChangeArrowheads="1"/>
          </p:cNvPicPr>
          <p:nvPr/>
        </p:nvPicPr>
        <p:blipFill>
          <a:blip r:embed="rId2" cstate="email"/>
          <a:srcRect/>
          <a:stretch>
            <a:fillRect/>
          </a:stretch>
        </p:blipFill>
        <p:spPr bwMode="auto">
          <a:xfrm>
            <a:off x="0" y="0"/>
            <a:ext cx="9144000" cy="5500702"/>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s://ds05.infourok.ru/uploads/ex/1197/00020d66-08ebdf17/img4.jpg"/>
          <p:cNvPicPr>
            <a:picLocks noChangeAspect="1" noChangeArrowheads="1"/>
          </p:cNvPicPr>
          <p:nvPr/>
        </p:nvPicPr>
        <p:blipFill>
          <a:blip r:embed="rId2" cstate="email"/>
          <a:srcRect/>
          <a:stretch>
            <a:fillRect/>
          </a:stretch>
        </p:blipFill>
        <p:spPr bwMode="auto">
          <a:xfrm>
            <a:off x="0" y="0"/>
            <a:ext cx="9144000" cy="6858001"/>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2">
            <a:lumMod val="60000"/>
            <a:lumOff val="40000"/>
          </a:schemeClr>
        </a:solidFill>
        <a:effectLst/>
      </p:bgPr>
    </p:bg>
    <p:spTree>
      <p:nvGrpSpPr>
        <p:cNvPr id="1" name=""/>
        <p:cNvGrpSpPr/>
        <p:nvPr/>
      </p:nvGrpSpPr>
      <p:grpSpPr>
        <a:xfrm>
          <a:off x="0" y="0"/>
          <a:ext cx="0" cy="0"/>
          <a:chOff x="0" y="0"/>
          <a:chExt cx="0" cy="0"/>
        </a:xfrm>
      </p:grpSpPr>
      <p:sp>
        <p:nvSpPr>
          <p:cNvPr id="13" name="Заголовок 12"/>
          <p:cNvSpPr>
            <a:spLocks noGrp="1"/>
          </p:cNvSpPr>
          <p:nvPr>
            <p:ph type="ctrTitle"/>
          </p:nvPr>
        </p:nvSpPr>
        <p:spPr>
          <a:xfrm>
            <a:off x="500034" y="0"/>
            <a:ext cx="4786346" cy="2428868"/>
          </a:xfrm>
        </p:spPr>
        <p:txBody>
          <a:bodyPr>
            <a:normAutofit fontScale="90000"/>
          </a:bodyPr>
          <a:lstStyle/>
          <a:p>
            <a:r>
              <a:rPr lang="ru-RU" b="1" dirty="0" smtClean="0">
                <a:latin typeface="Times New Roman" pitchFamily="18" charset="0"/>
                <a:cs typeface="Times New Roman" pitchFamily="18" charset="0"/>
              </a:rPr>
              <a:t>Бадминтон</a:t>
            </a:r>
            <a:r>
              <a:rPr lang="ru-RU" b="1" i="1" dirty="0" smtClean="0">
                <a:latin typeface="Times New Roman" pitchFamily="18" charset="0"/>
                <a:cs typeface="Times New Roman" pitchFamily="18" charset="0"/>
              </a:rPr>
              <a:t/>
            </a:r>
            <a:br>
              <a:rPr lang="ru-RU" b="1" i="1" dirty="0" smtClean="0">
                <a:latin typeface="Times New Roman" pitchFamily="18" charset="0"/>
                <a:cs typeface="Times New Roman" pitchFamily="18" charset="0"/>
              </a:rPr>
            </a:br>
            <a:r>
              <a:rPr lang="ru-RU" sz="4000" b="1" i="1" dirty="0" smtClean="0">
                <a:latin typeface="Times New Roman" pitchFamily="18" charset="0"/>
                <a:cs typeface="Times New Roman" pitchFamily="18" charset="0"/>
              </a:rPr>
              <a:t>История возникновения</a:t>
            </a:r>
            <a:r>
              <a:rPr lang="ru-RU" b="1" i="1" dirty="0" smtClean="0"/>
              <a:t/>
            </a:r>
            <a:br>
              <a:rPr lang="ru-RU" b="1" i="1" dirty="0" smtClean="0"/>
            </a:br>
            <a:endParaRPr lang="ru-RU" b="1" i="1" dirty="0"/>
          </a:p>
        </p:txBody>
      </p:sp>
      <p:sp>
        <p:nvSpPr>
          <p:cNvPr id="1036" name="AutoShape 12" descr="Картинки по запросу бадминтон волан"/>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14338" name="Picture 2" descr="https://ds05.infourok.ru/uploads/ex/1197/00020d66-08ebdf17/img5.jpg"/>
          <p:cNvPicPr>
            <a:picLocks noChangeAspect="1" noChangeArrowheads="1"/>
          </p:cNvPicPr>
          <p:nvPr/>
        </p:nvPicPr>
        <p:blipFill>
          <a:blip r:embed="rId3" cstate="email"/>
          <a:srcRect/>
          <a:stretch>
            <a:fillRect/>
          </a:stretch>
        </p:blipFill>
        <p:spPr bwMode="auto">
          <a:xfrm>
            <a:off x="0" y="0"/>
            <a:ext cx="9144000" cy="6858001"/>
          </a:xfrm>
          <a:prstGeom prst="rect">
            <a:avLst/>
          </a:prstGeom>
          <a:noFill/>
        </p:spPr>
      </p:pic>
      <p:pic>
        <p:nvPicPr>
          <p:cNvPr id="14340" name="Picture 4" descr="http://www.filipoc.ru/attaches/posts/sport/2013-03-12/badbinton-igra-dlya-vseh/00c6504c7559e80f8e1ea3a431ec0aed.jpg"/>
          <p:cNvPicPr>
            <a:picLocks noChangeAspect="1" noChangeArrowheads="1"/>
          </p:cNvPicPr>
          <p:nvPr/>
        </p:nvPicPr>
        <p:blipFill>
          <a:blip r:embed="rId4" cstate="email"/>
          <a:srcRect/>
          <a:stretch>
            <a:fillRect/>
          </a:stretch>
        </p:blipFill>
        <p:spPr bwMode="auto">
          <a:xfrm>
            <a:off x="4860032" y="1988840"/>
            <a:ext cx="4104456" cy="3626768"/>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2">
            <a:lumMod val="40000"/>
            <a:lumOff val="60000"/>
          </a:schemeClr>
        </a:solidFill>
        <a:effectLst/>
      </p:bgPr>
    </p:bg>
    <p:spTree>
      <p:nvGrpSpPr>
        <p:cNvPr id="1" name=""/>
        <p:cNvGrpSpPr/>
        <p:nvPr/>
      </p:nvGrpSpPr>
      <p:grpSpPr>
        <a:xfrm>
          <a:off x="0" y="0"/>
          <a:ext cx="0" cy="0"/>
          <a:chOff x="0" y="0"/>
          <a:chExt cx="0" cy="0"/>
        </a:xfrm>
      </p:grpSpPr>
      <p:pic>
        <p:nvPicPr>
          <p:cNvPr id="11266" name="Picture 2" descr="Картинки по запросу фон для презентации"/>
          <p:cNvPicPr>
            <a:picLocks noChangeAspect="1" noChangeArrowheads="1"/>
          </p:cNvPicPr>
          <p:nvPr/>
        </p:nvPicPr>
        <p:blipFill>
          <a:blip r:embed="rId2" cstate="email"/>
          <a:srcRect/>
          <a:stretch>
            <a:fillRect/>
          </a:stretch>
        </p:blipFill>
        <p:spPr bwMode="auto">
          <a:xfrm>
            <a:off x="0" y="0"/>
            <a:ext cx="9144000" cy="6858000"/>
          </a:xfrm>
          <a:prstGeom prst="rect">
            <a:avLst/>
          </a:prstGeom>
          <a:noFill/>
        </p:spPr>
      </p:pic>
      <p:pic>
        <p:nvPicPr>
          <p:cNvPr id="1026" name="Picture 2" descr="Современный бадминтон"/>
          <p:cNvPicPr>
            <a:picLocks noChangeAspect="1" noChangeArrowheads="1"/>
          </p:cNvPicPr>
          <p:nvPr/>
        </p:nvPicPr>
        <p:blipFill>
          <a:blip r:embed="rId3" cstate="email"/>
          <a:srcRect/>
          <a:stretch>
            <a:fillRect/>
          </a:stretch>
        </p:blipFill>
        <p:spPr bwMode="auto">
          <a:xfrm>
            <a:off x="0" y="0"/>
            <a:ext cx="3962400" cy="2857500"/>
          </a:xfrm>
          <a:prstGeom prst="rect">
            <a:avLst/>
          </a:prstGeom>
          <a:noFill/>
        </p:spPr>
      </p:pic>
      <p:sp>
        <p:nvSpPr>
          <p:cNvPr id="5" name="Заголовок 4"/>
          <p:cNvSpPr>
            <a:spLocks noGrp="1"/>
          </p:cNvSpPr>
          <p:nvPr>
            <p:ph type="title"/>
          </p:nvPr>
        </p:nvSpPr>
        <p:spPr>
          <a:xfrm>
            <a:off x="4000496" y="274638"/>
            <a:ext cx="4686304" cy="1225536"/>
          </a:xfrm>
        </p:spPr>
        <p:txBody>
          <a:bodyPr>
            <a:noAutofit/>
          </a:bodyPr>
          <a:lstStyle/>
          <a:p>
            <a:r>
              <a:rPr lang="ru-RU" sz="4800" b="1" dirty="0" smtClean="0">
                <a:latin typeface="Times New Roman" pitchFamily="18" charset="0"/>
                <a:cs typeface="Times New Roman" pitchFamily="18" charset="0"/>
              </a:rPr>
              <a:t>Современный бадминтон</a:t>
            </a:r>
            <a:endParaRPr lang="ru-RU" sz="4800" b="1" dirty="0"/>
          </a:p>
        </p:txBody>
      </p:sp>
      <p:sp>
        <p:nvSpPr>
          <p:cNvPr id="6" name="Содержимое 5"/>
          <p:cNvSpPr>
            <a:spLocks noGrp="1"/>
          </p:cNvSpPr>
          <p:nvPr>
            <p:ph idx="1"/>
          </p:nvPr>
        </p:nvSpPr>
        <p:spPr>
          <a:xfrm>
            <a:off x="457200" y="2857496"/>
            <a:ext cx="8229600" cy="3268667"/>
          </a:xfrm>
        </p:spPr>
        <p:txBody>
          <a:bodyPr>
            <a:normAutofit fontScale="92500" lnSpcReduction="20000"/>
          </a:bodyPr>
          <a:lstStyle/>
          <a:p>
            <a:pPr>
              <a:spcBef>
                <a:spcPts val="0"/>
              </a:spcBef>
              <a:buNone/>
            </a:pPr>
            <a:r>
              <a:rPr lang="ru-RU" dirty="0" smtClean="0">
                <a:latin typeface="Times New Roman" pitchFamily="18" charset="0"/>
                <a:cs typeface="Times New Roman" pitchFamily="18" charset="0"/>
              </a:rPr>
              <a:t> </a:t>
            </a:r>
          </a:p>
          <a:p>
            <a:pPr>
              <a:spcBef>
                <a:spcPts val="0"/>
              </a:spcBef>
              <a:buNone/>
            </a:pPr>
            <a:r>
              <a:rPr lang="ru-RU" dirty="0" smtClean="0">
                <a:latin typeface="Times New Roman" pitchFamily="18" charset="0"/>
                <a:cs typeface="Times New Roman" pitchFamily="18" charset="0"/>
              </a:rPr>
              <a:t>Очень давно современный бадминтон, с ракетками и мячом с перьями, привез в Англию из Индии английский герцог Бофорт</a:t>
            </a:r>
            <a:r>
              <a:rPr lang="ru-RU" dirty="0" smtClean="0"/>
              <a:t>.</a:t>
            </a:r>
          </a:p>
          <a:p>
            <a:pPr>
              <a:spcBef>
                <a:spcPts val="0"/>
              </a:spcBef>
              <a:buNone/>
            </a:pPr>
            <a:r>
              <a:rPr lang="ru-RU" dirty="0" smtClean="0">
                <a:latin typeface="Times New Roman" pitchFamily="18" charset="0"/>
                <a:cs typeface="Times New Roman" pitchFamily="18" charset="0"/>
              </a:rPr>
              <a:t> Игру продемонстрировали публике, и она сразу приобрела многочисленных поклонников, получив название "бадминтон". Вскоре были изданы первые правила игры.</a:t>
            </a:r>
          </a:p>
          <a:p>
            <a:pPr>
              <a:buNone/>
            </a:pPr>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8" name="Picture 12" descr="Картинки по запросу фон для презентации светлый"/>
          <p:cNvPicPr>
            <a:picLocks noChangeAspect="1" noChangeArrowheads="1"/>
          </p:cNvPicPr>
          <p:nvPr/>
        </p:nvPicPr>
        <p:blipFill>
          <a:blip r:embed="rId2" cstate="email">
            <a:lum bright="9000"/>
          </a:blip>
          <a:srcRect/>
          <a:stretch>
            <a:fillRect/>
          </a:stretch>
        </p:blipFill>
        <p:spPr bwMode="auto">
          <a:xfrm>
            <a:off x="0" y="0"/>
            <a:ext cx="9155779" cy="6858000"/>
          </a:xfrm>
          <a:prstGeom prst="rect">
            <a:avLst/>
          </a:prstGeom>
          <a:noFill/>
        </p:spPr>
      </p:pic>
      <p:pic>
        <p:nvPicPr>
          <p:cNvPr id="1026" name="Picture 2" descr="http://www.sport-necropol.ru/markov-om.jpg"/>
          <p:cNvPicPr>
            <a:picLocks noChangeAspect="1" noChangeArrowheads="1"/>
          </p:cNvPicPr>
          <p:nvPr/>
        </p:nvPicPr>
        <p:blipFill>
          <a:blip r:embed="rId3" cstate="email"/>
          <a:srcRect/>
          <a:stretch>
            <a:fillRect/>
          </a:stretch>
        </p:blipFill>
        <p:spPr bwMode="auto">
          <a:xfrm>
            <a:off x="214282" y="214290"/>
            <a:ext cx="3643338" cy="5286412"/>
          </a:xfrm>
          <a:prstGeom prst="rect">
            <a:avLst/>
          </a:prstGeom>
          <a:noFill/>
          <a:ln w="76200" cmpd="dbl">
            <a:solidFill>
              <a:srgbClr val="5A8B25"/>
            </a:solidFill>
          </a:ln>
        </p:spPr>
      </p:pic>
      <p:sp>
        <p:nvSpPr>
          <p:cNvPr id="2" name="Заголовок 1"/>
          <p:cNvSpPr>
            <a:spLocks noGrp="1"/>
          </p:cNvSpPr>
          <p:nvPr>
            <p:ph type="title"/>
          </p:nvPr>
        </p:nvSpPr>
        <p:spPr>
          <a:xfrm>
            <a:off x="4071934" y="214290"/>
            <a:ext cx="4872014" cy="560406"/>
          </a:xfrm>
        </p:spPr>
        <p:txBody>
          <a:bodyPr>
            <a:noAutofit/>
          </a:bodyPr>
          <a:lstStyle/>
          <a:p>
            <a:r>
              <a:rPr lang="ru-RU" sz="2800" b="1" dirty="0" smtClean="0">
                <a:ln w="12700" cmpd="sng">
                  <a:solidFill>
                    <a:schemeClr val="tx1"/>
                  </a:solidFill>
                </a:ln>
                <a:solidFill>
                  <a:srgbClr val="C00000"/>
                </a:solidFill>
                <a:latin typeface="Times New Roman" pitchFamily="18" charset="0"/>
                <a:cs typeface="Times New Roman" pitchFamily="18" charset="0"/>
              </a:rPr>
              <a:t>Первопроходец отечественного бадминтона</a:t>
            </a:r>
            <a:endParaRPr lang="ru-RU" sz="2800" b="1" dirty="0">
              <a:ln w="12700" cmpd="sng">
                <a:solidFill>
                  <a:schemeClr val="tx1"/>
                </a:solidFill>
              </a:ln>
              <a:solidFill>
                <a:srgbClr val="C00000"/>
              </a:solidFill>
              <a:latin typeface="Times New Roman" pitchFamily="18" charset="0"/>
              <a:cs typeface="Times New Roman" pitchFamily="18" charset="0"/>
            </a:endParaRPr>
          </a:p>
        </p:txBody>
      </p:sp>
      <p:sp>
        <p:nvSpPr>
          <p:cNvPr id="3" name="Содержимое 2"/>
          <p:cNvSpPr>
            <a:spLocks noGrp="1"/>
          </p:cNvSpPr>
          <p:nvPr>
            <p:ph idx="1"/>
          </p:nvPr>
        </p:nvSpPr>
        <p:spPr>
          <a:xfrm>
            <a:off x="3929058" y="1000108"/>
            <a:ext cx="4972056" cy="5643602"/>
          </a:xfrm>
        </p:spPr>
        <p:txBody>
          <a:bodyPr>
            <a:noAutofit/>
          </a:bodyPr>
          <a:lstStyle/>
          <a:p>
            <a:pPr>
              <a:buFont typeface="Courier New" pitchFamily="49" charset="0"/>
              <a:buChar char="o"/>
            </a:pPr>
            <a:r>
              <a:rPr lang="ru-RU" sz="2400" b="1" i="1" dirty="0" smtClean="0">
                <a:latin typeface="Times New Roman" pitchFamily="18" charset="0"/>
                <a:cs typeface="Times New Roman" pitchFamily="18" charset="0"/>
              </a:rPr>
              <a:t>МАРКОВ Олег Михайлович</a:t>
            </a:r>
            <a:r>
              <a:rPr lang="ru-RU" sz="2400" dirty="0" smtClean="0">
                <a:latin typeface="Times New Roman" pitchFamily="18" charset="0"/>
                <a:cs typeface="Times New Roman" pitchFamily="18" charset="0"/>
              </a:rPr>
              <a:t>, </a:t>
            </a:r>
            <a:r>
              <a:rPr lang="ru-RU" sz="2400" b="1" dirty="0" smtClean="0">
                <a:latin typeface="Times New Roman" pitchFamily="18" charset="0"/>
                <a:cs typeface="Times New Roman" pitchFamily="18" charset="0"/>
              </a:rPr>
              <a:t>(1921—2005) — </a:t>
            </a:r>
            <a:r>
              <a:rPr lang="ru-RU" sz="2400" dirty="0" smtClean="0">
                <a:latin typeface="Arial" pitchFamily="34" charset="0"/>
                <a:cs typeface="Arial" pitchFamily="34" charset="0"/>
              </a:rPr>
              <a:t>первый государственный тренер СССР по бадминтону.</a:t>
            </a:r>
          </a:p>
          <a:p>
            <a:pPr>
              <a:buFont typeface="Courier New" pitchFamily="49" charset="0"/>
              <a:buChar char="o"/>
            </a:pPr>
            <a:r>
              <a:rPr lang="ru-RU" sz="2400" dirty="0" smtClean="0">
                <a:latin typeface="Arial" pitchFamily="34" charset="0"/>
                <a:cs typeface="Arial" pitchFamily="34" charset="0"/>
              </a:rPr>
              <a:t>Это он привез замечательную игру бадминтон в нашу страну из Китайской Народной Республики.</a:t>
            </a:r>
          </a:p>
          <a:p>
            <a:pPr>
              <a:buFont typeface="Courier New" pitchFamily="49" charset="0"/>
              <a:buChar char="o"/>
            </a:pPr>
            <a:r>
              <a:rPr lang="ru-RU" sz="2400" dirty="0" smtClean="0">
                <a:latin typeface="Arial" pitchFamily="34" charset="0"/>
                <a:cs typeface="Arial" pitchFamily="34" charset="0"/>
              </a:rPr>
              <a:t>Он явился инициатором и принял участие в разработке конструкции отечественной бадминтонной ракетки «Ласточка».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Картинки по запросу фон для презентации"/>
          <p:cNvPicPr>
            <a:picLocks noChangeAspect="1" noChangeArrowheads="1"/>
          </p:cNvPicPr>
          <p:nvPr/>
        </p:nvPicPr>
        <p:blipFill>
          <a:blip r:embed="rId2" cstate="email"/>
          <a:srcRect/>
          <a:stretch>
            <a:fillRect/>
          </a:stretch>
        </p:blipFill>
        <p:spPr bwMode="auto">
          <a:xfrm>
            <a:off x="0" y="0"/>
            <a:ext cx="9144000" cy="6858000"/>
          </a:xfrm>
          <a:prstGeom prst="rect">
            <a:avLst/>
          </a:prstGeom>
          <a:noFill/>
        </p:spPr>
      </p:pic>
      <p:sp>
        <p:nvSpPr>
          <p:cNvPr id="3" name="Содержимое 2"/>
          <p:cNvSpPr>
            <a:spLocks noGrp="1"/>
          </p:cNvSpPr>
          <p:nvPr>
            <p:ph idx="1"/>
          </p:nvPr>
        </p:nvSpPr>
        <p:spPr>
          <a:xfrm>
            <a:off x="4714876" y="0"/>
            <a:ext cx="4429124" cy="6858000"/>
          </a:xfrm>
          <a:noFill/>
        </p:spPr>
        <p:txBody>
          <a:bodyPr>
            <a:normAutofit/>
          </a:bodyPr>
          <a:lstStyle/>
          <a:p>
            <a:pPr marL="0" indent="0">
              <a:spcBef>
                <a:spcPts val="0"/>
              </a:spcBef>
              <a:buNone/>
            </a:pPr>
            <a:r>
              <a:rPr lang="ru-RU" dirty="0" smtClean="0"/>
              <a:t> </a:t>
            </a:r>
            <a:r>
              <a:rPr lang="ru-RU" sz="3000" b="1" dirty="0" smtClean="0">
                <a:latin typeface="Times New Roman" pitchFamily="18" charset="0"/>
                <a:cs typeface="Times New Roman" pitchFamily="18" charset="0"/>
              </a:rPr>
              <a:t>Бадминтон - спорт № 1</a:t>
            </a:r>
            <a:r>
              <a:rPr lang="ru-RU" sz="3000"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в отряде подготовки космонавтов. «Люблю играть в бадминтон, - говорил Ю. А. Гагарин, - это хорошая игра, она дает основательную нагрузку». Сильнейшие клубные команды страны ежегодно разыгрывают почетный приз – Кубок Космонавтов.</a:t>
            </a:r>
            <a:endParaRPr lang="ru-RU" dirty="0">
              <a:latin typeface="Times New Roman" pitchFamily="18" charset="0"/>
              <a:cs typeface="Times New Roman" pitchFamily="18" charset="0"/>
            </a:endParaRPr>
          </a:p>
        </p:txBody>
      </p:sp>
      <p:pic>
        <p:nvPicPr>
          <p:cNvPr id="1032" name="Picture 8" descr="http://2.bp.blogspot.com/-YzQKJmTNzq8/TaH0yJLqmLI/AAAAAAAAAWA/4kniD6YJnC0/s1600/797.jpg"/>
          <p:cNvPicPr>
            <a:picLocks noChangeAspect="1" noChangeArrowheads="1"/>
          </p:cNvPicPr>
          <p:nvPr/>
        </p:nvPicPr>
        <p:blipFill>
          <a:blip r:embed="rId3" cstate="email"/>
          <a:srcRect/>
          <a:stretch>
            <a:fillRect/>
          </a:stretch>
        </p:blipFill>
        <p:spPr bwMode="auto">
          <a:xfrm>
            <a:off x="285720" y="1714488"/>
            <a:ext cx="4143404" cy="5143512"/>
          </a:xfrm>
          <a:prstGeom prst="rect">
            <a:avLst/>
          </a:prstGeom>
          <a:noFill/>
        </p:spPr>
      </p:pic>
      <p:pic>
        <p:nvPicPr>
          <p:cNvPr id="1030" name="Picture 6" descr="http://www.mn.ru/images/30098/27/300982743.jpg"/>
          <p:cNvPicPr>
            <a:picLocks noChangeAspect="1" noChangeArrowheads="1"/>
          </p:cNvPicPr>
          <p:nvPr/>
        </p:nvPicPr>
        <p:blipFill>
          <a:blip r:embed="rId4" cstate="email"/>
          <a:srcRect/>
          <a:stretch>
            <a:fillRect/>
          </a:stretch>
        </p:blipFill>
        <p:spPr bwMode="auto">
          <a:xfrm>
            <a:off x="0" y="0"/>
            <a:ext cx="4448205" cy="2286016"/>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descr="http://hanschool-emb.ru/images/p69_img_2887.jpg"/>
          <p:cNvPicPr>
            <a:picLocks noChangeAspect="1" noChangeArrowheads="1"/>
          </p:cNvPicPr>
          <p:nvPr/>
        </p:nvPicPr>
        <p:blipFill>
          <a:blip r:embed="rId2" cstate="email"/>
          <a:srcRect/>
          <a:stretch>
            <a:fillRect/>
          </a:stretch>
        </p:blipFill>
        <p:spPr bwMode="auto">
          <a:xfrm>
            <a:off x="0" y="0"/>
            <a:ext cx="9144000" cy="4077072"/>
          </a:xfrm>
          <a:prstGeom prst="rect">
            <a:avLst/>
          </a:prstGeom>
          <a:noFill/>
        </p:spPr>
      </p:pic>
      <p:sp>
        <p:nvSpPr>
          <p:cNvPr id="6" name="Содержимое 5"/>
          <p:cNvSpPr>
            <a:spLocks noGrp="1"/>
          </p:cNvSpPr>
          <p:nvPr>
            <p:ph idx="1"/>
          </p:nvPr>
        </p:nvSpPr>
        <p:spPr>
          <a:xfrm>
            <a:off x="0" y="3786190"/>
            <a:ext cx="9144000" cy="3071810"/>
          </a:xfrm>
          <a:gradFill>
            <a:gsLst>
              <a:gs pos="0">
                <a:srgbClr val="FF3399"/>
              </a:gs>
              <a:gs pos="25000">
                <a:srgbClr val="FF6633"/>
              </a:gs>
              <a:gs pos="50000">
                <a:srgbClr val="FFFF00"/>
              </a:gs>
              <a:gs pos="75000">
                <a:srgbClr val="01A78F"/>
              </a:gs>
              <a:gs pos="100000">
                <a:srgbClr val="3366FF"/>
              </a:gs>
            </a:gsLst>
            <a:lin ang="5400000" scaled="0"/>
          </a:gradFill>
        </p:spPr>
        <p:txBody>
          <a:bodyPr>
            <a:normAutofit fontScale="70000" lnSpcReduction="20000"/>
          </a:bodyPr>
          <a:lstStyle/>
          <a:p>
            <a:pPr marL="0" indent="0" algn="ctr">
              <a:spcBef>
                <a:spcPts val="0"/>
              </a:spcBef>
              <a:buNone/>
            </a:pPr>
            <a:r>
              <a:rPr lang="ru-RU" sz="4400" b="1" dirty="0" smtClean="0">
                <a:latin typeface="Times New Roman" pitchFamily="18" charset="0"/>
                <a:cs typeface="Times New Roman" pitchFamily="18" charset="0"/>
              </a:rPr>
              <a:t>Цель игры</a:t>
            </a:r>
          </a:p>
          <a:p>
            <a:pPr marL="0" indent="0">
              <a:spcBef>
                <a:spcPts val="0"/>
              </a:spcBef>
              <a:buNone/>
            </a:pPr>
            <a:r>
              <a:rPr lang="ru-RU" dirty="0" smtClean="0">
                <a:latin typeface="Times New Roman" pitchFamily="18" charset="0"/>
                <a:cs typeface="Times New Roman" pitchFamily="18" charset="0"/>
              </a:rPr>
              <a:t>   </a:t>
            </a:r>
            <a:r>
              <a:rPr lang="ru-RU" sz="4200" dirty="0" smtClean="0">
                <a:latin typeface="Times New Roman" pitchFamily="18" charset="0"/>
                <a:cs typeface="Times New Roman" pitchFamily="18" charset="0"/>
              </a:rPr>
              <a:t>Цель игры — не допустить падения волана на своей площадке и приземлять его на стороне противника.. Если один ребенок допустил ошибку (волан упал на его стороне, или он не перебросил его через сетку), то другой получает очко.</a:t>
            </a:r>
          </a:p>
          <a:p>
            <a:pPr marL="0" indent="0">
              <a:spcBef>
                <a:spcPts val="0"/>
              </a:spcBef>
              <a:buNone/>
            </a:pPr>
            <a:r>
              <a:rPr lang="ru-RU" sz="4200" dirty="0" smtClean="0">
                <a:latin typeface="Times New Roman" pitchFamily="18" charset="0"/>
                <a:cs typeface="Times New Roman" pitchFamily="18" charset="0"/>
              </a:rPr>
              <a:t>   Игра продолжается до тех пор, пока один из играющих не наберёт10-15 очков.</a:t>
            </a:r>
          </a:p>
          <a:p>
            <a:pPr>
              <a:buNone/>
            </a:pPr>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https://ds04.infourok.ru/uploads/ex/0946/00011ab5-81a79e7a/img10.jpg"/>
          <p:cNvPicPr>
            <a:picLocks noChangeAspect="1" noChangeArrowheads="1"/>
          </p:cNvPicPr>
          <p:nvPr/>
        </p:nvPicPr>
        <p:blipFill>
          <a:blip r:embed="rId2" cstate="email"/>
          <a:srcRect/>
          <a:stretch>
            <a:fillRect/>
          </a:stretch>
        </p:blipFill>
        <p:spPr bwMode="auto">
          <a:xfrm>
            <a:off x="-1" y="0"/>
            <a:ext cx="9143999" cy="6858000"/>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descr="https://pptcloud3.ams3.digitaloceanspaces.com/slides/pics/002/675/415/original/Slide7.jpg?1489679501"/>
          <p:cNvPicPr>
            <a:picLocks noChangeAspect="1" noChangeArrowheads="1"/>
          </p:cNvPicPr>
          <p:nvPr/>
        </p:nvPicPr>
        <p:blipFill>
          <a:blip r:embed="rId2" cstate="email"/>
          <a:srcRect/>
          <a:stretch>
            <a:fillRect/>
          </a:stretch>
        </p:blipFill>
        <p:spPr bwMode="auto">
          <a:xfrm>
            <a:off x="0" y="0"/>
            <a:ext cx="9144000" cy="6858001"/>
          </a:xfrm>
          <a:prstGeom prst="rect">
            <a:avLst/>
          </a:prstGeom>
          <a:noFill/>
        </p:spPr>
      </p:pic>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1189</TotalTime>
  <Words>285</Words>
  <Application>Microsoft Office PowerPoint</Application>
  <PresentationFormat>Экран (4:3)</PresentationFormat>
  <Paragraphs>23</Paragraphs>
  <Slides>16</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Тема Office</vt:lpstr>
      <vt:lpstr>Слайд 1</vt:lpstr>
      <vt:lpstr>Слайд 2</vt:lpstr>
      <vt:lpstr>Бадминтон История возникновения </vt:lpstr>
      <vt:lpstr>Современный бадминтон</vt:lpstr>
      <vt:lpstr>Первопроходец отечественного бадминтона</vt:lpstr>
      <vt:lpstr>Слайд 6</vt:lpstr>
      <vt:lpstr>Слайд 7</vt:lpstr>
      <vt:lpstr>Слайд 8</vt:lpstr>
      <vt:lpstr>Слайд 9</vt:lpstr>
      <vt:lpstr>Слайд 10</vt:lpstr>
      <vt:lpstr>Слайд 11</vt:lpstr>
      <vt:lpstr>Слайд 12</vt:lpstr>
      <vt:lpstr>Строение ракетки</vt:lpstr>
      <vt:lpstr>Стороны ракетки</vt:lpstr>
      <vt:lpstr>   Волан - может быть сделан как из натуральных, так и синтетических материалов.    Головка натурального перьевого волана выполнена из пробки, покрытой оболочкой из тонкой кожи. Хвост волана состоит из 16 гусиных перьев.  Чаще используется профессиональными спортсменами.      Пластиковые воланы используются для любительской игры или для тренировок .</vt:lpstr>
      <vt:lpstr>Слайд 16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Ирина</dc:creator>
  <cp:lastModifiedBy>W7</cp:lastModifiedBy>
  <cp:revision>136</cp:revision>
  <dcterms:created xsi:type="dcterms:W3CDTF">2015-07-05T13:30:25Z</dcterms:created>
  <dcterms:modified xsi:type="dcterms:W3CDTF">2019-10-18T06:04:45Z</dcterms:modified>
</cp:coreProperties>
</file>