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8A0000"/>
    <a:srgbClr val="6C0000"/>
    <a:srgbClr val="005000"/>
    <a:srgbClr val="007A00"/>
    <a:srgbClr val="194B32"/>
    <a:srgbClr val="006600"/>
    <a:srgbClr val="753805"/>
    <a:srgbClr val="7A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-n.ru/board.aspx?cat_no=5025&amp;tmpl=Thread&amp;BoardId=5028&amp;ThreadId=286457" TargetMode="External"/><Relationship Id="rId2" Type="http://schemas.openxmlformats.org/officeDocument/2006/relationships/hyperlink" Target="http://www.chastnik.ru/wp-content/uploads/2012/06/balmont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lenaranko.ucoz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44;&#1086;&#1082;&#1091;&#1084;&#1077;&#1085;&#1090;&#1099;\&#1053;&#1072;&#1090;&#1072;&#1096;&#1072;\2%20&#1082;&#1083;&#1072;&#1089;&#1089;\&#1083;&#1080;&#1090;&#1077;&#1088;.&#1095;&#1090;&#1077;&#1085;&#1080;&#1077;\&#1041;&#1072;&#1083;&#1100;&#1084;&#1086;&#1085;%20&#1050;.%20&#1054;&#1089;&#1077;&#1085;&#1100;.wmv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785926"/>
            <a:ext cx="8640960" cy="165618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К. Д. Бальмонт</a:t>
            </a:r>
            <a:b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«Поспевает брусника…»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3357562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Литературное чтение,</a:t>
            </a:r>
          </a:p>
          <a:p>
            <a:pPr algn="ctr"/>
            <a:r>
              <a:rPr lang="ru-RU" sz="2400" i="1" dirty="0" smtClean="0"/>
              <a:t> 2 класс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>
            <a:spLocks noGrp="1"/>
          </p:cNvSpPr>
          <p:nvPr>
            <p:ph idx="1"/>
          </p:nvPr>
        </p:nvSpPr>
        <p:spPr>
          <a:xfrm>
            <a:off x="467544" y="1340768"/>
            <a:ext cx="8352928" cy="424847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Clr>
                <a:srgbClr val="6C0000"/>
              </a:buClr>
              <a:buSzPct val="80000"/>
              <a:buNone/>
            </a:pPr>
            <a:r>
              <a:rPr lang="ru-RU" sz="2000" dirty="0" err="1" smtClean="0"/>
              <a:t>Кутявина</a:t>
            </a:r>
            <a:r>
              <a:rPr lang="ru-RU" sz="2000" dirty="0" smtClean="0"/>
              <a:t> С. В. Поурочные разработки по литературному чтению. 2 класс. – М.: ВАКО, 2013 (В помощь школьному учителю)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6C0000"/>
              </a:buClr>
              <a:buSzPct val="80000"/>
              <a:buNone/>
            </a:pPr>
            <a:r>
              <a:rPr lang="ru-RU" sz="2000" dirty="0" smtClean="0"/>
              <a:t>Портрет </a:t>
            </a:r>
            <a:r>
              <a:rPr lang="en-US" sz="2000" dirty="0" smtClean="0">
                <a:hlinkClick r:id="rId2"/>
              </a:rPr>
              <a:t>http://www.chastnik.ru/wp-content/uploads/2012/06/balmont.jpg</a:t>
            </a:r>
            <a:r>
              <a:rPr lang="ru-RU" sz="2000" dirty="0" smtClean="0"/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6C0000"/>
              </a:buClr>
              <a:buSzPct val="80000"/>
              <a:buNone/>
            </a:pPr>
            <a:r>
              <a:rPr lang="ru-RU" sz="2000" dirty="0" smtClean="0"/>
              <a:t>Слайд-фильм </a:t>
            </a:r>
            <a:r>
              <a:rPr lang="ru-RU" sz="2000" dirty="0" err="1" smtClean="0"/>
              <a:t>Жакулиной</a:t>
            </a:r>
            <a:r>
              <a:rPr lang="ru-RU" sz="2000" dirty="0" smtClean="0"/>
              <a:t> И. В. </a:t>
            </a:r>
            <a:r>
              <a:rPr lang="en-US" sz="2000" dirty="0" smtClean="0">
                <a:hlinkClick r:id="rId3"/>
              </a:rPr>
              <a:t>http://www.it-n.ru/board.aspx?cat_no=5025&amp;tmpl=Thread&amp;BoardId=5028&amp;ThreadId=286457</a:t>
            </a:r>
            <a:r>
              <a:rPr lang="ru-RU" sz="2000" dirty="0" smtClean="0"/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6C0000"/>
              </a:buClr>
              <a:buSzPct val="80000"/>
              <a:buNone/>
            </a:pPr>
            <a:r>
              <a:rPr lang="ru-RU" sz="2000" dirty="0" smtClean="0"/>
              <a:t>Автор шаблона </a:t>
            </a:r>
            <a:r>
              <a:rPr lang="ru-RU" sz="2000" dirty="0" err="1" smtClean="0"/>
              <a:t>Ранько</a:t>
            </a:r>
            <a:r>
              <a:rPr lang="ru-RU" sz="2000" dirty="0" smtClean="0"/>
              <a:t> Е. А. </a:t>
            </a:r>
            <a:r>
              <a:rPr lang="en-US" sz="2000" dirty="0" smtClean="0">
                <a:hlinkClick r:id="rId4"/>
              </a:rPr>
              <a:t>http://elenaranko.ucoz.ru/</a:t>
            </a:r>
            <a:r>
              <a:rPr lang="ru-RU" sz="2000" dirty="0" smtClean="0"/>
              <a:t> 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74638"/>
            <a:ext cx="8424936" cy="778098"/>
          </a:xfrm>
        </p:spPr>
        <p:txBody>
          <a:bodyPr/>
          <a:lstStyle/>
          <a:p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Используемые источники:</a:t>
            </a:r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80920" cy="77809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Речевая разминка</a:t>
            </a:r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395536" y="1556792"/>
            <a:ext cx="8352928" cy="4896544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800" dirty="0" smtClean="0"/>
              <a:t>В осеннее ненастье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4800" dirty="0" smtClean="0"/>
              <a:t>семь погод на дворе: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4800" dirty="0" smtClean="0"/>
              <a:t>сеет, веет, кружит, рвёт,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4800" dirty="0" smtClean="0"/>
              <a:t>сверху льёт, а снизу метёт.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hastnik.ru/wp-content/uploads/2012/06/balmont.jpg"/>
          <p:cNvPicPr>
            <a:picLocks noChangeAspect="1" noChangeArrowheads="1"/>
          </p:cNvPicPr>
          <p:nvPr/>
        </p:nvPicPr>
        <p:blipFill>
          <a:blip r:embed="rId2" cstate="email"/>
          <a:srcRect b="5307"/>
          <a:stretch>
            <a:fillRect/>
          </a:stretch>
        </p:blipFill>
        <p:spPr bwMode="auto">
          <a:xfrm>
            <a:off x="357158" y="357166"/>
            <a:ext cx="4467454" cy="5072098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5000628" y="357166"/>
            <a:ext cx="3675828" cy="5072098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Константин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Дмитриевич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Бальмонт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(1867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– 1942)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поэт, критик, переводчик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chastnik.ru/wp-content/uploads/2012/06/balmont.jpg"/>
          <p:cNvPicPr>
            <a:picLocks noChangeAspect="1" noChangeArrowheads="1"/>
          </p:cNvPicPr>
          <p:nvPr/>
        </p:nvPicPr>
        <p:blipFill>
          <a:blip r:embed="rId2" cstate="email"/>
          <a:srcRect b="5307"/>
          <a:stretch>
            <a:fillRect/>
          </a:stretch>
        </p:blipFill>
        <p:spPr bwMode="auto">
          <a:xfrm>
            <a:off x="500034" y="571480"/>
            <a:ext cx="2000264" cy="2270988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2571737" y="428604"/>
            <a:ext cx="6143668" cy="5528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Константин Дмитриевич Бальмонт родился и вырос в помещичьей семье. 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Его отец, Дмитрий Константинович Бальмонт, был судьёй, а потом председателем земской управы в городе Шуя (по-нашему, мэр). 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Мать, Вера Николаевна Лебедева, - высококультурная женщина, оказала глубокое влияние на юного поэта. </a:t>
            </a:r>
          </a:p>
          <a:p>
            <a:pPr algn="ctr"/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Бальмон К. Осень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214414" y="357166"/>
            <a:ext cx="6762776" cy="5072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03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428604"/>
            <a:ext cx="821537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dirty="0" smtClean="0"/>
              <a:t>Понравилось вам стихотворение?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Найдите строки, которые говорят о настроении поэта.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О ком можно сказать «проснётся и заплачет»? К кому относит поэт эти слова?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Какая интонация соответствует содержанию стихотворения: печальная, радостная, тревожная?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571480"/>
            <a:ext cx="835824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Найдите значение слова «благовонье»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Благовонье </a:t>
            </a:r>
            <a:r>
              <a:rPr lang="ru-RU" sz="3600" dirty="0" smtClean="0"/>
              <a:t>– приятный, ароматный запах.</a:t>
            </a:r>
          </a:p>
          <a:p>
            <a:endParaRPr lang="ru-RU" sz="3600" dirty="0" smtClean="0"/>
          </a:p>
          <a:p>
            <a:r>
              <a:rPr lang="ru-RU" sz="3600" dirty="0" smtClean="0"/>
              <a:t>Что такое олицетворение?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Олицетворение </a:t>
            </a:r>
            <a:r>
              <a:rPr lang="ru-RU" sz="3600" dirty="0" smtClean="0"/>
              <a:t>(олицетворить) – выразить, представить в образе живого существа. 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785794"/>
            <a:ext cx="85011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Найдите в стихотворении олицетворения.</a:t>
            </a:r>
          </a:p>
          <a:p>
            <a:endParaRPr lang="ru-RU" sz="3600" dirty="0" smtClean="0"/>
          </a:p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Солнце смеётся.</a:t>
            </a:r>
          </a:p>
          <a:p>
            <a:pPr algn="ctr"/>
            <a:endParaRPr lang="ru-RU" sz="48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Осень проснётся и заплачет.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hastnik.ru/wp-content/uploads/2012/06/balmont.jpg"/>
          <p:cNvPicPr>
            <a:picLocks noChangeAspect="1" noChangeArrowheads="1"/>
          </p:cNvPicPr>
          <p:nvPr/>
        </p:nvPicPr>
        <p:blipFill>
          <a:blip r:embed="rId2" cstate="email"/>
          <a:srcRect b="5307"/>
          <a:stretch>
            <a:fillRect/>
          </a:stretch>
        </p:blipFill>
        <p:spPr bwMode="auto">
          <a:xfrm>
            <a:off x="357158" y="357166"/>
            <a:ext cx="4467454" cy="5072098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5000628" y="571480"/>
            <a:ext cx="3675828" cy="485778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Константин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Дмитриевич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Бальмонт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(1867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– 1942)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806</TotalTime>
  <Words>245</Words>
  <Application>Microsoft Office PowerPoint</Application>
  <PresentationFormat>Экран (4:3)</PresentationFormat>
  <Paragraphs>41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К. Д. Бальмонт «Поспевает брусника…»</vt:lpstr>
      <vt:lpstr>Речевая разминка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Используемые источники: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Admin</cp:lastModifiedBy>
  <cp:revision>23</cp:revision>
  <dcterms:created xsi:type="dcterms:W3CDTF">2014-08-08T16:01:14Z</dcterms:created>
  <dcterms:modified xsi:type="dcterms:W3CDTF">2019-10-18T07:20:30Z</dcterms:modified>
</cp:coreProperties>
</file>