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5" r:id="rId5"/>
    <p:sldId id="259" r:id="rId6"/>
    <p:sldId id="260" r:id="rId7"/>
    <p:sldId id="277" r:id="rId8"/>
    <p:sldId id="261" r:id="rId9"/>
    <p:sldId id="279" r:id="rId10"/>
    <p:sldId id="281" r:id="rId11"/>
    <p:sldId id="282" r:id="rId12"/>
    <p:sldId id="266" r:id="rId13"/>
    <p:sldId id="267" r:id="rId14"/>
    <p:sldId id="268" r:id="rId15"/>
    <p:sldId id="269" r:id="rId16"/>
    <p:sldId id="280" r:id="rId17"/>
    <p:sldId id="270" r:id="rId18"/>
    <p:sldId id="283" r:id="rId19"/>
    <p:sldId id="278" r:id="rId20"/>
    <p:sldId id="262" r:id="rId21"/>
    <p:sldId id="263" r:id="rId22"/>
    <p:sldId id="271" r:id="rId23"/>
    <p:sldId id="264" r:id="rId24"/>
    <p:sldId id="284" r:id="rId25"/>
    <p:sldId id="285" r:id="rId26"/>
    <p:sldId id="286" r:id="rId27"/>
    <p:sldId id="287" r:id="rId28"/>
    <p:sldId id="288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D6F60-FD2D-4A12-B48A-223D73DCD34C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7E4A3-B4D1-4AEB-83DA-C2D2AE4E8A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D6F60-FD2D-4A12-B48A-223D73DCD34C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7E4A3-B4D1-4AEB-83DA-C2D2AE4E8A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D6F60-FD2D-4A12-B48A-223D73DCD34C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7E4A3-B4D1-4AEB-83DA-C2D2AE4E8A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D6F60-FD2D-4A12-B48A-223D73DCD34C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7E4A3-B4D1-4AEB-83DA-C2D2AE4E8A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D6F60-FD2D-4A12-B48A-223D73DCD34C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7E4A3-B4D1-4AEB-83DA-C2D2AE4E8A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D6F60-FD2D-4A12-B48A-223D73DCD34C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7E4A3-B4D1-4AEB-83DA-C2D2AE4E8A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D6F60-FD2D-4A12-B48A-223D73DCD34C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7E4A3-B4D1-4AEB-83DA-C2D2AE4E8A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D6F60-FD2D-4A12-B48A-223D73DCD34C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7E4A3-B4D1-4AEB-83DA-C2D2AE4E8A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D6F60-FD2D-4A12-B48A-223D73DCD34C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7E4A3-B4D1-4AEB-83DA-C2D2AE4E8A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D6F60-FD2D-4A12-B48A-223D73DCD34C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7E4A3-B4D1-4AEB-83DA-C2D2AE4E8A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D6F60-FD2D-4A12-B48A-223D73DCD34C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7E4A3-B4D1-4AEB-83DA-C2D2AE4E8A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6D6F60-FD2D-4A12-B48A-223D73DCD34C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27E4A3-B4D1-4AEB-83DA-C2D2AE4E8AF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rId8.jpg"/>
          <p:cNvPicPr/>
          <p:nvPr/>
        </p:nvPicPr>
        <p:blipFill>
          <a:blip r:embed="rId2" cstate="print"/>
          <a:srcRect t="8139" b="4651"/>
          <a:stretch>
            <a:fillRect/>
          </a:stretch>
        </p:blipFill>
        <p:spPr>
          <a:xfrm>
            <a:off x="1428728" y="0"/>
            <a:ext cx="6643734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571604" y="4286256"/>
            <a:ext cx="657229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err="1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Портфолио</a:t>
            </a:r>
            <a:endParaRPr lang="ru-RU" sz="2400" b="1" cap="none" spc="0" dirty="0" smtClean="0">
              <a:ln w="11430"/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err="1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Старше-разновозростной</a:t>
            </a:r>
            <a:r>
              <a:rPr lang="ru-RU" sz="2400" b="1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группы «Сказка»</a:t>
            </a:r>
            <a:endParaRPr lang="ru-RU" sz="2400" b="1" cap="none" spc="0" dirty="0">
              <a:ln w="11430"/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9-009-Zajka-seryj-umyvaetsj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Содержимое 6" descr="20160412_132518.jpg"/>
          <p:cNvPicPr>
            <a:picLocks noChangeAspect="1"/>
          </p:cNvPicPr>
          <p:nvPr/>
        </p:nvPicPr>
        <p:blipFill>
          <a:blip r:embed="rId3" cstate="email"/>
          <a:srcRect t="4104"/>
          <a:stretch>
            <a:fillRect/>
          </a:stretch>
        </p:blipFill>
        <p:spPr>
          <a:xfrm>
            <a:off x="4357686" y="4071942"/>
            <a:ext cx="4468192" cy="24102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619672" y="548680"/>
            <a:ext cx="65527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Центр «Природы»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1500174"/>
            <a:ext cx="414340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В нашей группе на стене,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Во зеленой во стране,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В расписных горшочках 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Подросли цветочки.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Вот розан, герань,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</a:rPr>
              <a:t>толстянка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,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Колких кактусов семья.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Про цветы  не забываем.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Как ухаживать? Все знаем!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Почву взрыхлить, полить и опрыснуть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Только потом красотой насладиться. 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Что для опытов сгодится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В нашем шкафчике хранится.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Удивляемся всему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Как? Зачем? И почему?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33261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9-009-Zajka-seryj-umyvaetsj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Содержимое 6" descr="20160412_132121.jpg"/>
          <p:cNvPicPr>
            <a:picLocks noChangeAspect="1"/>
          </p:cNvPicPr>
          <p:nvPr/>
        </p:nvPicPr>
        <p:blipFill rotWithShape="1">
          <a:blip r:embed="rId3" cstate="email"/>
          <a:srcRect l="42574" r="9994"/>
          <a:stretch/>
        </p:blipFill>
        <p:spPr>
          <a:xfrm>
            <a:off x="2419233" y="1918866"/>
            <a:ext cx="3816424" cy="4525963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331640" y="764704"/>
            <a:ext cx="6212774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0"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Развитие речи</a:t>
            </a:r>
          </a:p>
          <a:p>
            <a:pPr algn="ctr"/>
            <a:r>
              <a:rPr lang="ru-RU" sz="3200" b="1" dirty="0" smtClean="0">
                <a:ln w="0"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Центр грамотности</a:t>
            </a:r>
            <a:endParaRPr lang="ru-RU" sz="3200" b="1" cap="none" spc="0" dirty="0">
              <a:ln w="0">
                <a:solidFill>
                  <a:schemeClr val="accent6">
                    <a:lumMod val="75000"/>
                  </a:schemeClr>
                </a:solidFill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46701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9-009-Zajka-seryj-umyvaetsja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7" name="Рисунок 6" descr="20151016_184252.jpg"/>
          <p:cNvPicPr>
            <a:picLocks noChangeAspect="1"/>
          </p:cNvPicPr>
          <p:nvPr/>
        </p:nvPicPr>
        <p:blipFill>
          <a:blip r:embed="rId3" cstate="email"/>
          <a:srcRect b="8276"/>
          <a:stretch>
            <a:fillRect/>
          </a:stretch>
        </p:blipFill>
        <p:spPr>
          <a:xfrm rot="5400000">
            <a:off x="-656104" y="2513435"/>
            <a:ext cx="5072074" cy="2616923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8" name="Рисунок 7" descr="20151016_184301.jpg"/>
          <p:cNvPicPr>
            <a:picLocks noChangeAspect="1"/>
          </p:cNvPicPr>
          <p:nvPr/>
        </p:nvPicPr>
        <p:blipFill>
          <a:blip r:embed="rId4" cstate="email"/>
          <a:srcRect l="5195"/>
          <a:stretch>
            <a:fillRect/>
          </a:stretch>
        </p:blipFill>
        <p:spPr>
          <a:xfrm>
            <a:off x="2357422" y="3214686"/>
            <a:ext cx="5214942" cy="309414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214282" y="500042"/>
            <a:ext cx="8842633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Социально-коммуникативное развитие</a:t>
            </a:r>
          </a:p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Центр </a:t>
            </a:r>
            <a:r>
              <a:rPr lang="ru-RU" sz="3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строительно</a:t>
            </a: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– конструктивных игр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071802" y="2214554"/>
            <a:ext cx="535785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Для строителя привычно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Строить новый дом кирпичный</a:t>
            </a: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9-009-Zajka-seryj-umyvaetsj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8390" y="5814"/>
            <a:ext cx="9144000" cy="6858000"/>
          </a:xfrm>
          <a:prstGeom prst="rect">
            <a:avLst/>
          </a:prstGeom>
        </p:spPr>
      </p:pic>
      <p:pic>
        <p:nvPicPr>
          <p:cNvPr id="7" name="Содержимое 6" descr="20151016_184429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785786" y="1428736"/>
            <a:ext cx="8046156" cy="4525963"/>
          </a:xfrm>
          <a:effectLst>
            <a:softEdge rad="317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714480" y="357167"/>
            <a:ext cx="6643733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Игровой центр «Дом»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00694" y="1285860"/>
            <a:ext cx="342902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Когда у нас свободный час,</a:t>
            </a:r>
            <a:br>
              <a:rPr lang="ru-RU" b="1" dirty="0" smtClean="0"/>
            </a:br>
            <a:r>
              <a:rPr lang="ru-RU" b="1" dirty="0" smtClean="0"/>
              <a:t>Мы зря не бьем баклуши –</a:t>
            </a:r>
            <a:br>
              <a:rPr lang="ru-RU" b="1" dirty="0" smtClean="0"/>
            </a:br>
            <a:r>
              <a:rPr lang="ru-RU" b="1" dirty="0" smtClean="0"/>
              <a:t>Ведь в детской комнате у нас</a:t>
            </a:r>
            <a:br>
              <a:rPr lang="ru-RU" b="1" dirty="0" smtClean="0"/>
            </a:br>
            <a:r>
              <a:rPr lang="ru-RU" b="1" dirty="0" smtClean="0"/>
              <a:t>Есть множество игрушек.</a:t>
            </a:r>
          </a:p>
          <a:p>
            <a:r>
              <a:rPr lang="ru-RU" b="1" dirty="0" smtClean="0"/>
              <a:t>Мы проводим вечер длинный</a:t>
            </a:r>
            <a:br>
              <a:rPr lang="ru-RU" b="1" dirty="0" smtClean="0"/>
            </a:br>
            <a:r>
              <a:rPr lang="ru-RU" b="1" dirty="0" smtClean="0"/>
              <a:t>В общей комнате – гостиной. </a:t>
            </a:r>
            <a:br>
              <a:rPr lang="ru-RU" b="1" dirty="0" smtClean="0"/>
            </a:b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9-009-Zajka-seryj-umyvaetsja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3999" cy="6858000"/>
          </a:xfrm>
        </p:spPr>
      </p:pic>
      <p:pic>
        <p:nvPicPr>
          <p:cNvPr id="5" name="Содержимое 3" descr="20151016_18444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85720" y="285729"/>
            <a:ext cx="6604046" cy="3714776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6" name="Содержимое 3" descr="20151020_17151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5400000">
            <a:off x="4241452" y="1544970"/>
            <a:ext cx="5429961" cy="3054353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85720" y="4643446"/>
            <a:ext cx="692948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Маме помогаю, белье прибираю!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9-009-Zajka-seryj-umyvaetsj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Содержимое 5" descr="20151020_171714.jpg"/>
          <p:cNvPicPr>
            <a:picLocks noChangeAspect="1"/>
          </p:cNvPicPr>
          <p:nvPr/>
        </p:nvPicPr>
        <p:blipFill>
          <a:blip r:embed="rId3" cstate="email"/>
          <a:srcRect l="10865"/>
          <a:stretch>
            <a:fillRect/>
          </a:stretch>
        </p:blipFill>
        <p:spPr>
          <a:xfrm rot="5400000">
            <a:off x="5114931" y="2814631"/>
            <a:ext cx="4414864" cy="2786082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572000" y="1357298"/>
            <a:ext cx="4572000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Отдохнем и чаек попьем!</a:t>
            </a:r>
          </a:p>
          <a:p>
            <a:pPr algn="ctr"/>
            <a:endParaRPr lang="ru-RU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" name="Содержимое 5" descr="20151020_17193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5400000">
            <a:off x="-730288" y="1301735"/>
            <a:ext cx="4318031" cy="242889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8" name="Рисунок 7" descr="20151020_172027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5400000">
            <a:off x="1886377" y="3685731"/>
            <a:ext cx="3786214" cy="2129745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642911" y="285728"/>
            <a:ext cx="635798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Инвентарь возьмем, быстро в доме уберем!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9-009-Zajka-seryj-umyvaetsj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5" name="Содержимое 6" descr="20160412_133218.jpg"/>
          <p:cNvPicPr>
            <a:picLocks noChangeAspect="1"/>
          </p:cNvPicPr>
          <p:nvPr/>
        </p:nvPicPr>
        <p:blipFill>
          <a:blip r:embed="rId3" cstate="email"/>
          <a:srcRect l="14417"/>
          <a:stretch>
            <a:fillRect/>
          </a:stretch>
        </p:blipFill>
        <p:spPr>
          <a:xfrm rot="5400000">
            <a:off x="2299370" y="1415419"/>
            <a:ext cx="4429156" cy="2911088"/>
          </a:xfrm>
          <a:prstGeom prst="rect">
            <a:avLst/>
          </a:prstGeom>
        </p:spPr>
      </p:pic>
      <p:pic>
        <p:nvPicPr>
          <p:cNvPr id="6" name="Рисунок 5" descr="20160412_13333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5400000">
            <a:off x="-655883" y="2959490"/>
            <a:ext cx="4624362" cy="2601204"/>
          </a:xfrm>
          <a:prstGeom prst="rect">
            <a:avLst/>
          </a:prstGeom>
        </p:spPr>
      </p:pic>
      <p:pic>
        <p:nvPicPr>
          <p:cNvPr id="7" name="Рисунок 6" descr="20160412_133259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5400000">
            <a:off x="5089180" y="2842154"/>
            <a:ext cx="5041556" cy="283587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57201" y="274638"/>
            <a:ext cx="793122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0"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Игровой центр «Театр»</a:t>
            </a:r>
            <a:endParaRPr lang="ru-RU" sz="2800" b="1" dirty="0">
              <a:ln w="0">
                <a:solidFill>
                  <a:schemeClr val="accent6">
                    <a:lumMod val="75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68308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9-009-Zajka-seryj-umyvaetsj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Содержимое 6" descr="20151016_184604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 l="25959" r="8340"/>
          <a:stretch>
            <a:fillRect/>
          </a:stretch>
        </p:blipFill>
        <p:spPr>
          <a:xfrm rot="5400000">
            <a:off x="3763148" y="1737524"/>
            <a:ext cx="5286412" cy="4525963"/>
          </a:xfrm>
        </p:spPr>
      </p:pic>
      <p:sp>
        <p:nvSpPr>
          <p:cNvPr id="8" name="Прямоугольник 7"/>
          <p:cNvSpPr/>
          <p:nvPr/>
        </p:nvSpPr>
        <p:spPr>
          <a:xfrm>
            <a:off x="899592" y="285728"/>
            <a:ext cx="756084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Физическое развитие</a:t>
            </a:r>
          </a:p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Центр «Физической культуры и спорта»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2428868"/>
            <a:ext cx="37862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ru-RU" b="1" dirty="0" smtClean="0"/>
              <a:t>В спорте нет путей коротких, </a:t>
            </a:r>
          </a:p>
          <a:p>
            <a:pPr lvl="1"/>
            <a:r>
              <a:rPr lang="ru-RU" b="1" dirty="0" smtClean="0"/>
              <a:t>И удач случайных нет. </a:t>
            </a:r>
          </a:p>
          <a:p>
            <a:pPr lvl="1"/>
            <a:r>
              <a:rPr lang="ru-RU" b="1" dirty="0" smtClean="0"/>
              <a:t>Узнаем на тренировках </a:t>
            </a:r>
          </a:p>
          <a:p>
            <a:pPr lvl="1"/>
            <a:r>
              <a:rPr lang="ru-RU" b="1" dirty="0" smtClean="0"/>
              <a:t>Все мы формулу побед.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9-009-Zajka-seryj-umyvaetsj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7108"/>
          <a:stretch/>
        </p:blipFill>
        <p:spPr>
          <a:xfrm rot="5400000">
            <a:off x="1770595" y="2616208"/>
            <a:ext cx="5076330" cy="3073920"/>
          </a:xfrm>
        </p:spPr>
      </p:pic>
      <p:sp>
        <p:nvSpPr>
          <p:cNvPr id="8" name="Прямоугольник 7"/>
          <p:cNvSpPr/>
          <p:nvPr/>
        </p:nvSpPr>
        <p:spPr>
          <a:xfrm>
            <a:off x="457200" y="980729"/>
            <a:ext cx="808778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0"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Художественно-эстетическое развитие</a:t>
            </a:r>
          </a:p>
          <a:p>
            <a:pPr algn="ctr"/>
            <a:r>
              <a:rPr lang="ru-RU" sz="3600" b="1" dirty="0" smtClean="0">
                <a:ln w="0"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Творческая мастерская</a:t>
            </a:r>
            <a:endParaRPr lang="ru-RU" sz="3600" b="1" cap="none" spc="0" dirty="0">
              <a:ln w="0">
                <a:solidFill>
                  <a:schemeClr val="accent6">
                    <a:lumMod val="75000"/>
                  </a:schemeClr>
                </a:solidFill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2828836"/>
            <a:ext cx="65008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Я сегодня рано встала.</a:t>
            </a:r>
            <a:br>
              <a:rPr lang="ru-RU" b="1" dirty="0" smtClean="0"/>
            </a:br>
            <a:r>
              <a:rPr lang="ru-RU" b="1" dirty="0" smtClean="0"/>
              <a:t>Тихо села у стола.</a:t>
            </a:r>
            <a:br>
              <a:rPr lang="ru-RU" b="1" dirty="0" smtClean="0"/>
            </a:br>
            <a:r>
              <a:rPr lang="ru-RU" b="1" dirty="0" smtClean="0"/>
              <a:t>Краски с кисточкой достала</a:t>
            </a:r>
            <a:br>
              <a:rPr lang="ru-RU" b="1" dirty="0" smtClean="0"/>
            </a:br>
            <a:r>
              <a:rPr lang="ru-RU" b="1" dirty="0" smtClean="0"/>
              <a:t>И - картину начала.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3532623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9-009-Zajka-seryj-umyvaetsj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3528" y="1268760"/>
            <a:ext cx="856895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/>
              <a:t>В 2015-2016 учебном году наше дошкольное образовательное учреждение работает по трем основным задачам, одна из которых:</a:t>
            </a:r>
          </a:p>
          <a:p>
            <a:pPr algn="just"/>
            <a:r>
              <a:rPr lang="ru-RU" sz="3200" dirty="0" smtClean="0"/>
              <a:t>Поиск и использование в работе технологий с целью развития сенсомоторных</a:t>
            </a:r>
          </a:p>
          <a:p>
            <a:pPr algn="just"/>
            <a:r>
              <a:rPr lang="ru-RU" sz="3200" dirty="0"/>
              <a:t>с</a:t>
            </a:r>
            <a:r>
              <a:rPr lang="ru-RU" sz="3200" dirty="0" smtClean="0"/>
              <a:t>пособностей, как основы речевого развития детей.</a:t>
            </a:r>
          </a:p>
          <a:p>
            <a:pPr algn="just"/>
            <a:r>
              <a:rPr lang="ru-RU" sz="3200" dirty="0" smtClean="0"/>
              <a:t>Решая эту задачу у нас в группе работают два кружка художественно-эстетической направленности: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2158313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9-009-Zajka-seryj-umyvaetsja.jpg"/>
          <p:cNvPicPr>
            <a:picLocks noGrp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>
            <a:off x="571472" y="214290"/>
            <a:ext cx="5500726" cy="271464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752"/>
              </a:avLst>
            </a:prstTxWarp>
          </a:bodyPr>
          <a:lstStyle/>
          <a:p>
            <a:pPr algn="ctr" rtl="0"/>
            <a:endParaRPr lang="ru-RU" sz="1400" kern="10" spc="0" dirty="0">
              <a:ln w="9525">
                <a:solidFill>
                  <a:srgbClr val="BFBFBF"/>
                </a:solidFill>
                <a:round/>
                <a:headEnd/>
                <a:tailEnd/>
              </a:ln>
              <a:solidFill>
                <a:schemeClr val="tx2">
                  <a:lumMod val="75000"/>
                </a:schemeClr>
              </a:solidFill>
              <a:effectLst/>
              <a:latin typeface="Arial Black"/>
            </a:endParaRPr>
          </a:p>
        </p:txBody>
      </p:sp>
      <p:sp>
        <p:nvSpPr>
          <p:cNvPr id="1028" name="WordArt 4"/>
          <p:cNvSpPr>
            <a:spLocks noChangeArrowheads="1" noChangeShapeType="1" noTextEdit="1"/>
          </p:cNvSpPr>
          <p:nvPr/>
        </p:nvSpPr>
        <p:spPr bwMode="auto">
          <a:xfrm>
            <a:off x="1428728" y="3000372"/>
            <a:ext cx="4000527" cy="1785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1600" kern="10" spc="0" dirty="0">
              <a:ln w="9525">
                <a:solidFill>
                  <a:srgbClr val="BFBFBF"/>
                </a:solidFill>
                <a:round/>
                <a:headEnd/>
                <a:tailEnd/>
              </a:ln>
              <a:solidFill>
                <a:schemeClr val="tx2">
                  <a:lumMod val="75000"/>
                </a:schemeClr>
              </a:solidFill>
              <a:effectLst/>
              <a:latin typeface="Arial Black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5786" y="428604"/>
            <a:ext cx="5870453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Возвели его однажды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Возвели среди тайги!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дом с названьем «Солнышко», ты не бойся приходи.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этом доме все для нас: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Сказка, песня и рассказ.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Шумный пляс и тихий час-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этом доме все для нас.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Вкусный завтрак и обед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нем растем, не зная бед.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Здесь себе друзей находим.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прогулки вместе ходим.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Очень весело живем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гости всех к себе зовем!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hatlnai.86.i-schools.ru/files/SDC1310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43372" y="2928934"/>
            <a:ext cx="4267200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0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3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6" dur="5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9" dur="5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5" dur="5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9-009-Zajka-seryj-umyvaetsj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357290" y="428604"/>
            <a:ext cx="678661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Кружок по </a:t>
            </a:r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пластилинографии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«разноцветный пластилин»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9" name="Содержимое 8" descr="20160209_173017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 l="7383" r="17149"/>
          <a:stretch>
            <a:fillRect/>
          </a:stretch>
        </p:blipFill>
        <p:spPr>
          <a:xfrm>
            <a:off x="4786314" y="2357430"/>
            <a:ext cx="3929090" cy="31247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1357290" y="1571612"/>
            <a:ext cx="75724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 descr="20160215_171429.jpg"/>
          <p:cNvPicPr>
            <a:picLocks noChangeAspect="1"/>
          </p:cNvPicPr>
          <p:nvPr/>
        </p:nvPicPr>
        <p:blipFill>
          <a:blip r:embed="rId4" cstate="email"/>
          <a:srcRect l="14844" r="17187"/>
          <a:stretch>
            <a:fillRect/>
          </a:stretch>
        </p:blipFill>
        <p:spPr>
          <a:xfrm>
            <a:off x="428596" y="3000372"/>
            <a:ext cx="3970776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2357422" y="1928802"/>
            <a:ext cx="5422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Ко  Дню защитников Отечества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9-009-Zajka-seryj-umyvaetsj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Содержимое 6" descr="20160411_082343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 l="10934" r="8271"/>
          <a:stretch>
            <a:fillRect/>
          </a:stretch>
        </p:blipFill>
        <p:spPr>
          <a:xfrm>
            <a:off x="1500166" y="1428736"/>
            <a:ext cx="6215106" cy="4327019"/>
          </a:xfrm>
          <a:effectLst>
            <a:softEdge rad="127000"/>
          </a:effectLst>
        </p:spPr>
      </p:pic>
      <p:sp>
        <p:nvSpPr>
          <p:cNvPr id="8" name="TextBox 7"/>
          <p:cNvSpPr txBox="1"/>
          <p:nvPr/>
        </p:nvSpPr>
        <p:spPr>
          <a:xfrm>
            <a:off x="1785918" y="857232"/>
            <a:ext cx="58579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Коллективная работа «Хохломской  поднос»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9-009-Zajka-seryj-umyvaetsj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Содержимое 6" descr="SAM_5055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 l="12118" r="14047"/>
          <a:stretch>
            <a:fillRect/>
          </a:stretch>
        </p:blipFill>
        <p:spPr>
          <a:xfrm>
            <a:off x="2928926" y="1928802"/>
            <a:ext cx="3571900" cy="3628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SAM_5073.JPG"/>
          <p:cNvPicPr>
            <a:picLocks noChangeAspect="1"/>
          </p:cNvPicPr>
          <p:nvPr/>
        </p:nvPicPr>
        <p:blipFill>
          <a:blip r:embed="rId4" cstate="email"/>
          <a:srcRect l="2777" t="6250" r="2777" b="7291"/>
          <a:stretch>
            <a:fillRect/>
          </a:stretch>
        </p:blipFill>
        <p:spPr>
          <a:xfrm rot="1341463">
            <a:off x="6119007" y="3401647"/>
            <a:ext cx="2532303" cy="30908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SAM_5070.JPG"/>
          <p:cNvPicPr>
            <a:picLocks noChangeAspect="1"/>
          </p:cNvPicPr>
          <p:nvPr/>
        </p:nvPicPr>
        <p:blipFill>
          <a:blip r:embed="rId5" cstate="email"/>
          <a:srcRect l="13889" t="9375" r="8333" b="10416"/>
          <a:stretch>
            <a:fillRect/>
          </a:stretch>
        </p:blipFill>
        <p:spPr>
          <a:xfrm rot="19772049">
            <a:off x="622723" y="3441732"/>
            <a:ext cx="2227627" cy="30629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28728" y="428604"/>
            <a:ext cx="5869975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Кружок «Волшебная бумага»</a:t>
            </a:r>
          </a:p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Руководитель: </a:t>
            </a:r>
            <a:r>
              <a:rPr lang="ru-RU" sz="2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Романенок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А.А.</a:t>
            </a:r>
            <a:endParaRPr lang="ru-RU" sz="28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Осенние мотивы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9-009-Zajka-seryj-umyvaetsj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Содержимое 4" descr="SAM_5449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 l="23956" r="20405"/>
          <a:stretch>
            <a:fillRect/>
          </a:stretch>
        </p:blipFill>
        <p:spPr>
          <a:xfrm>
            <a:off x="6500826" y="1428736"/>
            <a:ext cx="2469617" cy="33289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SAM_5190.JPG"/>
          <p:cNvPicPr>
            <a:picLocks noChangeAspect="1"/>
          </p:cNvPicPr>
          <p:nvPr/>
        </p:nvPicPr>
        <p:blipFill>
          <a:blip r:embed="rId4" cstate="email"/>
          <a:srcRect l="3125" t="6250" r="3125" b="6250"/>
          <a:stretch>
            <a:fillRect/>
          </a:stretch>
        </p:blipFill>
        <p:spPr>
          <a:xfrm>
            <a:off x="3071802" y="4000504"/>
            <a:ext cx="3429024" cy="24003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SAM_5192.JPG"/>
          <p:cNvPicPr>
            <a:picLocks noChangeAspect="1"/>
          </p:cNvPicPr>
          <p:nvPr/>
        </p:nvPicPr>
        <p:blipFill>
          <a:blip r:embed="rId5" cstate="email"/>
          <a:srcRect l="5555" t="5208" r="8333" b="5208"/>
          <a:stretch>
            <a:fillRect/>
          </a:stretch>
        </p:blipFill>
        <p:spPr>
          <a:xfrm>
            <a:off x="285720" y="1500174"/>
            <a:ext cx="2575091" cy="3571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571604" y="500042"/>
            <a:ext cx="666938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</a:t>
            </a:r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а морской глубине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3" descr="0009-009-Zajka-seryj-umyvaetsj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285853" y="0"/>
            <a:ext cx="67763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Наши достижения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" name="Содержимое 9" descr="диплом сказк2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 r="2963"/>
          <a:stretch>
            <a:fillRect/>
          </a:stretch>
        </p:blipFill>
        <p:spPr>
          <a:xfrm>
            <a:off x="4357686" y="714332"/>
            <a:ext cx="4320837" cy="6143668"/>
          </a:xfrm>
        </p:spPr>
      </p:pic>
      <p:sp>
        <p:nvSpPr>
          <p:cNvPr id="11" name="TextBox 10"/>
          <p:cNvSpPr txBox="1"/>
          <p:nvPr/>
        </p:nvSpPr>
        <p:spPr>
          <a:xfrm>
            <a:off x="214283" y="2463034"/>
            <a:ext cx="4286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Номинация «Лучшее групповое помещение»</a:t>
            </a:r>
            <a:endParaRPr lang="ru-RU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9-009-Zajka-seryj-umyvaetsj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Содержимое 6" descr="диплом сказк1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 t="1907"/>
          <a:stretch>
            <a:fillRect/>
          </a:stretch>
        </p:blipFill>
        <p:spPr>
          <a:xfrm rot="10800000">
            <a:off x="4071934" y="285728"/>
            <a:ext cx="4829415" cy="6357982"/>
          </a:xfrm>
        </p:spPr>
      </p:pic>
      <p:sp>
        <p:nvSpPr>
          <p:cNvPr id="8" name="TextBox 7"/>
          <p:cNvSpPr txBox="1"/>
          <p:nvPr/>
        </p:nvSpPr>
        <p:spPr>
          <a:xfrm>
            <a:off x="214282" y="2357430"/>
            <a:ext cx="45005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Конкурс «Выносное оборудование </a:t>
            </a:r>
          </a:p>
          <a:p>
            <a:pPr algn="just"/>
            <a:r>
              <a:rPr lang="ru-RU" b="1" dirty="0" smtClean="0"/>
              <a:t>для зимних прогулок»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9-009-Zajka-seryj-umyvaetsj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Содержимое 6" descr="диплом сказк1 001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 l="1093" t="2771"/>
          <a:stretch>
            <a:fillRect/>
          </a:stretch>
        </p:blipFill>
        <p:spPr>
          <a:xfrm rot="10800000">
            <a:off x="4429124" y="-1"/>
            <a:ext cx="4500594" cy="6858000"/>
          </a:xfrm>
        </p:spPr>
      </p:pic>
      <p:sp>
        <p:nvSpPr>
          <p:cNvPr id="8" name="TextBox 7"/>
          <p:cNvSpPr txBox="1"/>
          <p:nvPr/>
        </p:nvSpPr>
        <p:spPr>
          <a:xfrm>
            <a:off x="214282" y="2571744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Конкурс «Готовность групп к учебному году»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9-009-Zajka-seryj-umyvaetsj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Содержимое 6" descr="диплом сказка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 rot="10800000">
            <a:off x="4071934" y="0"/>
            <a:ext cx="4815166" cy="6643710"/>
          </a:xfrm>
        </p:spPr>
      </p:pic>
      <p:sp>
        <p:nvSpPr>
          <p:cNvPr id="8" name="TextBox 7"/>
          <p:cNvSpPr txBox="1"/>
          <p:nvPr/>
        </p:nvSpPr>
        <p:spPr>
          <a:xfrm>
            <a:off x="142844" y="2285992"/>
            <a:ext cx="4929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Конкурс «Игры и пособия для сенсомоторного</a:t>
            </a:r>
          </a:p>
          <a:p>
            <a:r>
              <a:rPr lang="ru-RU" b="1" dirty="0" smtClean="0"/>
              <a:t>Развития детей своими руками»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9-009-Zajka-seryj-umyvaetsj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14678" y="2000240"/>
            <a:ext cx="59293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Приходите в гости к нам.</a:t>
            </a:r>
          </a:p>
          <a:p>
            <a:r>
              <a:rPr lang="ru-RU" sz="3600" b="1" dirty="0" smtClean="0">
                <a:solidFill>
                  <a:srgbClr val="C00000"/>
                </a:solidFill>
              </a:rPr>
              <a:t>Будем рады очень вам!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8" name="Содержимое 7" descr="15870398.gif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-214346" y="1928802"/>
            <a:ext cx="4525963" cy="45259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0009-009-Zajka-seryj-umyvaetsja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WordArt 4"/>
          <p:cNvSpPr>
            <a:spLocks noChangeArrowheads="1" noChangeShapeType="1" noTextEdit="1"/>
          </p:cNvSpPr>
          <p:nvPr/>
        </p:nvSpPr>
        <p:spPr bwMode="auto">
          <a:xfrm>
            <a:off x="1428728" y="3000372"/>
            <a:ext cx="4000527" cy="1785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1600" kern="10" spc="0" dirty="0">
              <a:ln w="9525">
                <a:solidFill>
                  <a:srgbClr val="BFBFBF"/>
                </a:solidFill>
                <a:round/>
                <a:headEnd/>
                <a:tailEnd/>
              </a:ln>
              <a:solidFill>
                <a:schemeClr val="tx2">
                  <a:lumMod val="75000"/>
                </a:schemeClr>
              </a:solidFill>
              <a:effectLst/>
              <a:latin typeface="Arial Black"/>
            </a:endParaRPr>
          </a:p>
        </p:txBody>
      </p:sp>
      <p:pic>
        <p:nvPicPr>
          <p:cNvPr id="7" name="Рисунок 6" descr="рамка4.jpg"/>
          <p:cNvPicPr/>
          <p:nvPr/>
        </p:nvPicPr>
        <p:blipFill>
          <a:blip r:embed="rId3" cstate="email"/>
          <a:srcRect l="9002" r="11087"/>
          <a:stretch>
            <a:fillRect/>
          </a:stretch>
        </p:blipFill>
        <p:spPr>
          <a:xfrm>
            <a:off x="1928794" y="0"/>
            <a:ext cx="5381625" cy="5381625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8" name="TextBox 7"/>
          <p:cNvSpPr txBox="1"/>
          <p:nvPr/>
        </p:nvSpPr>
        <p:spPr>
          <a:xfrm>
            <a:off x="2643174" y="5072074"/>
            <a:ext cx="40719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Как только в сад, ты наш войдешь,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Сразу в сказку попадешь!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Мы группу так же называем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Что лучше нет ее – мы знаем!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9-009-Zajka-seryj-umyvaetsja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667" y="-6871"/>
            <a:ext cx="9144000" cy="6858000"/>
          </a:xfrm>
        </p:spPr>
      </p:pic>
      <p:sp>
        <p:nvSpPr>
          <p:cNvPr id="9" name="Овал 8"/>
          <p:cNvSpPr/>
          <p:nvPr/>
        </p:nvSpPr>
        <p:spPr>
          <a:xfrm>
            <a:off x="3214678" y="2285992"/>
            <a:ext cx="2571768" cy="2000264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 rot="3703802">
            <a:off x="1629267" y="871272"/>
            <a:ext cx="2244518" cy="928694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День знаний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 rot="21354228">
            <a:off x="5832435" y="2703525"/>
            <a:ext cx="2527507" cy="1104264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Новый год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 rot="19474009">
            <a:off x="5640173" y="1423904"/>
            <a:ext cx="2571768" cy="100013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День матери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 rot="17827391">
            <a:off x="4838643" y="695076"/>
            <a:ext cx="2335659" cy="94489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Золотая осень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428992" y="3071810"/>
            <a:ext cx="2286016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Наши традиции</a:t>
            </a:r>
            <a:endParaRPr lang="ru-RU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5" name="Овал 14"/>
          <p:cNvSpPr/>
          <p:nvPr/>
        </p:nvSpPr>
        <p:spPr>
          <a:xfrm rot="18191012">
            <a:off x="1841796" y="4776728"/>
            <a:ext cx="2527507" cy="1104264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Вороний день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 rot="1288491">
            <a:off x="5587783" y="3811673"/>
            <a:ext cx="2527507" cy="1104264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День Защитника Отечества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 rot="3948731">
            <a:off x="4587367" y="4795900"/>
            <a:ext cx="2527507" cy="1104264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Масленица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 rot="5400000">
            <a:off x="3136713" y="5073493"/>
            <a:ext cx="2780926" cy="1140134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Международный Женский день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 rot="21350932">
            <a:off x="379566" y="2869996"/>
            <a:ext cx="2527507" cy="1104264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День семьи</a:t>
            </a:r>
          </a:p>
          <a:p>
            <a:pPr algn="ctr"/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День </a:t>
            </a:r>
          </a:p>
          <a:p>
            <a:pPr algn="ctr"/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открытых дверей</a:t>
            </a:r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 rot="19425649">
            <a:off x="858612" y="4024476"/>
            <a:ext cx="2527507" cy="1104264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День Земли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 rot="1723833">
            <a:off x="711249" y="1570516"/>
            <a:ext cx="2527507" cy="1104264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День Защиты детей</a:t>
            </a:r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 rot="4817736">
            <a:off x="2656233" y="568165"/>
            <a:ext cx="2244518" cy="928694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</a:rPr>
              <a:t>День Дошкольного работника</a:t>
            </a:r>
            <a:endParaRPr lang="ru-RU" sz="1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 rot="16697282">
            <a:off x="3768183" y="575164"/>
            <a:ext cx="2244518" cy="928694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День пожилых людей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5" descr="0009-009-Zajka-seryj-umyvaetsj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54691" y="1600200"/>
            <a:ext cx="6034617" cy="4525963"/>
          </a:xfrm>
          <a:prstGeom prst="rect">
            <a:avLst/>
          </a:prstGeom>
        </p:spPr>
      </p:pic>
      <p:pic>
        <p:nvPicPr>
          <p:cNvPr id="5" name="Содержимое 5" descr="0009-009-Zajka-seryj-umyvaetsja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-214346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85984" y="571480"/>
            <a:ext cx="507209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Кто расскажет обо всём:</a:t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Отчего бывает гром,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И про север, и про юг,</a:t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И про всё, что есть вокруг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,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Кто научит рисовать,</a:t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Строить, шить и вышивать,</a:t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Усадив ребят в кружок,</a:t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Прочитает им стишок,</a:t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Скажет: «Выучите сами,</a:t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А потом прочтите маме»?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Это воспитатель.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00167" y="0"/>
            <a:ext cx="678661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Давайте познакомимся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7410" name="Picture 2" descr="http://hatlnai.86.i-schools.ru/files/DSC_0473___-___________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929454" y="785794"/>
            <a:ext cx="1714512" cy="2643667"/>
          </a:xfrm>
          <a:prstGeom prst="rect">
            <a:avLst/>
          </a:prstGeom>
          <a:noFill/>
        </p:spPr>
      </p:pic>
      <p:pic>
        <p:nvPicPr>
          <p:cNvPr id="17412" name="Picture 4" descr="http://hatlnai.86.i-schools.ru/files/DSC_0602__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928662" y="642918"/>
            <a:ext cx="1785949" cy="2669424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000760" y="3500438"/>
            <a:ext cx="31432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Воспитатель </a:t>
            </a:r>
          </a:p>
          <a:p>
            <a:pPr algn="ctr"/>
            <a:r>
              <a:rPr lang="en-US" sz="1600" b="1" dirty="0" smtClean="0"/>
              <a:t>I </a:t>
            </a:r>
            <a:r>
              <a:rPr lang="ru-RU" sz="1600" b="1" dirty="0" smtClean="0"/>
              <a:t>квалификационной категории</a:t>
            </a:r>
          </a:p>
          <a:p>
            <a:pPr algn="ctr"/>
            <a:r>
              <a:rPr lang="ru-RU" sz="1600" b="1" dirty="0" smtClean="0"/>
              <a:t>Шипицына Ирина Викторовна</a:t>
            </a:r>
            <a:endParaRPr lang="ru-RU" sz="1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3571876"/>
            <a:ext cx="35718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+mj-lt"/>
                <a:cs typeface="Times New Roman" pitchFamily="18" charset="0"/>
              </a:rPr>
              <a:t>Воспитатель</a:t>
            </a:r>
            <a:r>
              <a:rPr lang="en-US" sz="1600" b="1" dirty="0" smtClean="0">
                <a:latin typeface="+mj-lt"/>
                <a:cs typeface="Times New Roman" pitchFamily="18" charset="0"/>
              </a:rPr>
              <a:t> </a:t>
            </a:r>
          </a:p>
          <a:p>
            <a:pPr algn="ctr"/>
            <a:endParaRPr lang="ru-RU" sz="1600" b="1" dirty="0" smtClean="0">
              <a:latin typeface="+mj-lt"/>
              <a:cs typeface="Times New Roman" pitchFamily="18" charset="0"/>
            </a:endParaRPr>
          </a:p>
          <a:p>
            <a:pPr algn="ctr"/>
            <a:r>
              <a:rPr lang="ru-RU" sz="1600" b="1" dirty="0" err="1" smtClean="0">
                <a:latin typeface="+mj-lt"/>
                <a:cs typeface="Times New Roman" pitchFamily="18" charset="0"/>
              </a:rPr>
              <a:t>Романенок</a:t>
            </a:r>
            <a:r>
              <a:rPr lang="ru-RU" sz="1600" b="1" dirty="0" smtClean="0">
                <a:latin typeface="+mj-lt"/>
                <a:cs typeface="Times New Roman" pitchFamily="18" charset="0"/>
              </a:rPr>
              <a:t> Мария  Александровна</a:t>
            </a:r>
            <a:endParaRPr lang="ru-RU" sz="1600" b="1" dirty="0">
              <a:latin typeface="+mj-lt"/>
              <a:cs typeface="Times New Roman" pitchFamily="18" charset="0"/>
            </a:endParaRPr>
          </a:p>
        </p:txBody>
      </p:sp>
      <p:pic>
        <p:nvPicPr>
          <p:cNvPr id="14" name="Содержимое 13" descr="20160413_145602.jpg"/>
          <p:cNvPicPr>
            <a:picLocks noGrp="1" noChangeAspect="1"/>
          </p:cNvPicPr>
          <p:nvPr>
            <p:ph idx="1"/>
          </p:nvPr>
        </p:nvPicPr>
        <p:blipFill>
          <a:blip r:embed="rId6" cstate="email"/>
          <a:srcRect l="17968" t="9744" r="21658" b="9757"/>
          <a:stretch>
            <a:fillRect/>
          </a:stretch>
        </p:blipFill>
        <p:spPr>
          <a:xfrm rot="5400000">
            <a:off x="3619492" y="3952880"/>
            <a:ext cx="2476517" cy="1857386"/>
          </a:xfrm>
        </p:spPr>
      </p:pic>
      <p:sp>
        <p:nvSpPr>
          <p:cNvPr id="15" name="TextBox 14"/>
          <p:cNvSpPr txBox="1"/>
          <p:nvPr/>
        </p:nvSpPr>
        <p:spPr>
          <a:xfrm>
            <a:off x="2928926" y="6215082"/>
            <a:ext cx="41434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Младший воспитатель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Горбунова Людмила 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Росчеславовна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/>
      <p:bldP spid="11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9-009-Zajka-seryj-umyvaetsja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428596" y="571480"/>
            <a:ext cx="58579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наша группа «Сказка», наш волшебный сад,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наше царство, царство для ребят.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наша радость, наш любимый дом.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Подрастаем все мы в нем»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5" name="Picture 1" descr="C:\Users\Ирина\Documents\флешка\групповые фото\фото группы.jpg"/>
          <p:cNvPicPr>
            <a:picLocks noChangeAspect="1" noChangeArrowheads="1"/>
          </p:cNvPicPr>
          <p:nvPr/>
        </p:nvPicPr>
        <p:blipFill>
          <a:blip r:embed="rId3" cstate="email"/>
          <a:srcRect l="1099" t="19964" r="1098"/>
          <a:stretch>
            <a:fillRect/>
          </a:stretch>
        </p:blipFill>
        <p:spPr bwMode="auto">
          <a:xfrm>
            <a:off x="571472" y="1928802"/>
            <a:ext cx="8051330" cy="4714908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9-009-Zajka-seryj-umyvaetsj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7159" y="1000108"/>
            <a:ext cx="850112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000" dirty="0" smtClean="0"/>
              <a:t>Наше дошкольное образовательное учреждение работает по программе «Детство».</a:t>
            </a:r>
          </a:p>
          <a:p>
            <a:pPr algn="just"/>
            <a:r>
              <a:rPr lang="ru-RU" sz="4000" dirty="0" smtClean="0"/>
              <a:t>В соответствие с программой в группе «Сказка» для развития детей оформленный следующие центры: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9-009-Zajka-seryj-umyvaetsj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Содержимое 3" descr="20151016_184732.jpg"/>
          <p:cNvPicPr>
            <a:picLocks noChangeAspect="1"/>
          </p:cNvPicPr>
          <p:nvPr/>
        </p:nvPicPr>
        <p:blipFill>
          <a:blip r:embed="rId3" cstate="email"/>
          <a:srcRect l="4720" t="4104" r="10047"/>
          <a:stretch>
            <a:fillRect/>
          </a:stretch>
        </p:blipFill>
        <p:spPr>
          <a:xfrm>
            <a:off x="2714612" y="2571744"/>
            <a:ext cx="6208391" cy="392909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214415" y="285728"/>
            <a:ext cx="735811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Познавательное развитие</a:t>
            </a:r>
          </a:p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Центр «Воды и песка»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1142984"/>
            <a:ext cx="4786346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Здесь живут эксперименты –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Интересные моменты!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Всё, всё, всё хотим узнать!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Нужно всё зарисовать!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наш опыт получился,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Сколько времени он длился?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Удивляемся всему: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Как? Зачем? И почему?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9-009-Zajka-seryj-umyvaetsj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Содержимое 6" descr="20160412_132121.jpg"/>
          <p:cNvPicPr>
            <a:picLocks noChangeAspect="1"/>
          </p:cNvPicPr>
          <p:nvPr/>
        </p:nvPicPr>
        <p:blipFill rotWithShape="1">
          <a:blip r:embed="rId3" cstate="email"/>
          <a:srcRect r="57331"/>
          <a:stretch/>
        </p:blipFill>
        <p:spPr>
          <a:xfrm>
            <a:off x="4214810" y="1285860"/>
            <a:ext cx="4020848" cy="5300681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28596" y="571480"/>
            <a:ext cx="821537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Центр занимательной математики (игротека</a:t>
            </a:r>
            <a:r>
              <a:rPr lang="ru-RU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</a:t>
            </a:r>
            <a:endParaRPr lang="ru-RU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596" y="2828836"/>
            <a:ext cx="45720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Математика – Царица всех наук,</a:t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Тебе с ней подружиться советую, мой друг!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58740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573</TotalTime>
  <Words>474</Words>
  <Application>Microsoft Office PowerPoint</Application>
  <PresentationFormat>Экран (4:3)</PresentationFormat>
  <Paragraphs>104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Галина</cp:lastModifiedBy>
  <cp:revision>50</cp:revision>
  <dcterms:created xsi:type="dcterms:W3CDTF">2016-04-11T12:38:28Z</dcterms:created>
  <dcterms:modified xsi:type="dcterms:W3CDTF">2019-10-18T06:39:45Z</dcterms:modified>
</cp:coreProperties>
</file>