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9" r:id="rId4"/>
    <p:sldId id="260" r:id="rId5"/>
    <p:sldId id="261" r:id="rId6"/>
    <p:sldId id="262" r:id="rId7"/>
    <p:sldId id="265" r:id="rId8"/>
    <p:sldId id="266" r:id="rId9"/>
    <p:sldId id="267" r:id="rId10"/>
    <p:sldId id="268" r:id="rId11"/>
    <p:sldId id="263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3662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377F4E-828A-48F7-B707-5CCBE3BD5E45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F1C0C2-6E3D-4A15-9A1D-66929F70A4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53FB48-9BB2-4017-8171-F1CE8779F706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009212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53FB48-9BB2-4017-8171-F1CE8779F706}" type="slidenum">
              <a:rPr lang="ru-RU" smtClean="0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009212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53FB48-9BB2-4017-8171-F1CE8779F706}" type="slidenum">
              <a:rPr lang="ru-RU" smtClean="0"/>
              <a:pPr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009212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53FB48-9BB2-4017-8171-F1CE8779F706}" type="slidenum">
              <a:rPr lang="ru-RU" smtClean="0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009212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53FB48-9BB2-4017-8171-F1CE8779F706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009212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8A685-8615-4ECE-9E17-57E04E0265A6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B44FE-CBB4-4120-8694-9561EDD714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8A685-8615-4ECE-9E17-57E04E0265A6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B44FE-CBB4-4120-8694-9561EDD714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8A685-8615-4ECE-9E17-57E04E0265A6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B44FE-CBB4-4120-8694-9561EDD714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8A685-8615-4ECE-9E17-57E04E0265A6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B44FE-CBB4-4120-8694-9561EDD714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8A685-8615-4ECE-9E17-57E04E0265A6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B44FE-CBB4-4120-8694-9561EDD714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8A685-8615-4ECE-9E17-57E04E0265A6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B44FE-CBB4-4120-8694-9561EDD714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8A685-8615-4ECE-9E17-57E04E0265A6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B44FE-CBB4-4120-8694-9561EDD714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8A685-8615-4ECE-9E17-57E04E0265A6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B44FE-CBB4-4120-8694-9561EDD714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8A685-8615-4ECE-9E17-57E04E0265A6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B44FE-CBB4-4120-8694-9561EDD714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8A685-8615-4ECE-9E17-57E04E0265A6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B44FE-CBB4-4120-8694-9561EDD714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8A685-8615-4ECE-9E17-57E04E0265A6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B44FE-CBB4-4120-8694-9561EDD714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60000" b="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8A685-8615-4ECE-9E17-57E04E0265A6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EB44FE-CBB4-4120-8694-9561EDD714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 descr="https://academy-prof.ru/img/uploads4_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292" name="Picture 4" descr="https://academy-prof.ru/img/uploads4_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00042"/>
            <a:ext cx="80010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ЛИТЕРАТУРНОЕ ЧТЕНИЕ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Текст «Кошка»</a:t>
            </a:r>
          </a:p>
          <a:p>
            <a:r>
              <a:rPr lang="ru-RU" sz="4800" b="1" dirty="0" smtClean="0">
                <a:solidFill>
                  <a:srgbClr val="0000FF"/>
                </a:solidFill>
              </a:rPr>
              <a:t>Что ты, кошка, сторожишь?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86578" y="0"/>
            <a:ext cx="2357422" cy="198984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2500306"/>
            <a:ext cx="91439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0000FF"/>
                </a:solidFill>
              </a:rPr>
              <a:t>- Сторожу у норки мышь</a:t>
            </a:r>
            <a:r>
              <a:rPr lang="ru-RU" sz="4800" dirty="0" smtClean="0">
                <a:solidFill>
                  <a:srgbClr val="0000FF"/>
                </a:solidFill>
              </a:rPr>
              <a:t>!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3500438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200" b="1" dirty="0" smtClean="0">
                <a:solidFill>
                  <a:srgbClr val="0000FF"/>
                </a:solidFill>
                <a:latin typeface="Arial Black" pitchFamily="34" charset="0"/>
              </a:rPr>
              <a:t>Выйдет мышка невзначай.</a:t>
            </a:r>
            <a:endParaRPr lang="ru-RU" sz="4200" dirty="0" smtClean="0">
              <a:solidFill>
                <a:srgbClr val="0000FF"/>
              </a:solidFill>
              <a:latin typeface="Arial Black" pitchFamily="34" charset="0"/>
            </a:endParaRPr>
          </a:p>
          <a:p>
            <a:r>
              <a:rPr lang="ru-RU" sz="4200" b="1" dirty="0" smtClean="0">
                <a:solidFill>
                  <a:srgbClr val="0000FF"/>
                </a:solidFill>
                <a:latin typeface="Arial Black" pitchFamily="34" charset="0"/>
              </a:rPr>
              <a:t>Приглашу её на чай!</a:t>
            </a:r>
            <a:endParaRPr lang="ru-RU" sz="4200" b="1" dirty="0">
              <a:solidFill>
                <a:srgbClr val="0000FF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9861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332656"/>
            <a:ext cx="47927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      </a:t>
            </a:r>
            <a:r>
              <a:rPr lang="ru-RU" sz="4000" b="1" dirty="0" smtClean="0">
                <a:solidFill>
                  <a:srgbClr val="C00000"/>
                </a:solidFill>
              </a:rPr>
              <a:t>Букет настроения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3492914">
            <a:off x="82142" y="2647094"/>
            <a:ext cx="3878580" cy="302514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361896" y="2689688"/>
            <a:ext cx="1240032" cy="648072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786446" y="5143512"/>
            <a:ext cx="1240032" cy="64807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200347" y="4079304"/>
            <a:ext cx="1240032" cy="64959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429124" y="4000504"/>
            <a:ext cx="1240032" cy="649594"/>
          </a:xfrm>
          <a:prstGeom prst="rect">
            <a:avLst/>
          </a:prstGeom>
          <a:solidFill>
            <a:srgbClr val="FF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200347" y="2647262"/>
            <a:ext cx="1240032" cy="64807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200347" y="1344772"/>
            <a:ext cx="1240032" cy="633671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379922" y="1344772"/>
            <a:ext cx="1240032" cy="64959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381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74701" y="1267704"/>
            <a:ext cx="1240032" cy="648072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38530" y="5949280"/>
            <a:ext cx="1240032" cy="64807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74701" y="3140968"/>
            <a:ext cx="1240032" cy="64959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38530" y="5011654"/>
            <a:ext cx="1240032" cy="649594"/>
          </a:xfrm>
          <a:prstGeom prst="rect">
            <a:avLst/>
          </a:prstGeom>
          <a:solidFill>
            <a:srgbClr val="FF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38530" y="4045237"/>
            <a:ext cx="1240032" cy="64807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03558" y="2203235"/>
            <a:ext cx="1240032" cy="633671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74701" y="307033"/>
            <a:ext cx="1240032" cy="64959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963382" y="5723901"/>
            <a:ext cx="69290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2060"/>
                </a:solidFill>
                <a:latin typeface="Arial" charset="0"/>
                <a:cs typeface="Arial" charset="0"/>
              </a:rPr>
              <a:t>Красный – вы стремитесь к лидерству, вам не хватает новых завоеваний и побед. Возможно, в данный момент вам недостает ярких эмоциональных впечатлений.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979713" y="1014918"/>
            <a:ext cx="62646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2060"/>
                </a:solidFill>
                <a:latin typeface="Arial" charset="0"/>
                <a:cs typeface="Arial" charset="0"/>
              </a:rPr>
              <a:t>Оранжевый – знак возбуждения нервной системы. Это значит, что вы созрели для каких-то серьезных перемен в </a:t>
            </a:r>
            <a:r>
              <a:rPr lang="ru-RU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жизни</a:t>
            </a:r>
            <a:r>
              <a:rPr lang="ru-RU" b="1" dirty="0">
                <a:solidFill>
                  <a:srgbClr val="002060"/>
                </a:solidFill>
                <a:latin typeface="Arial" charset="0"/>
                <a:cs typeface="Arial" charset="0"/>
              </a:rPr>
              <a:t>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979713" y="307032"/>
            <a:ext cx="5688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Arial" charset="0"/>
                <a:cs typeface="Arial" charset="0"/>
              </a:rPr>
              <a:t>С</a:t>
            </a:r>
            <a:r>
              <a:rPr lang="ru-RU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иний </a:t>
            </a:r>
            <a:r>
              <a:rPr lang="ru-RU" b="1" dirty="0">
                <a:solidFill>
                  <a:srgbClr val="002060"/>
                </a:solidFill>
                <a:latin typeface="Arial" charset="0"/>
                <a:cs typeface="Arial" charset="0"/>
              </a:rPr>
              <a:t>– вам нужна сильная разрядка и полноценный </a:t>
            </a:r>
            <a:r>
              <a:rPr lang="ru-RU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отдых.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979714" y="2030581"/>
            <a:ext cx="56886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2060"/>
                </a:solidFill>
                <a:latin typeface="Arial" charset="0"/>
                <a:cs typeface="Arial" charset="0"/>
              </a:rPr>
              <a:t>Зеленый – символизирует потребность в самоутверждении, тягу к знаниям или желание карьерного роста.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963382" y="2953911"/>
            <a:ext cx="69290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2060"/>
                </a:solidFill>
                <a:latin typeface="Arial" charset="0"/>
                <a:cs typeface="Arial" charset="0"/>
              </a:rPr>
              <a:t>Голубой – мечтаете о чем-то романтическом, возвышенном, далеком. Вы хотите быть максимально открытым, </a:t>
            </a:r>
            <a:r>
              <a:rPr lang="ru-RU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правдивым. </a:t>
            </a:r>
            <a:endParaRPr lang="ru-RU" b="1" dirty="0"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979713" y="3877241"/>
            <a:ext cx="64087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Жёлтый-оптимизм 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переполняет Вашу душу и заставляет сердце стучать быстрее. Вы расслаблены и полны мечтами об удаче. 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979713" y="4800571"/>
            <a:ext cx="656164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cs typeface="Arial" charset="0"/>
              </a:rPr>
              <a:t>Розовый – вам не хватает нежности и легкости. Вероятно, вы немного устали от серьезной работы, четких планов, вас тянет к чему-нибудь беззаботному.</a:t>
            </a:r>
            <a:endParaRPr kumimoji="0" lang="ru-RU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61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543956" cy="1143000"/>
          </a:xfrm>
        </p:spPr>
        <p:txBody>
          <a:bodyPr>
            <a:noAutofit/>
          </a:bodyPr>
          <a:lstStyle/>
          <a:p>
            <a:r>
              <a:rPr lang="ru-RU" sz="5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Использование проблемных ситуаций на уроках в начальной школе</a:t>
            </a:r>
            <a:endParaRPr lang="ru-RU" sz="5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AutoShape 2" descr="https://eyeonquality.com/wp-content/uploads/2015/02/knowledge-base-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eyeonquality.com/wp-content/uploads/2015/02/knowledge-base-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://900igr.net/up/datai/239903/0017-010-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2357431"/>
            <a:ext cx="2254886" cy="4500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fs00.infourok.ru/images/doc/237/146089/9/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images.myshared.ru/10/993509/slide_4.jpg"/>
          <p:cNvPicPr>
            <a:picLocks noChangeAspect="1" noChangeArrowheads="1"/>
          </p:cNvPicPr>
          <p:nvPr/>
        </p:nvPicPr>
        <p:blipFill>
          <a:blip r:embed="rId2"/>
          <a:srcRect l="32813" t="3750" r="25937" b="9764"/>
          <a:stretch>
            <a:fillRect/>
          </a:stretch>
        </p:blipFill>
        <p:spPr bwMode="auto">
          <a:xfrm>
            <a:off x="0" y="1"/>
            <a:ext cx="4866968" cy="6858000"/>
          </a:xfrm>
          <a:prstGeom prst="rect">
            <a:avLst/>
          </a:prstGeom>
          <a:noFill/>
        </p:spPr>
      </p:pic>
      <p:pic>
        <p:nvPicPr>
          <p:cNvPr id="18436" name="Picture 4" descr="https://image2.slideserve.com/3604597/slide6-n.jpg"/>
          <p:cNvPicPr>
            <a:picLocks noChangeAspect="1" noChangeArrowheads="1"/>
          </p:cNvPicPr>
          <p:nvPr/>
        </p:nvPicPr>
        <p:blipFill>
          <a:blip r:embed="rId3"/>
          <a:srcRect l="11458" t="30555" r="55208"/>
          <a:stretch>
            <a:fillRect/>
          </a:stretch>
        </p:blipFill>
        <p:spPr bwMode="auto">
          <a:xfrm>
            <a:off x="4892013" y="0"/>
            <a:ext cx="4251987" cy="6643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ds02.infourok.ru/uploads/ex/079b/000585da-a455fd7b/640/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1439850"/>
          </a:xfrm>
        </p:spPr>
        <p:txBody>
          <a:bodyPr>
            <a:normAutofit/>
          </a:bodyPr>
          <a:lstStyle/>
          <a:p>
            <a:r>
              <a:rPr lang="ru-RU" b="1" u="sng" dirty="0" smtClean="0"/>
              <a:t>Типы проблемных ситуаций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8929718" cy="6000768"/>
          </a:xfrm>
        </p:spPr>
        <p:txBody>
          <a:bodyPr>
            <a:normAutofit fontScale="77500" lnSpcReduction="20000"/>
          </a:bodyPr>
          <a:lstStyle/>
          <a:p>
            <a:pPr lvl="0" algn="just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Проблемная  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ситуация  возникает  при  условии, если  уч-ся не знают  способа решения поставленной задачи, не могут  ответить  на  проблемный вопрос, дать объяснение  новому факту, т.е. определяется  недостаточность  прежних знаний для  объяснения нового факта.</a:t>
            </a:r>
          </a:p>
          <a:p>
            <a:pPr lvl="0" algn="just"/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Проблемная  ситуация  возникает  при столкновении учащихся  с необходимостью  использовать  ранее  усвоенные  знания в  новых  практических  условиях, однако  очевиден факт недостаточности  этих  знаний.</a:t>
            </a:r>
          </a:p>
          <a:p>
            <a:pPr lvl="0" algn="just"/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Проблемная  ситуация  возникает в том  случае, если имеется  противоречие между  теоретически возможным путем решения задачи и практической  неосуществимостью избранного  способа.</a:t>
            </a:r>
          </a:p>
          <a:p>
            <a:pPr lvl="0" algn="just"/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Проблемная  ситуация возникает  тогда, когда имеется противоречие между практически достигнутым результатом выполнения учебного  задания и отсутствием у  учащихся знаний для  его  теоретического  обоснования.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pPr eaLnBrk="1" hangingPunct="1"/>
            <a:r>
              <a:rPr lang="ru-RU" sz="3200" smtClean="0"/>
              <a:t>Русский язык. 2 кл.</a:t>
            </a:r>
            <a:endParaRPr lang="ru-RU" sz="3200" b="1" smtClean="0">
              <a:solidFill>
                <a:srgbClr val="FF0000"/>
              </a:solidFill>
            </a:endParaRP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65163"/>
            <a:ext cx="4530725" cy="596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2813" y="742950"/>
            <a:ext cx="4421187" cy="573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928670"/>
            <a:ext cx="8001056" cy="7427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ОКРУЖАЮЩИЙ МИР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«Растения зимой»</a:t>
            </a:r>
            <a:r>
              <a:rPr lang="ru-RU" sz="3200" dirty="0" smtClean="0"/>
              <a:t> </a:t>
            </a:r>
          </a:p>
          <a:p>
            <a:pPr algn="ctr"/>
            <a:r>
              <a:rPr lang="ru-RU" sz="4400" dirty="0" smtClean="0"/>
              <a:t>«У земляники, озимой пшеницы, ржи листки и стебли зимой зеленые. Они не погибают только тогда, если их укрывает толстый, пушистый слой снега».</a:t>
            </a:r>
          </a:p>
          <a:p>
            <a:pPr algn="ctr"/>
            <a:endParaRPr lang="ru-RU" sz="7200" b="1" dirty="0" smtClean="0">
              <a:solidFill>
                <a:srgbClr val="C00000"/>
              </a:solidFill>
            </a:endParaRPr>
          </a:p>
          <a:p>
            <a:pPr algn="ctr"/>
            <a:endParaRPr lang="ru-RU" sz="7200" b="1" dirty="0">
              <a:solidFill>
                <a:srgbClr val="002060"/>
              </a:solidFill>
            </a:endParaRPr>
          </a:p>
        </p:txBody>
      </p:sp>
      <p:pic>
        <p:nvPicPr>
          <p:cNvPr id="69636" name="Picture 4" descr="C:\Documents and Settings\User\Рабочий стол\Рисунок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428604"/>
            <a:ext cx="1751639" cy="1500198"/>
          </a:xfrm>
          <a:prstGeom prst="rect">
            <a:avLst/>
          </a:prstGeom>
          <a:noFill/>
        </p:spPr>
      </p:pic>
      <p:pic>
        <p:nvPicPr>
          <p:cNvPr id="69638" name="Picture 6" descr="http://go4.imgsmail.ru/imgpreview?key=13edabb150b7fc5a&amp;mb=imgdb_preview_28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54" y="5300662"/>
            <a:ext cx="1935611" cy="1414486"/>
          </a:xfrm>
          <a:prstGeom prst="rect">
            <a:avLst/>
          </a:prstGeom>
          <a:noFill/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04960" y="0"/>
            <a:ext cx="2539040" cy="2143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0986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http://images.ru.prom.st/27131981_w640_h640_12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4214818"/>
            <a:ext cx="1643074" cy="1643074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0" y="0"/>
            <a:ext cx="800105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ОКРУЖАЮЩИЙ МИР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«Растения зимой»</a:t>
            </a:r>
            <a:r>
              <a:rPr lang="ru-RU" sz="3200" dirty="0" smtClean="0"/>
              <a:t> </a:t>
            </a:r>
          </a:p>
          <a:p>
            <a:pPr algn="ctr"/>
            <a:endParaRPr lang="ru-RU" sz="7200" b="1" dirty="0" smtClean="0">
              <a:solidFill>
                <a:srgbClr val="C00000"/>
              </a:solidFill>
            </a:endParaRPr>
          </a:p>
          <a:p>
            <a:pPr algn="ctr"/>
            <a:endParaRPr lang="ru-RU" sz="7200" b="1" dirty="0">
              <a:solidFill>
                <a:srgbClr val="002060"/>
              </a:solidFill>
            </a:endParaRPr>
          </a:p>
        </p:txBody>
      </p:sp>
      <p:sp>
        <p:nvSpPr>
          <p:cNvPr id="5" name="Солнце 4"/>
          <p:cNvSpPr/>
          <p:nvPr/>
        </p:nvSpPr>
        <p:spPr>
          <a:xfrm>
            <a:off x="-142908" y="1500174"/>
            <a:ext cx="4929222" cy="4572032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00FF"/>
                </a:solidFill>
              </a:rPr>
              <a:t>«Снег «греет» растения»</a:t>
            </a:r>
          </a:p>
        </p:txBody>
      </p:sp>
      <p:sp>
        <p:nvSpPr>
          <p:cNvPr id="6" name="16-конечная звезда 5"/>
          <p:cNvSpPr/>
          <p:nvPr/>
        </p:nvSpPr>
        <p:spPr>
          <a:xfrm>
            <a:off x="5286380" y="2500306"/>
            <a:ext cx="3857620" cy="3857652"/>
          </a:xfrm>
          <a:prstGeom prst="star1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«Снег «холодный»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04960" y="0"/>
            <a:ext cx="2539040" cy="2143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09861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7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350</Words>
  <Application>Microsoft Office PowerPoint</Application>
  <PresentationFormat>Экран (4:3)</PresentationFormat>
  <Paragraphs>33</Paragraphs>
  <Slides>12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Использование проблемных ситуаций на уроках в начальной школе</vt:lpstr>
      <vt:lpstr>Слайд 3</vt:lpstr>
      <vt:lpstr>Слайд 4</vt:lpstr>
      <vt:lpstr>Слайд 5</vt:lpstr>
      <vt:lpstr>Типы проблемных ситуаций </vt:lpstr>
      <vt:lpstr>Русский язык. 2 кл.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-</dc:creator>
  <cp:lastModifiedBy>-</cp:lastModifiedBy>
  <cp:revision>13</cp:revision>
  <dcterms:created xsi:type="dcterms:W3CDTF">2019-02-09T15:37:15Z</dcterms:created>
  <dcterms:modified xsi:type="dcterms:W3CDTF">2019-02-27T17:52:11Z</dcterms:modified>
</cp:coreProperties>
</file>