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  <p:sldId id="256" r:id="rId4"/>
    <p:sldId id="257" r:id="rId5"/>
    <p:sldId id="260" r:id="rId6"/>
    <p:sldId id="258" r:id="rId7"/>
    <p:sldId id="261" r:id="rId8"/>
    <p:sldId id="262" r:id="rId9"/>
    <p:sldId id="264" r:id="rId10"/>
    <p:sldId id="265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3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1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00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5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6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6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85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6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14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29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59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6952B-5752-4F97-A8F5-DDF90F854080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492F7-C695-4020-A9D6-4A2A6E6640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математики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«Задачи на движение»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1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370907"/>
              </p:ext>
            </p:extLst>
          </p:nvPr>
        </p:nvGraphicFramePr>
        <p:xfrm>
          <a:off x="323528" y="116632"/>
          <a:ext cx="8496944" cy="63367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2853"/>
                <a:gridCol w="3037205"/>
                <a:gridCol w="2656886"/>
              </a:tblGrid>
              <a:tr h="1053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V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t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S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48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14км\ч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28км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3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>
                          <a:solidFill>
                            <a:srgbClr val="C00000"/>
                          </a:solidFill>
                          <a:effectLst/>
                        </a:rPr>
                        <a:t>70км\ч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5ч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350км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1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C00000"/>
                          </a:solidFill>
                          <a:effectLst/>
                        </a:rPr>
                        <a:t>54км\ч</a:t>
                      </a:r>
                      <a:endParaRPr lang="ru-RU" sz="540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C00000"/>
                          </a:solidFill>
                          <a:effectLst/>
                        </a:rPr>
                        <a:t>3ч</a:t>
                      </a:r>
                      <a:endParaRPr lang="ru-RU" sz="540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 smtClean="0">
                          <a:solidFill>
                            <a:srgbClr val="C00000"/>
                          </a:solidFill>
                          <a:effectLst/>
                        </a:rPr>
                        <a:t>162км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5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300267"/>
              </p:ext>
            </p:extLst>
          </p:nvPr>
        </p:nvGraphicFramePr>
        <p:xfrm>
          <a:off x="431540" y="404664"/>
          <a:ext cx="8280920" cy="568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Изображение" r:id="rId3" imgW="0" imgH="0" progId="StaticMetafile">
                  <p:embed/>
                </p:oleObj>
              </mc:Choice>
              <mc:Fallback>
                <p:oleObj name="Изображение" r:id="rId3" imgW="0" imgH="0" progId="StaticMetafile">
                  <p:embed/>
                  <p:pic>
                    <p:nvPicPr>
                      <p:cNvPr id="0" name="rectole000000000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40" y="404664"/>
                        <a:ext cx="8280920" cy="568863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535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208912" cy="583264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1способ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Какое расстояние будет между ними через 3 часа?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(14 – 11) х 3</a:t>
            </a:r>
          </a:p>
          <a:p>
            <a:r>
              <a:rPr lang="ru-RU" dirty="0">
                <a:solidFill>
                  <a:srgbClr val="C00000"/>
                </a:solidFill>
              </a:rPr>
              <a:t>2</a:t>
            </a:r>
            <a:r>
              <a:rPr lang="ru-RU" dirty="0" smtClean="0">
                <a:solidFill>
                  <a:srgbClr val="C00000"/>
                </a:solidFill>
              </a:rPr>
              <a:t>способ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Какое расстояние будет между ними через 3 часа?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(14 х3) – (11 х 3)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0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330774"/>
              </p:ext>
            </p:extLst>
          </p:nvPr>
        </p:nvGraphicFramePr>
        <p:xfrm>
          <a:off x="251521" y="2060848"/>
          <a:ext cx="8497460" cy="2592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109"/>
                <a:gridCol w="1345995"/>
                <a:gridCol w="1397729"/>
                <a:gridCol w="1345995"/>
                <a:gridCol w="1397729"/>
                <a:gridCol w="1346903"/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8100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4800" dirty="0" smtClean="0">
                          <a:solidFill>
                            <a:srgbClr val="002060"/>
                          </a:solidFill>
                          <a:effectLst/>
                        </a:rPr>
                        <a:t>з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4800" dirty="0" smtClean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4800" dirty="0" smtClean="0">
                          <a:solidFill>
                            <a:srgbClr val="002060"/>
                          </a:solidFill>
                          <a:effectLst/>
                        </a:rPr>
                        <a:t>д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4800" dirty="0" smtClean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en-US" sz="4800" dirty="0" smtClean="0">
                          <a:solidFill>
                            <a:srgbClr val="002060"/>
                          </a:solidFill>
                          <a:effectLst/>
                        </a:rPr>
                        <a:t>ч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4800" dirty="0" smtClean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480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454695"/>
            <a:ext cx="88569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540:60 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а 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  20 х 60 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д  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  690:30 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з </a:t>
            </a:r>
            <a:r>
              <a:rPr kumimoji="0" lang="ru-RU" altLang="zh-CN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          90 х 9  </a:t>
            </a: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ч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5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264696"/>
          </a:xfrm>
        </p:spPr>
        <p:txBody>
          <a:bodyPr/>
          <a:lstStyle/>
          <a:p>
            <a:pPr algn="l"/>
            <a:r>
              <a:rPr lang="ru-RU" altLang="ru-RU" sz="7200" b="1" dirty="0" smtClean="0">
                <a:solidFill>
                  <a:srgbClr val="C00000"/>
                </a:solidFill>
              </a:rPr>
              <a:t>  </a:t>
            </a:r>
            <a:r>
              <a:rPr lang="en-US" altLang="ru-RU" sz="7500" b="1" dirty="0" smtClean="0">
                <a:solidFill>
                  <a:srgbClr val="C00000"/>
                </a:solidFill>
              </a:rPr>
              <a:t>S = t x v</a:t>
            </a:r>
          </a:p>
          <a:p>
            <a:pPr algn="l"/>
            <a:r>
              <a:rPr lang="ru-RU" altLang="ru-RU" sz="7500" b="1" dirty="0" smtClean="0">
                <a:solidFill>
                  <a:srgbClr val="C00000"/>
                </a:solidFill>
              </a:rPr>
              <a:t>   </a:t>
            </a:r>
            <a:r>
              <a:rPr lang="en-US" altLang="ru-RU" sz="7500" b="1" dirty="0" smtClean="0">
                <a:solidFill>
                  <a:srgbClr val="C00000"/>
                </a:solidFill>
              </a:rPr>
              <a:t>t = S </a:t>
            </a:r>
            <a:r>
              <a:rPr lang="ru-RU" altLang="ru-RU" sz="7500" b="1" dirty="0" smtClean="0">
                <a:solidFill>
                  <a:srgbClr val="C00000"/>
                </a:solidFill>
              </a:rPr>
              <a:t>:</a:t>
            </a:r>
            <a:r>
              <a:rPr lang="en-US" altLang="ru-RU" sz="7500" b="1" dirty="0" smtClean="0">
                <a:solidFill>
                  <a:srgbClr val="C00000"/>
                </a:solidFill>
              </a:rPr>
              <a:t> v</a:t>
            </a:r>
            <a:endParaRPr lang="ru-RU" altLang="ru-RU" sz="7500" b="1" dirty="0" smtClean="0">
              <a:solidFill>
                <a:srgbClr val="C00000"/>
              </a:solidFill>
            </a:endParaRPr>
          </a:p>
          <a:p>
            <a:pPr algn="l"/>
            <a:r>
              <a:rPr lang="ru-RU" altLang="ru-RU" sz="7500" b="1" dirty="0" smtClean="0">
                <a:solidFill>
                  <a:srgbClr val="C00000"/>
                </a:solidFill>
              </a:rPr>
              <a:t>   </a:t>
            </a:r>
            <a:r>
              <a:rPr lang="en-US" altLang="ru-RU" sz="7500" b="1" dirty="0" smtClean="0">
                <a:solidFill>
                  <a:srgbClr val="C00000"/>
                </a:solidFill>
              </a:rPr>
              <a:t>v = S </a:t>
            </a:r>
            <a:r>
              <a:rPr lang="ru-RU" altLang="ru-RU" sz="7500" b="1" dirty="0" smtClean="0">
                <a:solidFill>
                  <a:srgbClr val="C00000"/>
                </a:solidFill>
              </a:rPr>
              <a:t>: </a:t>
            </a:r>
            <a:r>
              <a:rPr lang="en-US" altLang="ru-RU" sz="7500" b="1" dirty="0" smtClean="0">
                <a:solidFill>
                  <a:srgbClr val="C00000"/>
                </a:solidFill>
              </a:rPr>
              <a:t>t</a:t>
            </a:r>
            <a:endParaRPr lang="ru-RU" altLang="ru-RU" sz="75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USER\Documents\AVer\Media Library\Picture\Pic12-04-14_1154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471" y="3212976"/>
            <a:ext cx="3499791" cy="263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7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на движение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1 Находить скорость движения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2 Время движения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3 Расстояние движения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USER\Documents\AVer\Media Library\Picture\Pic12-04-14_115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819948"/>
            <a:ext cx="3312367" cy="249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cuments\AVer\Media Library\Picture\Pic12-04-14_1156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72010"/>
            <a:ext cx="3451356" cy="265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Поезд за 4 часа  прошёл 360 км, проходя каждый час одинаковое расстояние. С какой скоростью двигался поезд?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838105"/>
              </p:ext>
            </p:extLst>
          </p:nvPr>
        </p:nvGraphicFramePr>
        <p:xfrm>
          <a:off x="1115616" y="2852936"/>
          <a:ext cx="7632848" cy="2866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2520280"/>
                <a:gridCol w="2664296"/>
              </a:tblGrid>
              <a:tr h="1442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3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chemeClr val="tx1"/>
                          </a:solidFill>
                          <a:effectLst/>
                        </a:rPr>
                        <a:t>4ч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?км\ч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</a:rPr>
                        <a:t>360км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3" name="Picture 1" descr="C:\Users\USER\Documents\AVer\Media Library\Picture\Pic12-04-14_1156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3" y="0"/>
            <a:ext cx="3539825" cy="266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1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1.</a:t>
            </a:r>
            <a:r>
              <a:rPr lang="ru-RU" sz="2800" b="1" dirty="0">
                <a:solidFill>
                  <a:srgbClr val="002060"/>
                </a:solidFill>
              </a:rPr>
              <a:t>Какой буквой обозначается скорость, время, расстояние?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C00000"/>
                </a:solidFill>
              </a:rPr>
              <a:t>      V   S    t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2</a:t>
            </a:r>
            <a:r>
              <a:rPr lang="ru-RU" sz="2800" b="1" dirty="0">
                <a:solidFill>
                  <a:srgbClr val="002060"/>
                </a:solidFill>
              </a:rPr>
              <a:t>. В каких единицах измеряется скорость? Время? Расстояние?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C00000"/>
                </a:solidFill>
              </a:rPr>
              <a:t>км,    с,     м,     км\ч,    ч,    м\мин,    см,     м\с,     мин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3.Закончите </a:t>
            </a:r>
            <a:r>
              <a:rPr lang="ru-RU" sz="2800" b="1" dirty="0" smtClean="0">
                <a:solidFill>
                  <a:srgbClr val="002060"/>
                </a:solidFill>
              </a:rPr>
              <a:t>предложение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«Чтобы найти скорость…»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А) расстояние разделить на время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Б) скорость умножить на время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В) расстояние разделить на скорость</a:t>
            </a:r>
          </a:p>
          <a:p>
            <a:r>
              <a:rPr lang="ru-RU" sz="2800" dirty="0"/>
              <a:t>4. </a:t>
            </a:r>
            <a:r>
              <a:rPr lang="ru-RU" sz="2800" b="1" dirty="0">
                <a:solidFill>
                  <a:srgbClr val="002060"/>
                </a:solidFill>
              </a:rPr>
              <a:t>Запишите формулу, как </a:t>
            </a:r>
            <a:r>
              <a:rPr lang="ru-RU" sz="2800" b="1" dirty="0" smtClean="0">
                <a:solidFill>
                  <a:srgbClr val="002060"/>
                </a:solidFill>
              </a:rPr>
              <a:t>находиться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800" dirty="0" smtClean="0"/>
              <a:t> </a:t>
            </a:r>
            <a:r>
              <a:rPr lang="ru-RU" sz="2800" dirty="0">
                <a:solidFill>
                  <a:srgbClr val="C00000"/>
                </a:solidFill>
              </a:rPr>
              <a:t>скорость, время, расстояние.</a:t>
            </a:r>
          </a:p>
        </p:txBody>
      </p:sp>
    </p:spTree>
    <p:extLst>
      <p:ext uri="{BB962C8B-B14F-4D97-AF65-F5344CB8AC3E}">
        <p14:creationId xmlns:p14="http://schemas.microsoft.com/office/powerpoint/2010/main" val="273187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план рассуждения задачи</a:t>
            </a:r>
            <a:r>
              <a:rPr lang="ru-RU" sz="5400" b="1" dirty="0">
                <a:solidFill>
                  <a:srgbClr val="C00000"/>
                </a:solidFill>
              </a:rPr>
              <a:t> </a:t>
            </a:r>
            <a:endParaRPr lang="ru-RU" sz="5400" dirty="0">
              <a:solidFill>
                <a:srgbClr val="C00000"/>
              </a:solidFill>
            </a:endParaRPr>
          </a:p>
          <a:p>
            <a:r>
              <a:rPr lang="ru-RU" sz="4800" b="1" dirty="0">
                <a:solidFill>
                  <a:schemeClr val="tx2"/>
                </a:solidFill>
              </a:rPr>
              <a:t>- ? Главный вопрос задачи</a:t>
            </a:r>
            <a:endParaRPr lang="ru-RU" sz="4800" dirty="0">
              <a:solidFill>
                <a:schemeClr val="tx2"/>
              </a:solidFill>
            </a:endParaRPr>
          </a:p>
          <a:p>
            <a:r>
              <a:rPr lang="ru-RU" sz="4800" b="1" dirty="0">
                <a:solidFill>
                  <a:schemeClr val="tx2"/>
                </a:solidFill>
              </a:rPr>
              <a:t>– формула </a:t>
            </a:r>
            <a:endParaRPr lang="ru-RU" sz="4800" dirty="0">
              <a:solidFill>
                <a:schemeClr val="tx2"/>
              </a:solidFill>
            </a:endParaRPr>
          </a:p>
          <a:p>
            <a:r>
              <a:rPr lang="ru-RU" sz="4800" b="1" dirty="0">
                <a:solidFill>
                  <a:schemeClr val="tx2"/>
                </a:solidFill>
              </a:rPr>
              <a:t>– известные и неизвестные компоненты формулы</a:t>
            </a:r>
            <a:endParaRPr lang="ru-RU" sz="4800" dirty="0">
              <a:solidFill>
                <a:schemeClr val="tx2"/>
              </a:solidFill>
            </a:endParaRPr>
          </a:p>
          <a:p>
            <a:r>
              <a:rPr lang="ru-RU" sz="4800" b="1" dirty="0">
                <a:solidFill>
                  <a:schemeClr val="tx2"/>
                </a:solidFill>
              </a:rPr>
              <a:t> - поиск неизвестных компонентов</a:t>
            </a:r>
            <a:endParaRPr lang="ru-RU" sz="4800" dirty="0">
              <a:solidFill>
                <a:schemeClr val="tx2"/>
              </a:solidFill>
            </a:endParaRPr>
          </a:p>
          <a:p>
            <a:r>
              <a:rPr lang="ru-RU" sz="4800" b="1" dirty="0">
                <a:solidFill>
                  <a:schemeClr val="tx2"/>
                </a:solidFill>
              </a:rPr>
              <a:t>-  ответ на главный вопрос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838598"/>
              </p:ext>
            </p:extLst>
          </p:nvPr>
        </p:nvGraphicFramePr>
        <p:xfrm>
          <a:off x="683568" y="332655"/>
          <a:ext cx="7992888" cy="6025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36582"/>
                <a:gridCol w="2857032"/>
                <a:gridCol w="2499274"/>
              </a:tblGrid>
              <a:tr h="1001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V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t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chemeClr val="tx2"/>
                          </a:solidFill>
                          <a:effectLst/>
                        </a:rPr>
                        <a:t>S</a:t>
                      </a:r>
                      <a:endParaRPr lang="ru-RU" sz="5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2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14км\ч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?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28км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C00000"/>
                          </a:solidFill>
                          <a:effectLst/>
                        </a:rPr>
                        <a:t>?</a:t>
                      </a:r>
                      <a:endParaRPr lang="ru-RU" sz="540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5ч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350км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65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C00000"/>
                          </a:solidFill>
                          <a:effectLst/>
                        </a:rPr>
                        <a:t>54км\ч</a:t>
                      </a:r>
                      <a:endParaRPr lang="ru-RU" sz="540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>
                          <a:solidFill>
                            <a:srgbClr val="C00000"/>
                          </a:solidFill>
                          <a:effectLst/>
                        </a:rPr>
                        <a:t>3ч</a:t>
                      </a:r>
                      <a:endParaRPr lang="ru-RU" sz="540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solidFill>
                            <a:srgbClr val="C00000"/>
                          </a:solidFill>
                          <a:effectLst/>
                        </a:rPr>
                        <a:t>?</a:t>
                      </a:r>
                      <a:endParaRPr lang="ru-RU" sz="5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84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253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Изображение</vt:lpstr>
      <vt:lpstr>Урок математики 4 класс</vt:lpstr>
      <vt:lpstr>Презентация PowerPoint</vt:lpstr>
      <vt:lpstr>Презентация PowerPoint</vt:lpstr>
      <vt:lpstr>Задачи на движение</vt:lpstr>
      <vt:lpstr>Поезд за 4 часа  прошёл 360 км, проходя каждый час одинаковое расстояние. С какой скоростью двигался поезд?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2014-12-05T11:50:11Z</dcterms:created>
  <dcterms:modified xsi:type="dcterms:W3CDTF">2019-10-18T11:59:31Z</dcterms:modified>
</cp:coreProperties>
</file>