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3" r:id="rId4"/>
    <p:sldId id="258" r:id="rId5"/>
    <p:sldId id="264" r:id="rId6"/>
    <p:sldId id="259" r:id="rId7"/>
    <p:sldId id="265" r:id="rId8"/>
    <p:sldId id="260" r:id="rId9"/>
    <p:sldId id="266" r:id="rId10"/>
    <p:sldId id="261" r:id="rId11"/>
    <p:sldId id="267" r:id="rId12"/>
    <p:sldId id="262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09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51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450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3090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526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602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681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660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38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22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453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19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591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412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00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14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0311B2B-CA77-46F1-9A07-EFABE87C382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1F840-9B72-4811-BF31-F054DC0CC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5147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92057-C8D0-435C-A6C9-9915F75A1F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8598" y="1429797"/>
            <a:ext cx="4186106" cy="3308840"/>
          </a:xfrm>
        </p:spPr>
        <p:txBody>
          <a:bodyPr>
            <a:normAutofit/>
          </a:bodyPr>
          <a:lstStyle/>
          <a:p>
            <a:r>
              <a:rPr lang="ru-RU" sz="5100" dirty="0"/>
              <a:t>Дикие животные</a:t>
            </a:r>
            <a:br>
              <a:rPr lang="ru-RU" sz="5100" dirty="0"/>
            </a:br>
            <a:r>
              <a:rPr lang="ru-RU" sz="2800" dirty="0"/>
              <a:t>(методическая разработка к занятию)</a:t>
            </a:r>
            <a:endParaRPr lang="ru-RU" sz="51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525039-1926-4B7A-A73E-E4871E4B8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8598" y="4923194"/>
            <a:ext cx="3725760" cy="1464378"/>
          </a:xfrm>
        </p:spPr>
        <p:txBody>
          <a:bodyPr>
            <a:normAutofit/>
          </a:bodyPr>
          <a:lstStyle/>
          <a:p>
            <a:r>
              <a:rPr lang="ru-RU" sz="1800" dirty="0" err="1"/>
              <a:t>Упырева</a:t>
            </a:r>
            <a:r>
              <a:rPr lang="ru-RU" sz="1800" dirty="0"/>
              <a:t> Надежда </a:t>
            </a:r>
            <a:r>
              <a:rPr lang="ru-RU" sz="1800" dirty="0" err="1"/>
              <a:t>викторовна</a:t>
            </a:r>
            <a:r>
              <a:rPr lang="ru-RU" sz="1800" dirty="0"/>
              <a:t>, </a:t>
            </a:r>
            <a:br>
              <a:rPr lang="ru-RU" sz="1800" dirty="0"/>
            </a:br>
            <a:r>
              <a:rPr lang="ru-RU" sz="1800" dirty="0"/>
              <a:t>воспитатель ГБДОУ №17 Красногвардейского района Санкт-Петербурга</a:t>
            </a:r>
          </a:p>
        </p:txBody>
      </p:sp>
      <p:pic>
        <p:nvPicPr>
          <p:cNvPr id="1026" name="Picture 2" descr="Прогулка по лесу залитому солнечным светом.">
            <a:extLst>
              <a:ext uri="{FF2B5EF4-FFF2-40B4-BE49-F238E27FC236}">
                <a16:creationId xmlns:a16="http://schemas.microsoft.com/office/drawing/2014/main" id="{EBBBE371-65B3-48A4-8B25-81ED28BCD4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-1" y="10"/>
            <a:ext cx="755414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740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5B8682-348F-48B0-9372-DFE01DDA8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669" y="629266"/>
            <a:ext cx="3330328" cy="1641986"/>
          </a:xfrm>
        </p:spPr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A66CDA6-48D6-4658-A2E5-7D38C87CD9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 bwMode="auto">
          <a:xfrm>
            <a:off x="4634680" y="10"/>
            <a:ext cx="75601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26E2FAE-FA60-497B-B2CB-7702C6FF3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150" name="Content Placeholder 6149">
            <a:extLst>
              <a:ext uri="{FF2B5EF4-FFF2-40B4-BE49-F238E27FC236}">
                <a16:creationId xmlns:a16="http://schemas.microsoft.com/office/drawing/2014/main" id="{AC0A8BAE-6F32-4207-A365-F24448225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62" y="2099130"/>
            <a:ext cx="4254818" cy="3809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Кто на ветке шишки грыз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И бросал объедки вниз?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Кто по елкам ловко скачет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И взлетает на дубы?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Кто в дупле орехи прячет,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Сушит на зиму грибы?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00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9D1B6A-26EF-4FCB-A469-3C0E9604A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488" y="538504"/>
            <a:ext cx="9404723" cy="1400530"/>
          </a:xfrm>
        </p:spPr>
        <p:txBody>
          <a:bodyPr/>
          <a:lstStyle/>
          <a:p>
            <a:r>
              <a:rPr lang="ru-RU" sz="2000" dirty="0">
                <a:solidFill>
                  <a:srgbClr val="FFFF00"/>
                </a:solidFill>
              </a:rPr>
              <a:t>Белка – это грызун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FD38B196-1B84-40B6-B95D-06A1FDD1F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164" y="538504"/>
            <a:ext cx="4741923" cy="296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2D9C42E7-B772-4F6B-A2FA-143C68F69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164" y="3776883"/>
            <a:ext cx="4741923" cy="246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96ADBA02-A6B1-438A-A1CD-84E06387DD7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209" y="2572455"/>
            <a:ext cx="4559619" cy="359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2D3A91-ECA3-4171-BD97-31B92CB4469C}"/>
              </a:ext>
            </a:extLst>
          </p:cNvPr>
          <p:cNvSpPr/>
          <p:nvPr/>
        </p:nvSpPr>
        <p:spPr>
          <a:xfrm>
            <a:off x="238488" y="1006656"/>
            <a:ext cx="59771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</a:rPr>
              <a:t>Два раза в год белка линяет.  </a:t>
            </a:r>
          </a:p>
          <a:p>
            <a:r>
              <a:rPr lang="ru-RU" sz="2000" dirty="0">
                <a:solidFill>
                  <a:srgbClr val="FFFF00"/>
                </a:solidFill>
              </a:rPr>
              <a:t>Иногда можно услышать, как цокает белка. </a:t>
            </a:r>
          </a:p>
          <a:p>
            <a:r>
              <a:rPr lang="ru-RU" sz="2000" dirty="0">
                <a:solidFill>
                  <a:srgbClr val="FFFF00"/>
                </a:solidFill>
              </a:rPr>
              <a:t>Вполне вероятно, что она чего-то испугалась</a:t>
            </a:r>
          </a:p>
        </p:txBody>
      </p:sp>
    </p:spTree>
    <p:extLst>
      <p:ext uri="{BB962C8B-B14F-4D97-AF65-F5344CB8AC3E}">
        <p14:creationId xmlns:p14="http://schemas.microsoft.com/office/powerpoint/2010/main" val="166503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FAA0B5F7-5C71-4A4A-BA6C-BA0CF24D0F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9544" y="609601"/>
            <a:ext cx="6924756" cy="56387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93A089E-0A16-452C-B341-0F769780D2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174" name="Content Placeholder 7173">
            <a:extLst>
              <a:ext uri="{FF2B5EF4-FFF2-40B4-BE49-F238E27FC236}">
                <a16:creationId xmlns:a16="http://schemas.microsoft.com/office/drawing/2014/main" id="{DB224B85-BFFD-4D26-B53F-BAF995E26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941" y="2137187"/>
            <a:ext cx="4720365" cy="3809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FFFF00"/>
                </a:solidFill>
              </a:rPr>
              <a:t>Тяжелы рога по весу,</a:t>
            </a:r>
            <a:br>
              <a:rPr lang="ru-RU" sz="2400" dirty="0">
                <a:solidFill>
                  <a:srgbClr val="FFFF00"/>
                </a:solidFill>
              </a:rPr>
            </a:br>
            <a:r>
              <a:rPr lang="ru-RU" sz="2400" dirty="0">
                <a:solidFill>
                  <a:srgbClr val="FFFF00"/>
                </a:solidFill>
              </a:rPr>
              <a:t>Ходит важно он по лесу:</a:t>
            </a:r>
            <a:br>
              <a:rPr lang="ru-RU" sz="2400" dirty="0">
                <a:solidFill>
                  <a:srgbClr val="FFFF00"/>
                </a:solidFill>
              </a:rPr>
            </a:br>
            <a:r>
              <a:rPr lang="ru-RU" sz="2400" dirty="0">
                <a:solidFill>
                  <a:srgbClr val="FFFF00"/>
                </a:solidFill>
              </a:rPr>
              <a:t>Он  хозяин, а не гость –</a:t>
            </a:r>
            <a:br>
              <a:rPr lang="ru-RU" sz="2400" dirty="0">
                <a:solidFill>
                  <a:srgbClr val="FFFF00"/>
                </a:solidFill>
              </a:rPr>
            </a:br>
            <a:r>
              <a:rPr lang="ru-RU" sz="2400" dirty="0">
                <a:solidFill>
                  <a:srgbClr val="FFFF00"/>
                </a:solidFill>
              </a:rPr>
              <a:t>Хмурый и сердитый …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55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D06A3D-208A-4824-AB53-30EC76E5F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529" y="743797"/>
            <a:ext cx="4952149" cy="1442343"/>
          </a:xfrm>
        </p:spPr>
        <p:txBody>
          <a:bodyPr/>
          <a:lstStyle/>
          <a:p>
            <a:r>
              <a:rPr lang="ru-RU" sz="1800" dirty="0">
                <a:solidFill>
                  <a:srgbClr val="FFFF00"/>
                </a:solidFill>
              </a:rPr>
              <a:t>Он превосходно плавает и легко преодолевает большие реки</a:t>
            </a:r>
            <a:r>
              <a:rPr lang="ru-RU" sz="1800" dirty="0"/>
              <a:t>. 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9DBDB2E-DD5D-454D-AABB-370DFA9E434D}"/>
              </a:ext>
            </a:extLst>
          </p:cNvPr>
          <p:cNvSpPr/>
          <p:nvPr/>
        </p:nvSpPr>
        <p:spPr>
          <a:xfrm>
            <a:off x="5658678" y="3312017"/>
            <a:ext cx="52152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Helvetica Neue"/>
              </a:rPr>
              <a:t>Питаются лоси в основном травой, молодыми деревьями и кустарниками, любят речные водоросли и грибы. Зимой же они обгладывают побеги ивы, рябины, акации, осины, молодые деревца сосны.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1BEC36C-D7D8-4BD6-A4F9-4E72B593F79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148" y="2764290"/>
            <a:ext cx="4691270" cy="351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EF233E1-031E-4B18-822C-DE582AA86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5496" y="202333"/>
            <a:ext cx="3631096" cy="272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08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3ACC7B-9F8C-4B05-B9B6-F6DF7E5D6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C702C2-B34B-4940-BF2A-243C72FBF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DE84694-5F60-4CF8-8B3B-981B33C30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358" y="1429885"/>
            <a:ext cx="3090782" cy="205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E7438B7-BFF2-4FF1-A99B-87E5F3D59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425" y="4246193"/>
            <a:ext cx="3220872" cy="201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024BAF8B-8B33-4731-B09F-042BF4753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9395" y="1046395"/>
            <a:ext cx="3220872" cy="201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C9F3B669-EB14-4F67-94B5-B759B9A50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7040" y="705097"/>
            <a:ext cx="2737224" cy="205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94DE7138-2811-4F6F-862D-95E58BDD6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541" y="3284098"/>
            <a:ext cx="3371613" cy="239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9EFD343C-34A1-4EA9-909A-4ADD97E6E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4264" y="4235393"/>
            <a:ext cx="3408907" cy="191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05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D474F1-7B4F-4AC4-9560-134E39A35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892483"/>
            <a:ext cx="5646567" cy="224709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Летом ходит без дороги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Возле сосен и берез,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А зимой он спит в берлоге,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От мороза прячет нос.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65A90EC-28AB-4C68-9A69-B989C64F83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59" y="571500"/>
            <a:ext cx="5449889" cy="56387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" name="Rectangle 138">
            <a:extLst>
              <a:ext uri="{FF2B5EF4-FFF2-40B4-BE49-F238E27FC236}">
                <a16:creationId xmlns:a16="http://schemas.microsoft.com/office/drawing/2014/main" id="{AA047838-7F9E-43CF-A116-26E7AAA8F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3159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2F619-1C3E-421E-A8FF-E9340521B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9060" y="-2045236"/>
            <a:ext cx="3423256" cy="3465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37F949A-037C-4BD9-9BCD-F0116F087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261" y="1889557"/>
            <a:ext cx="3770979" cy="282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47E1A76F-DE6A-4BFC-AD79-DBE6048981AE}"/>
              </a:ext>
            </a:extLst>
          </p:cNvPr>
          <p:cNvSpPr/>
          <p:nvPr/>
        </p:nvSpPr>
        <p:spPr>
          <a:xfrm>
            <a:off x="1617323" y="302893"/>
            <a:ext cx="2902661" cy="1097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Косолапый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BD0CCC8-A307-46A2-B762-360B96F61FF9}"/>
              </a:ext>
            </a:extLst>
          </p:cNvPr>
          <p:cNvSpPr/>
          <p:nvPr/>
        </p:nvSpPr>
        <p:spPr>
          <a:xfrm>
            <a:off x="8516348" y="2814478"/>
            <a:ext cx="2902661" cy="1097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Большой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E0239967-19FF-4F21-B670-38B397B33C78}"/>
              </a:ext>
            </a:extLst>
          </p:cNvPr>
          <p:cNvSpPr/>
          <p:nvPr/>
        </p:nvSpPr>
        <p:spPr>
          <a:xfrm>
            <a:off x="4274543" y="5122579"/>
            <a:ext cx="2902661" cy="1097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Коричневый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68C7FABB-5975-4F0E-A71E-02737FFE3679}"/>
              </a:ext>
            </a:extLst>
          </p:cNvPr>
          <p:cNvSpPr/>
          <p:nvPr/>
        </p:nvSpPr>
        <p:spPr>
          <a:xfrm>
            <a:off x="77862" y="2091984"/>
            <a:ext cx="2902661" cy="1097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Дикое животное</a:t>
            </a: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2DC91F40-77B5-4055-8CB9-791D81CFF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178" y="2907289"/>
            <a:ext cx="2030027" cy="152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9BD5F743-B67A-4C3D-A239-F4390FDA9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178" y="4956527"/>
            <a:ext cx="2902662" cy="163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62AE9DE6-A15F-431F-8483-E3B893154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4907" y="4140530"/>
            <a:ext cx="3865545" cy="24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>
            <a:extLst>
              <a:ext uri="{FF2B5EF4-FFF2-40B4-BE49-F238E27FC236}">
                <a16:creationId xmlns:a16="http://schemas.microsoft.com/office/drawing/2014/main" id="{DC3273C5-D846-448A-9A99-5504860DD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5389" y="96235"/>
            <a:ext cx="4115063" cy="262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66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510547-B01B-41F8-B605-62CC2E5C6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0385" y="1760511"/>
            <a:ext cx="7238936" cy="164198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3"/>
                </a:solidFill>
              </a:rPr>
              <a:t>Эта рыжая плутовка</a:t>
            </a:r>
            <a:br>
              <a:rPr lang="ru-RU" sz="2800" dirty="0">
                <a:solidFill>
                  <a:schemeClr val="accent3"/>
                </a:solidFill>
              </a:rPr>
            </a:br>
            <a:r>
              <a:rPr lang="ru-RU" sz="2800" dirty="0">
                <a:solidFill>
                  <a:schemeClr val="accent3"/>
                </a:solidFill>
              </a:rPr>
              <a:t>Ловит мышек в поле ловко.</a:t>
            </a:r>
            <a:br>
              <a:rPr lang="ru-RU" sz="2800" dirty="0">
                <a:solidFill>
                  <a:schemeClr val="accent3"/>
                </a:solidFill>
              </a:rPr>
            </a:br>
            <a:r>
              <a:rPr lang="ru-RU" sz="2800" dirty="0">
                <a:solidFill>
                  <a:schemeClr val="accent3"/>
                </a:solidFill>
              </a:rPr>
              <a:t>Хоть похожа на собаку,</a:t>
            </a:r>
            <a:br>
              <a:rPr lang="ru-RU" sz="2800" dirty="0">
                <a:solidFill>
                  <a:schemeClr val="accent3"/>
                </a:solidFill>
              </a:rPr>
            </a:br>
            <a:r>
              <a:rPr lang="ru-RU" sz="2800" dirty="0">
                <a:solidFill>
                  <a:schemeClr val="accent3"/>
                </a:solidFill>
              </a:rPr>
              <a:t>Никогда не лезет в драку.</a:t>
            </a:r>
            <a:br>
              <a:rPr lang="ru-RU" sz="2800" dirty="0">
                <a:solidFill>
                  <a:schemeClr val="accent3"/>
                </a:solidFill>
              </a:rPr>
            </a:br>
            <a:r>
              <a:rPr lang="ru-RU" sz="2800" dirty="0">
                <a:solidFill>
                  <a:schemeClr val="accent3"/>
                </a:solidFill>
              </a:rPr>
              <a:t>Нет хитрей её в лесу,</a:t>
            </a:r>
            <a:br>
              <a:rPr lang="ru-RU" sz="2800" dirty="0">
                <a:solidFill>
                  <a:schemeClr val="accent3"/>
                </a:solidFill>
              </a:rPr>
            </a:br>
            <a:r>
              <a:rPr lang="ru-RU" sz="2800" dirty="0">
                <a:solidFill>
                  <a:schemeClr val="accent3"/>
                </a:solidFill>
              </a:rPr>
              <a:t>И узнали мы…</a:t>
            </a:r>
          </a:p>
        </p:txBody>
      </p:sp>
      <p:pic>
        <p:nvPicPr>
          <p:cNvPr id="3074" name="Picture 2" descr="Изображение выглядит как животное, млекопитающее, лиса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78F4545F-EBA1-4393-93B9-68A51FB3C6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" y="10"/>
            <a:ext cx="609440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111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6012AC-F4EB-4F14-8259-0721A052B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420" y="91460"/>
            <a:ext cx="8515830" cy="1400530"/>
          </a:xfrm>
        </p:spPr>
        <p:txBody>
          <a:bodyPr/>
          <a:lstStyle/>
          <a:p>
            <a: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Century Gothic (Заголовки)"/>
              </a:rPr>
              <a:t>Днем лиса прячется в глубокой норе, которую устраивает в густом лесу. Иногда лиса занимает барсучью норку. Ночью лисица выходит на охоту. Летом корма для нее вдоволь. Лиса ест и жуков, и лягушек, ловит ящериц, разоряет гнезда птиц, свитые на земле. Охотится за зайцами и водяными крысами, ищет гнезда мышей-полевок.</a:t>
            </a:r>
            <a:endParaRPr lang="ru-RU" sz="2000" dirty="0">
              <a:latin typeface="Century Gothic (Заголовки)"/>
            </a:endParaRP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1F480A66-D974-4500-A96C-26C0F188A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7327" y="196755"/>
            <a:ext cx="3523139" cy="288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53B0D69E-9813-43C4-B48E-10DBA4883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420" y="2535400"/>
            <a:ext cx="5397940" cy="344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>
            <a:extLst>
              <a:ext uri="{FF2B5EF4-FFF2-40B4-BE49-F238E27FC236}">
                <a16:creationId xmlns:a16="http://schemas.microsoft.com/office/drawing/2014/main" id="{1F1583E3-B478-40AC-9DF5-401F8DD70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687" y="3245851"/>
            <a:ext cx="6378779" cy="319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604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FEE043-FD3F-425B-A8EC-646CC3776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71" y="1888223"/>
            <a:ext cx="5486399" cy="279973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FFFF00"/>
                </a:solidFill>
              </a:rPr>
              <a:t>Это что за зверь лесной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Встал, как столбик, под сосной?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И стоит среди травы -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Уши больше головы.</a:t>
            </a:r>
            <a:br>
              <a:rPr lang="ru-RU" sz="1800" dirty="0">
                <a:solidFill>
                  <a:srgbClr val="FFFF00"/>
                </a:solidFill>
              </a:rPr>
            </a:b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79F3831-D1C0-430B-A59D-C539603E90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 bwMode="auto">
          <a:xfrm>
            <a:off x="4634680" y="10"/>
            <a:ext cx="75601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26E2FAE-FA60-497B-B2CB-7702C6FF3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623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134">
            <a:extLst>
              <a:ext uri="{FF2B5EF4-FFF2-40B4-BE49-F238E27FC236}">
                <a16:creationId xmlns:a16="http://schemas.microsoft.com/office/drawing/2014/main" id="{0F7302AF-86B9-441B-8D24-AC382E2A43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3077" name="Picture 136">
            <a:extLst>
              <a:ext uri="{FF2B5EF4-FFF2-40B4-BE49-F238E27FC236}">
                <a16:creationId xmlns:a16="http://schemas.microsoft.com/office/drawing/2014/main" id="{99A2A6C2-D371-4C6B-B50F-CC71C6D01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3078" name="Oval 138">
            <a:extLst>
              <a:ext uri="{FF2B5EF4-FFF2-40B4-BE49-F238E27FC236}">
                <a16:creationId xmlns:a16="http://schemas.microsoft.com/office/drawing/2014/main" id="{5F07A6A6-E44B-411E-AA18-65E481136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079" name="Picture 140">
            <a:extLst>
              <a:ext uri="{FF2B5EF4-FFF2-40B4-BE49-F238E27FC236}">
                <a16:creationId xmlns:a16="http://schemas.microsoft.com/office/drawing/2014/main" id="{8CC3468F-5EED-42B0-8507-F30360E1D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3080" name="Picture 142">
            <a:extLst>
              <a:ext uri="{FF2B5EF4-FFF2-40B4-BE49-F238E27FC236}">
                <a16:creationId xmlns:a16="http://schemas.microsoft.com/office/drawing/2014/main" id="{591711EE-029D-453C-9AE9-E87829F1D3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3081" name="Rectangle 144">
            <a:extLst>
              <a:ext uri="{FF2B5EF4-FFF2-40B4-BE49-F238E27FC236}">
                <a16:creationId xmlns:a16="http://schemas.microsoft.com/office/drawing/2014/main" id="{5D5A8E14-301B-40C0-A174-D2232EF95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581B86-4138-44FC-AA76-9B3B01AA8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459" y="4335332"/>
            <a:ext cx="5754584" cy="208983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 err="1"/>
              <a:t>Нору</a:t>
            </a:r>
            <a:r>
              <a:rPr lang="en-US" sz="2000" dirty="0"/>
              <a:t> </a:t>
            </a:r>
            <a:r>
              <a:rPr lang="en-US" sz="2000" dirty="0" err="1"/>
              <a:t>зайцы</a:t>
            </a:r>
            <a:r>
              <a:rPr lang="en-US" sz="2000" dirty="0"/>
              <a:t> </a:t>
            </a:r>
            <a:r>
              <a:rPr lang="en-US" sz="2000" dirty="0" err="1"/>
              <a:t>не</a:t>
            </a:r>
            <a:r>
              <a:rPr lang="en-US" sz="2000" dirty="0"/>
              <a:t> </a:t>
            </a:r>
            <a:r>
              <a:rPr lang="en-US" sz="2000" dirty="0" err="1"/>
              <a:t>делают</a:t>
            </a:r>
            <a:r>
              <a:rPr lang="en-US" sz="2000" dirty="0"/>
              <a:t> и </a:t>
            </a:r>
            <a:r>
              <a:rPr lang="en-US" sz="2000" dirty="0" err="1"/>
              <a:t>пропитание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зиму</a:t>
            </a:r>
            <a:r>
              <a:rPr lang="en-US" sz="2000" dirty="0"/>
              <a:t> </a:t>
            </a:r>
            <a:r>
              <a:rPr lang="en-US" sz="2000" dirty="0" err="1"/>
              <a:t>не</a:t>
            </a:r>
            <a:r>
              <a:rPr lang="en-US" sz="2000" dirty="0"/>
              <a:t> </a:t>
            </a:r>
            <a:r>
              <a:rPr lang="en-US" sz="2000" dirty="0" err="1"/>
              <a:t>собирают</a:t>
            </a:r>
            <a:r>
              <a:rPr lang="en-US" sz="2000" dirty="0"/>
              <a:t>. </a:t>
            </a:r>
            <a:r>
              <a:rPr lang="en-US" sz="2000" dirty="0" err="1"/>
              <a:t>Днем</a:t>
            </a:r>
            <a:r>
              <a:rPr lang="en-US" sz="2000" dirty="0"/>
              <a:t> </a:t>
            </a:r>
            <a:r>
              <a:rPr lang="en-US" sz="2000" dirty="0" err="1"/>
              <a:t>они</a:t>
            </a:r>
            <a:r>
              <a:rPr lang="en-US" sz="2000" dirty="0"/>
              <a:t> </a:t>
            </a:r>
            <a:r>
              <a:rPr lang="en-US" sz="2000" dirty="0" err="1"/>
              <a:t>спят</a:t>
            </a:r>
            <a:r>
              <a:rPr lang="en-US" sz="2000" dirty="0"/>
              <a:t>, </a:t>
            </a:r>
            <a:r>
              <a:rPr lang="en-US" sz="2000" dirty="0" err="1"/>
              <a:t>спрятавшись</a:t>
            </a:r>
            <a:r>
              <a:rPr lang="en-US" sz="2000" dirty="0"/>
              <a:t> в </a:t>
            </a:r>
            <a:r>
              <a:rPr lang="en-US" sz="2000" dirty="0" err="1"/>
              <a:t>чаще</a:t>
            </a:r>
            <a:r>
              <a:rPr lang="en-US" sz="2000" dirty="0"/>
              <a:t> </a:t>
            </a:r>
            <a:r>
              <a:rPr lang="en-US" sz="2000" dirty="0" err="1"/>
              <a:t>леса</a:t>
            </a:r>
            <a:r>
              <a:rPr lang="en-US" sz="2000" dirty="0"/>
              <a:t>: </a:t>
            </a:r>
            <a:r>
              <a:rPr lang="en-US" sz="2000" dirty="0" err="1"/>
              <a:t>под</a:t>
            </a:r>
            <a:r>
              <a:rPr lang="en-US" sz="2000" dirty="0"/>
              <a:t> </a:t>
            </a:r>
            <a:r>
              <a:rPr lang="en-US" sz="2000" dirty="0" err="1"/>
              <a:t>корнями</a:t>
            </a:r>
            <a:r>
              <a:rPr lang="en-US" sz="2000" dirty="0"/>
              <a:t> </a:t>
            </a:r>
            <a:r>
              <a:rPr lang="en-US" sz="2000" dirty="0" err="1"/>
              <a:t>вывернутого</a:t>
            </a:r>
            <a:r>
              <a:rPr lang="en-US" sz="2000" dirty="0"/>
              <a:t> </a:t>
            </a:r>
            <a:r>
              <a:rPr lang="en-US" sz="2000" dirty="0" err="1"/>
              <a:t>бурей</a:t>
            </a:r>
            <a:r>
              <a:rPr lang="en-US" sz="2000" dirty="0"/>
              <a:t> </a:t>
            </a:r>
            <a:r>
              <a:rPr lang="en-US" sz="2000" dirty="0" err="1"/>
              <a:t>дерева</a:t>
            </a:r>
            <a:r>
              <a:rPr lang="en-US" sz="2000" dirty="0"/>
              <a:t> </a:t>
            </a:r>
            <a:r>
              <a:rPr lang="en-US" sz="2000" dirty="0" err="1"/>
              <a:t>или</a:t>
            </a:r>
            <a:r>
              <a:rPr lang="en-US" sz="2000" dirty="0"/>
              <a:t> </a:t>
            </a:r>
            <a:r>
              <a:rPr lang="en-US" sz="2000" dirty="0" err="1"/>
              <a:t>забившись</a:t>
            </a:r>
            <a:r>
              <a:rPr lang="en-US" sz="2000" dirty="0"/>
              <a:t> в </a:t>
            </a:r>
            <a:r>
              <a:rPr lang="en-US" sz="2000" dirty="0" err="1"/>
              <a:t>ямку</a:t>
            </a:r>
            <a:r>
              <a:rPr lang="en-US" sz="2000" dirty="0"/>
              <a:t> </a:t>
            </a:r>
            <a:r>
              <a:rPr lang="en-US" sz="2000" dirty="0" err="1"/>
              <a:t>под</a:t>
            </a:r>
            <a:r>
              <a:rPr lang="en-US" sz="2000" dirty="0"/>
              <a:t> </a:t>
            </a:r>
            <a:r>
              <a:rPr lang="en-US" sz="2000" dirty="0" err="1"/>
              <a:t>кустами</a:t>
            </a:r>
            <a:r>
              <a:rPr lang="en-US" sz="2000" dirty="0"/>
              <a:t>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853F0E-6FFE-4951-B3B8-FC4DBDC60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4907" y="567133"/>
            <a:ext cx="3632889" cy="318785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478ACEEB-31E3-409A-899F-13124A8913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39410" y="76200"/>
            <a:ext cx="6171722" cy="410419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D25C7FC-3248-4660-870E-2B7FBB14D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26317" y="3677243"/>
            <a:ext cx="4524384" cy="300871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>
            <a:extLst>
              <a:ext uri="{FF2B5EF4-FFF2-40B4-BE49-F238E27FC236}">
                <a16:creationId xmlns:a16="http://schemas.microsoft.com/office/drawing/2014/main" id="{FFCBF74F-0615-4576-8517-EB8C6B5E97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95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5F3FC718-FDE3-4EF7-921E-A5F374EAF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1">
            <a:extLst>
              <a:ext uri="{FF2B5EF4-FFF2-40B4-BE49-F238E27FC236}">
                <a16:creationId xmlns:a16="http://schemas.microsoft.com/office/drawing/2014/main" id="{FAA0F719-3DC8-4F08-AD8F-5A845658CB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7" name="Freeform: Shape 76">
            <a:extLst>
              <a:ext uri="{FF2B5EF4-FFF2-40B4-BE49-F238E27FC236}">
                <a16:creationId xmlns:a16="http://schemas.microsoft.com/office/drawing/2014/main" id="{7DCB61BE-FA0F-4EFB-BE0E-268BAD8E3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4747655" y="-586345"/>
            <a:ext cx="6858001" cy="8030691"/>
          </a:xfrm>
          <a:custGeom>
            <a:avLst/>
            <a:gdLst>
              <a:gd name="connsiteX0" fmla="*/ 6858001 w 6858001"/>
              <a:gd name="connsiteY0" fmla="*/ 1177 h 8030691"/>
              <a:gd name="connsiteX1" fmla="*/ 6858001 w 6858001"/>
              <a:gd name="connsiteY1" fmla="*/ 1344715 h 8030691"/>
              <a:gd name="connsiteX2" fmla="*/ 6858000 w 6858001"/>
              <a:gd name="connsiteY2" fmla="*/ 1344715 h 8030691"/>
              <a:gd name="connsiteX3" fmla="*/ 6858000 w 6858001"/>
              <a:gd name="connsiteY3" fmla="*/ 8030691 h 8030691"/>
              <a:gd name="connsiteX4" fmla="*/ 0 w 6858001"/>
              <a:gd name="connsiteY4" fmla="*/ 8030690 h 8030691"/>
              <a:gd name="connsiteX5" fmla="*/ 0 w 6858001"/>
              <a:gd name="connsiteY5" fmla="*/ 477747 h 8030691"/>
              <a:gd name="connsiteX6" fmla="*/ 1 w 6858001"/>
              <a:gd name="connsiteY6" fmla="*/ 477747 h 8030691"/>
              <a:gd name="connsiteX7" fmla="*/ 1 w 6858001"/>
              <a:gd name="connsiteY7" fmla="*/ 0 h 8030691"/>
              <a:gd name="connsiteX8" fmla="*/ 40463 w 6858001"/>
              <a:gd name="connsiteY8" fmla="*/ 5883 h 8030691"/>
              <a:gd name="connsiteX9" fmla="*/ 159107 w 6858001"/>
              <a:gd name="connsiteY9" fmla="*/ 23196 h 8030691"/>
              <a:gd name="connsiteX10" fmla="*/ 245518 w 6858001"/>
              <a:gd name="connsiteY10" fmla="*/ 35299 h 8030691"/>
              <a:gd name="connsiteX11" fmla="*/ 348388 w 6858001"/>
              <a:gd name="connsiteY11" fmla="*/ 48074 h 8030691"/>
              <a:gd name="connsiteX12" fmla="*/ 470460 w 6858001"/>
              <a:gd name="connsiteY12" fmla="*/ 63370 h 8030691"/>
              <a:gd name="connsiteX13" fmla="*/ 605563 w 6858001"/>
              <a:gd name="connsiteY13" fmla="*/ 79507 h 8030691"/>
              <a:gd name="connsiteX14" fmla="*/ 757810 w 6858001"/>
              <a:gd name="connsiteY14" fmla="*/ 96484 h 8030691"/>
              <a:gd name="connsiteX15" fmla="*/ 923774 w 6858001"/>
              <a:gd name="connsiteY15" fmla="*/ 114469 h 8030691"/>
              <a:gd name="connsiteX16" fmla="*/ 1104139 w 6858001"/>
              <a:gd name="connsiteY16" fmla="*/ 132455 h 8030691"/>
              <a:gd name="connsiteX17" fmla="*/ 1296163 w 6858001"/>
              <a:gd name="connsiteY17" fmla="*/ 150776 h 8030691"/>
              <a:gd name="connsiteX18" fmla="*/ 1503275 w 6858001"/>
              <a:gd name="connsiteY18" fmla="*/ 167753 h 8030691"/>
              <a:gd name="connsiteX19" fmla="*/ 1719988 w 6858001"/>
              <a:gd name="connsiteY19" fmla="*/ 184058 h 8030691"/>
              <a:gd name="connsiteX20" fmla="*/ 1949045 w 6858001"/>
              <a:gd name="connsiteY20" fmla="*/ 198850 h 8030691"/>
              <a:gd name="connsiteX21" fmla="*/ 2187703 w 6858001"/>
              <a:gd name="connsiteY21" fmla="*/ 212969 h 8030691"/>
              <a:gd name="connsiteX22" fmla="*/ 2436649 w 6858001"/>
              <a:gd name="connsiteY22" fmla="*/ 226249 h 8030691"/>
              <a:gd name="connsiteX23" fmla="*/ 2564208 w 6858001"/>
              <a:gd name="connsiteY23" fmla="*/ 230955 h 8030691"/>
              <a:gd name="connsiteX24" fmla="*/ 2694509 w 6858001"/>
              <a:gd name="connsiteY24" fmla="*/ 236166 h 8030691"/>
              <a:gd name="connsiteX25" fmla="*/ 2826869 w 6858001"/>
              <a:gd name="connsiteY25" fmla="*/ 241040 h 8030691"/>
              <a:gd name="connsiteX26" fmla="*/ 2959914 w 6858001"/>
              <a:gd name="connsiteY26" fmla="*/ 244234 h 8030691"/>
              <a:gd name="connsiteX27" fmla="*/ 3095702 w 6858001"/>
              <a:gd name="connsiteY27" fmla="*/ 247092 h 8030691"/>
              <a:gd name="connsiteX28" fmla="*/ 3232862 w 6858001"/>
              <a:gd name="connsiteY28" fmla="*/ 250117 h 8030691"/>
              <a:gd name="connsiteX29" fmla="*/ 3372766 w 6858001"/>
              <a:gd name="connsiteY29" fmla="*/ 252134 h 8030691"/>
              <a:gd name="connsiteX30" fmla="*/ 3514040 w 6858001"/>
              <a:gd name="connsiteY30" fmla="*/ 252134 h 8030691"/>
              <a:gd name="connsiteX31" fmla="*/ 3656686 w 6858001"/>
              <a:gd name="connsiteY31" fmla="*/ 253143 h 8030691"/>
              <a:gd name="connsiteX32" fmla="*/ 3800705 w 6858001"/>
              <a:gd name="connsiteY32" fmla="*/ 252134 h 8030691"/>
              <a:gd name="connsiteX33" fmla="*/ 3946780 w 6858001"/>
              <a:gd name="connsiteY33" fmla="*/ 250117 h 8030691"/>
              <a:gd name="connsiteX34" fmla="*/ 4092856 w 6858001"/>
              <a:gd name="connsiteY34" fmla="*/ 248268 h 8030691"/>
              <a:gd name="connsiteX35" fmla="*/ 4240988 w 6858001"/>
              <a:gd name="connsiteY35" fmla="*/ 244234 h 8030691"/>
              <a:gd name="connsiteX36" fmla="*/ 4390492 w 6858001"/>
              <a:gd name="connsiteY36" fmla="*/ 240032 h 8030691"/>
              <a:gd name="connsiteX37" fmla="*/ 4539997 w 6858001"/>
              <a:gd name="connsiteY37" fmla="*/ 235157 h 8030691"/>
              <a:gd name="connsiteX38" fmla="*/ 4690873 w 6858001"/>
              <a:gd name="connsiteY38" fmla="*/ 228266 h 8030691"/>
              <a:gd name="connsiteX39" fmla="*/ 4843120 w 6858001"/>
              <a:gd name="connsiteY39" fmla="*/ 220029 h 8030691"/>
              <a:gd name="connsiteX40" fmla="*/ 4996054 w 6858001"/>
              <a:gd name="connsiteY40" fmla="*/ 212129 h 8030691"/>
              <a:gd name="connsiteX41" fmla="*/ 5148987 w 6858001"/>
              <a:gd name="connsiteY41" fmla="*/ 202044 h 8030691"/>
              <a:gd name="connsiteX42" fmla="*/ 5303978 w 6858001"/>
              <a:gd name="connsiteY42" fmla="*/ 189941 h 8030691"/>
              <a:gd name="connsiteX43" fmla="*/ 5456911 w 6858001"/>
              <a:gd name="connsiteY43" fmla="*/ 177839 h 8030691"/>
              <a:gd name="connsiteX44" fmla="*/ 5612588 w 6858001"/>
              <a:gd name="connsiteY44" fmla="*/ 163887 h 8030691"/>
              <a:gd name="connsiteX45" fmla="*/ 5768950 w 6858001"/>
              <a:gd name="connsiteY45" fmla="*/ 148591 h 8030691"/>
              <a:gd name="connsiteX46" fmla="*/ 5923255 w 6858001"/>
              <a:gd name="connsiteY46" fmla="*/ 132455 h 8030691"/>
              <a:gd name="connsiteX47" fmla="*/ 6079618 w 6858001"/>
              <a:gd name="connsiteY47" fmla="*/ 113629 h 8030691"/>
              <a:gd name="connsiteX48" fmla="*/ 6235294 w 6858001"/>
              <a:gd name="connsiteY48" fmla="*/ 93458 h 8030691"/>
              <a:gd name="connsiteX49" fmla="*/ 6391657 w 6858001"/>
              <a:gd name="connsiteY49" fmla="*/ 73455 h 8030691"/>
              <a:gd name="connsiteX50" fmla="*/ 6547333 w 6858001"/>
              <a:gd name="connsiteY50" fmla="*/ 50091 h 8030691"/>
              <a:gd name="connsiteX51" fmla="*/ 6702324 w 6858001"/>
              <a:gd name="connsiteY51" fmla="*/ 26222 h 803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8030691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8030691"/>
                </a:lnTo>
                <a:lnTo>
                  <a:pt x="0" y="8030690"/>
                </a:lnTo>
                <a:lnTo>
                  <a:pt x="0" y="477747"/>
                </a:lnTo>
                <a:lnTo>
                  <a:pt x="1" y="477747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4"/>
                </a:lnTo>
                <a:lnTo>
                  <a:pt x="470460" y="63370"/>
                </a:lnTo>
                <a:lnTo>
                  <a:pt x="605563" y="79507"/>
                </a:lnTo>
                <a:lnTo>
                  <a:pt x="757810" y="96484"/>
                </a:lnTo>
                <a:lnTo>
                  <a:pt x="923774" y="114469"/>
                </a:lnTo>
                <a:lnTo>
                  <a:pt x="1104139" y="132455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50"/>
                </a:lnTo>
                <a:lnTo>
                  <a:pt x="2187703" y="212969"/>
                </a:lnTo>
                <a:lnTo>
                  <a:pt x="2436649" y="226249"/>
                </a:lnTo>
                <a:lnTo>
                  <a:pt x="2564208" y="230955"/>
                </a:lnTo>
                <a:lnTo>
                  <a:pt x="2694509" y="236166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2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3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4B31EAA-7423-46F7-9B90-4AB2B09C35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26" name="Content Placeholder 5125">
            <a:extLst>
              <a:ext uri="{FF2B5EF4-FFF2-40B4-BE49-F238E27FC236}">
                <a16:creationId xmlns:a16="http://schemas.microsoft.com/office/drawing/2014/main" id="{EA9FAA30-71D5-4473-B9E4-1D99CBD00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35933"/>
            <a:ext cx="4821030" cy="29474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FFFF00"/>
                </a:solidFill>
              </a:rPr>
              <a:t>Кто зимой холодной,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sz="3200" dirty="0">
                <a:solidFill>
                  <a:srgbClr val="FFFF00"/>
                </a:solidFill>
              </a:rPr>
              <a:t>В лесу ходит злой и голодный?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702048E-AA9B-4EA7-806E-9189FF812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10374" y="1447799"/>
            <a:ext cx="4572001" cy="457200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24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179BA9-D87B-4F8B-B69B-6BE301D70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accent3"/>
                </a:solidFill>
              </a:rPr>
              <a:t>Зимой волки сбиваются в стаи и ходят цепочкой, друг за другом, в поисках добычи – так охотиться легче.  Днем волки прячутся в логове, которое они устраивают в самых глухих местах, лесных чащобах, в расщелинах скал, или, свернувшись клубком, неподвижно дремлют на снегу.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362142D-3D52-4CB5-8134-3EF8CF68C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1867" y="2662727"/>
            <a:ext cx="5293199" cy="297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452EDFE2-0738-4A24-9424-E24ABBC3F1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934" y="2591115"/>
            <a:ext cx="6284933" cy="304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78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395</Words>
  <Application>Microsoft Office PowerPoint</Application>
  <PresentationFormat>Широкоэкранный</PresentationFormat>
  <Paragraphs>26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Century Gothic</vt:lpstr>
      <vt:lpstr>Century Gothic (Заголовки)</vt:lpstr>
      <vt:lpstr>Helvetica Neue</vt:lpstr>
      <vt:lpstr>Wingdings 3</vt:lpstr>
      <vt:lpstr>Ион</vt:lpstr>
      <vt:lpstr>Дикие животные (методическая разработка к занятию)</vt:lpstr>
      <vt:lpstr>Летом ходит без дороги Возле сосен и берез, А зимой он спит в берлоге, От мороза прячет нос.</vt:lpstr>
      <vt:lpstr>Презентация PowerPoint</vt:lpstr>
      <vt:lpstr>Эта рыжая плутовка Ловит мышек в поле ловко. Хоть похожа на собаку, Никогда не лезет в драку. Нет хитрей её в лесу, И узнали мы…</vt:lpstr>
      <vt:lpstr>Днем лиса прячется в глубокой норе, которую устраивает в густом лесу. Иногда лиса занимает барсучью норку. Ночью лисица выходит на охоту. Летом корма для нее вдоволь. Лиса ест и жуков, и лягушек, ловит ящериц, разоряет гнезда птиц, свитые на земле. Охотится за зайцами и водяными крысами, ищет гнезда мышей-полевок.</vt:lpstr>
      <vt:lpstr>Это что за зверь лесной Встал, как столбик, под сосной? И стоит среди травы - Уши больше головы. </vt:lpstr>
      <vt:lpstr>Нору зайцы не делают и пропитание на зиму не собирают. Днем они спят, спрятавшись в чаще леса: под корнями вывернутого бурей дерева или забившись в ямку под кустами.</vt:lpstr>
      <vt:lpstr>Презентация PowerPoint</vt:lpstr>
      <vt:lpstr>Зимой волки сбиваются в стаи и ходят цепочкой, друг за другом, в поисках добычи – так охотиться легче.  Днем волки прячутся в логове, которое они устраивают в самых глухих местах, лесных чащобах, в расщелинах скал, или, свернувшись клубком, неподвижно дремлют на снегу.</vt:lpstr>
      <vt:lpstr>Презентация PowerPoint</vt:lpstr>
      <vt:lpstr>Белка – это грызун</vt:lpstr>
      <vt:lpstr>Презентация PowerPoint</vt:lpstr>
      <vt:lpstr>Он превосходно плавает и легко преодолевает большие реки. 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</dc:title>
  <dc:creator>user-09-06</dc:creator>
  <cp:lastModifiedBy>user-09-06</cp:lastModifiedBy>
  <cp:revision>6</cp:revision>
  <dcterms:created xsi:type="dcterms:W3CDTF">2019-10-18T14:31:56Z</dcterms:created>
  <dcterms:modified xsi:type="dcterms:W3CDTF">2019-10-18T14:59:17Z</dcterms:modified>
</cp:coreProperties>
</file>